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335" r:id="rId3"/>
    <p:sldId id="257" r:id="rId4"/>
    <p:sldId id="267" r:id="rId5"/>
    <p:sldId id="369" r:id="rId6"/>
    <p:sldId id="270" r:id="rId7"/>
    <p:sldId id="268" r:id="rId8"/>
    <p:sldId id="269" r:id="rId9"/>
    <p:sldId id="271" r:id="rId10"/>
    <p:sldId id="259" r:id="rId11"/>
    <p:sldId id="273" r:id="rId12"/>
    <p:sldId id="274" r:id="rId13"/>
    <p:sldId id="275" r:id="rId14"/>
    <p:sldId id="277" r:id="rId15"/>
    <p:sldId id="279" r:id="rId16"/>
    <p:sldId id="280" r:id="rId17"/>
    <p:sldId id="281" r:id="rId18"/>
    <p:sldId id="293" r:id="rId19"/>
    <p:sldId id="370" r:id="rId20"/>
    <p:sldId id="308" r:id="rId21"/>
    <p:sldId id="371" r:id="rId22"/>
    <p:sldId id="372" r:id="rId23"/>
    <p:sldId id="377" r:id="rId24"/>
    <p:sldId id="374" r:id="rId25"/>
    <p:sldId id="375" r:id="rId26"/>
    <p:sldId id="376" r:id="rId27"/>
    <p:sldId id="378" r:id="rId28"/>
    <p:sldId id="379" r:id="rId29"/>
    <p:sldId id="380" r:id="rId30"/>
    <p:sldId id="381" r:id="rId31"/>
    <p:sldId id="383" r:id="rId32"/>
    <p:sldId id="287" r:id="rId33"/>
    <p:sldId id="301" r:id="rId34"/>
    <p:sldId id="302" r:id="rId35"/>
    <p:sldId id="303" r:id="rId36"/>
    <p:sldId id="304" r:id="rId37"/>
    <p:sldId id="305" r:id="rId38"/>
    <p:sldId id="306" r:id="rId39"/>
    <p:sldId id="307" r:id="rId40"/>
    <p:sldId id="316" r:id="rId41"/>
    <p:sldId id="320" r:id="rId42"/>
    <p:sldId id="321" r:id="rId43"/>
    <p:sldId id="324" r:id="rId44"/>
    <p:sldId id="323" r:id="rId45"/>
    <p:sldId id="325" r:id="rId46"/>
    <p:sldId id="326" r:id="rId47"/>
    <p:sldId id="327" r:id="rId48"/>
    <p:sldId id="328" r:id="rId49"/>
    <p:sldId id="262" r:id="rId50"/>
    <p:sldId id="315" r:id="rId51"/>
    <p:sldId id="300" r:id="rId52"/>
    <p:sldId id="330" r:id="rId53"/>
    <p:sldId id="333" r:id="rId54"/>
    <p:sldId id="334" r:id="rId55"/>
    <p:sldId id="331" r:id="rId56"/>
    <p:sldId id="332" r:id="rId57"/>
    <p:sldId id="294" r:id="rId58"/>
    <p:sldId id="347" r:id="rId59"/>
    <p:sldId id="367" r:id="rId60"/>
    <p:sldId id="342" r:id="rId61"/>
    <p:sldId id="348" r:id="rId62"/>
    <p:sldId id="343" r:id="rId63"/>
    <p:sldId id="349" r:id="rId64"/>
    <p:sldId id="344" r:id="rId65"/>
    <p:sldId id="352" r:id="rId66"/>
    <p:sldId id="353" r:id="rId67"/>
    <p:sldId id="357" r:id="rId68"/>
    <p:sldId id="359" r:id="rId69"/>
    <p:sldId id="360" r:id="rId70"/>
    <p:sldId id="361" r:id="rId71"/>
    <p:sldId id="362" r:id="rId72"/>
    <p:sldId id="363" r:id="rId73"/>
    <p:sldId id="364" r:id="rId74"/>
    <p:sldId id="366" r:id="rId75"/>
    <p:sldId id="368" r:id="rId76"/>
    <p:sldId id="264" r:id="rId77"/>
    <p:sldId id="336" r:id="rId78"/>
    <p:sldId id="337" r:id="rId79"/>
    <p:sldId id="338" r:id="rId80"/>
    <p:sldId id="340" r:id="rId81"/>
    <p:sldId id="341" r:id="rId82"/>
    <p:sldId id="345" r:id="rId83"/>
    <p:sldId id="346" r:id="rId84"/>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7700"/>
    <a:srgbClr val="EA8B00"/>
    <a:srgbClr val="F2D25C"/>
    <a:srgbClr val="FFCC00"/>
    <a:srgbClr val="DE84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0" y="-32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76.xml"/><Relationship Id="rId3" Type="http://schemas.openxmlformats.org/officeDocument/2006/relationships/slide" Target="../slides/slide10.xml"/><Relationship Id="rId7" Type="http://schemas.openxmlformats.org/officeDocument/2006/relationships/slide" Target="../slides/slide57.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49.xml"/><Relationship Id="rId5" Type="http://schemas.openxmlformats.org/officeDocument/2006/relationships/slide" Target="../slides/slide32.xml"/><Relationship Id="rId10" Type="http://schemas.openxmlformats.org/officeDocument/2006/relationships/slide" Target="../slides/slide83.xml"/><Relationship Id="rId4" Type="http://schemas.openxmlformats.org/officeDocument/2006/relationships/slide" Target="../slides/slide18.xml"/><Relationship Id="rId9"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D09077-F45F-40A3-B38A-F712B4320749}"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a-DK"/>
        </a:p>
      </dgm:t>
    </dgm:pt>
    <dgm:pt modelId="{F3CFEAE0-EDBF-41F1-A624-847FB30B05D4}">
      <dgm:prSet custT="1"/>
      <dgm:spPr/>
      <dgm:t>
        <a:bodyPr/>
        <a:lstStyle/>
        <a:p>
          <a:pPr algn="ctr" rtl="0"/>
          <a:r>
            <a:rPr lang="da-DK" sz="1800" b="1" dirty="0" smtClean="0">
              <a:solidFill>
                <a:srgbClr val="C87700"/>
              </a:solidFill>
              <a:latin typeface="AGaramond"/>
              <a:hlinkClick xmlns:r="http://schemas.openxmlformats.org/officeDocument/2006/relationships" r:id="rId1" action="ppaction://hlinksldjump"/>
            </a:rPr>
            <a:t>TID &amp; RUM</a:t>
          </a:r>
          <a:endParaRPr lang="da-DK" sz="1800" b="1" dirty="0">
            <a:solidFill>
              <a:srgbClr val="C87700"/>
            </a:solidFill>
            <a:latin typeface="AGaramond"/>
          </a:endParaRPr>
        </a:p>
      </dgm:t>
    </dgm:pt>
    <dgm:pt modelId="{814358E1-B346-4CEF-9BBB-607FCDB14602}" type="parTrans" cxnId="{9184305A-E2B9-44A4-8E54-8D79D2EA8795}">
      <dgm:prSet/>
      <dgm:spPr/>
      <dgm:t>
        <a:bodyPr/>
        <a:lstStyle/>
        <a:p>
          <a:pPr algn="l"/>
          <a:endParaRPr lang="da-DK"/>
        </a:p>
      </dgm:t>
    </dgm:pt>
    <dgm:pt modelId="{A0BF9A7B-3426-45B7-8334-3711AD8E3149}" type="sibTrans" cxnId="{9184305A-E2B9-44A4-8E54-8D79D2EA8795}">
      <dgm:prSet/>
      <dgm:spPr/>
      <dgm:t>
        <a:bodyPr/>
        <a:lstStyle/>
        <a:p>
          <a:pPr algn="l"/>
          <a:endParaRPr lang="da-DK"/>
        </a:p>
      </dgm:t>
    </dgm:pt>
    <dgm:pt modelId="{4DBE7065-92F0-4307-A959-C3706186AA2E}">
      <dgm:prSet custT="1"/>
      <dgm:spPr/>
      <dgm:t>
        <a:bodyPr/>
        <a:lstStyle/>
        <a:p>
          <a:pPr algn="ctr" rtl="0"/>
          <a:r>
            <a:rPr lang="da-DK" sz="1800" b="1" dirty="0" smtClean="0">
              <a:solidFill>
                <a:srgbClr val="C87700"/>
              </a:solidFill>
              <a:latin typeface="AGaramond"/>
              <a:hlinkClick xmlns:r="http://schemas.openxmlformats.org/officeDocument/2006/relationships" r:id="rId2" action="ppaction://hlinksldjump"/>
            </a:rPr>
            <a:t>HOOK, BREAK &amp; GIMMICK</a:t>
          </a:r>
          <a:endParaRPr lang="da-DK" sz="1800" b="1" dirty="0">
            <a:solidFill>
              <a:srgbClr val="C87700"/>
            </a:solidFill>
            <a:latin typeface="AGaramond"/>
          </a:endParaRPr>
        </a:p>
      </dgm:t>
    </dgm:pt>
    <dgm:pt modelId="{5D8FB83F-5F9E-4312-8698-F795BB7E84DA}" type="parTrans" cxnId="{5F48F5B2-2F1E-47AA-BBAB-548DCF369D17}">
      <dgm:prSet/>
      <dgm:spPr/>
      <dgm:t>
        <a:bodyPr/>
        <a:lstStyle/>
        <a:p>
          <a:pPr algn="l"/>
          <a:endParaRPr lang="da-DK"/>
        </a:p>
      </dgm:t>
    </dgm:pt>
    <dgm:pt modelId="{35D24ACF-43B6-46B1-A1BD-30F614229FEE}" type="sibTrans" cxnId="{5F48F5B2-2F1E-47AA-BBAB-548DCF369D17}">
      <dgm:prSet/>
      <dgm:spPr/>
      <dgm:t>
        <a:bodyPr/>
        <a:lstStyle/>
        <a:p>
          <a:pPr algn="l"/>
          <a:endParaRPr lang="da-DK"/>
        </a:p>
      </dgm:t>
    </dgm:pt>
    <dgm:pt modelId="{5CD39976-E931-4360-8585-4EBEC2235F98}">
      <dgm:prSet custT="1"/>
      <dgm:spPr/>
      <dgm:t>
        <a:bodyPr/>
        <a:lstStyle/>
        <a:p>
          <a:pPr algn="ctr" rtl="0"/>
          <a:r>
            <a:rPr lang="da-DK" sz="1800" b="1" dirty="0" smtClean="0">
              <a:solidFill>
                <a:srgbClr val="C87700"/>
              </a:solidFill>
              <a:latin typeface="AGaramond"/>
              <a:hlinkClick xmlns:r="http://schemas.openxmlformats.org/officeDocument/2006/relationships" r:id="rId3" action="ppaction://hlinksldjump"/>
            </a:rPr>
            <a:t>FORM – MUSIKKENS HUS</a:t>
          </a:r>
          <a:endParaRPr lang="da-DK" sz="1800" b="1" dirty="0">
            <a:solidFill>
              <a:srgbClr val="C87700"/>
            </a:solidFill>
            <a:latin typeface="AGaramond"/>
          </a:endParaRPr>
        </a:p>
      </dgm:t>
    </dgm:pt>
    <dgm:pt modelId="{9B3C6AB9-F5A6-4105-B315-96B4F9551E1F}" type="parTrans" cxnId="{227260D8-AC65-48B9-AE45-D45814AD31C5}">
      <dgm:prSet/>
      <dgm:spPr/>
      <dgm:t>
        <a:bodyPr/>
        <a:lstStyle/>
        <a:p>
          <a:pPr algn="l"/>
          <a:endParaRPr lang="da-DK"/>
        </a:p>
      </dgm:t>
    </dgm:pt>
    <dgm:pt modelId="{9F91482A-13BD-46DE-93D5-CE86F6DA31D7}" type="sibTrans" cxnId="{227260D8-AC65-48B9-AE45-D45814AD31C5}">
      <dgm:prSet/>
      <dgm:spPr/>
      <dgm:t>
        <a:bodyPr/>
        <a:lstStyle/>
        <a:p>
          <a:pPr algn="l"/>
          <a:endParaRPr lang="da-DK"/>
        </a:p>
      </dgm:t>
    </dgm:pt>
    <dgm:pt modelId="{0EA1927D-AF0E-4B40-9B00-8500D5ED5692}">
      <dgm:prSet custT="1"/>
      <dgm:spPr/>
      <dgm:t>
        <a:bodyPr/>
        <a:lstStyle/>
        <a:p>
          <a:pPr algn="ctr" rtl="0"/>
          <a:r>
            <a:rPr lang="da-DK" sz="1800" b="1" dirty="0" smtClean="0">
              <a:solidFill>
                <a:srgbClr val="C87700"/>
              </a:solidFill>
              <a:latin typeface="AGaramond"/>
              <a:hlinkClick xmlns:r="http://schemas.openxmlformats.org/officeDocument/2006/relationships" r:id="rId4" action="ppaction://hlinksldjump"/>
            </a:rPr>
            <a:t>TONALITET OG HARMONIK</a:t>
          </a:r>
          <a:endParaRPr lang="da-DK" sz="1800" b="1" dirty="0">
            <a:solidFill>
              <a:srgbClr val="C87700"/>
            </a:solidFill>
            <a:latin typeface="AGaramond"/>
          </a:endParaRPr>
        </a:p>
      </dgm:t>
    </dgm:pt>
    <dgm:pt modelId="{738122DE-D338-4A0B-ADF2-E4F91319534D}" type="parTrans" cxnId="{249A22FE-10EE-48CD-B6AB-8A57916A7070}">
      <dgm:prSet/>
      <dgm:spPr/>
      <dgm:t>
        <a:bodyPr/>
        <a:lstStyle/>
        <a:p>
          <a:pPr algn="l"/>
          <a:endParaRPr lang="da-DK"/>
        </a:p>
      </dgm:t>
    </dgm:pt>
    <dgm:pt modelId="{90FE661B-E2BE-4CBA-A8F9-7438DB2FB5B5}" type="sibTrans" cxnId="{249A22FE-10EE-48CD-B6AB-8A57916A7070}">
      <dgm:prSet/>
      <dgm:spPr/>
      <dgm:t>
        <a:bodyPr/>
        <a:lstStyle/>
        <a:p>
          <a:pPr algn="l"/>
          <a:endParaRPr lang="da-DK"/>
        </a:p>
      </dgm:t>
    </dgm:pt>
    <dgm:pt modelId="{60D282EF-3EF3-4465-ABFB-84D3999DB022}">
      <dgm:prSet custT="1"/>
      <dgm:spPr/>
      <dgm:t>
        <a:bodyPr/>
        <a:lstStyle/>
        <a:p>
          <a:pPr algn="ctr" rtl="0"/>
          <a:r>
            <a:rPr lang="da-DK" sz="1800" b="1" dirty="0" smtClean="0">
              <a:solidFill>
                <a:srgbClr val="C87700"/>
              </a:solidFill>
              <a:latin typeface="AGaramond"/>
              <a:hlinkClick xmlns:r="http://schemas.openxmlformats.org/officeDocument/2006/relationships" r:id="rId5" action="ppaction://hlinksldjump"/>
            </a:rPr>
            <a:t>GROOVE</a:t>
          </a:r>
          <a:endParaRPr lang="da-DK" sz="1800" b="1" dirty="0">
            <a:solidFill>
              <a:srgbClr val="C87700"/>
            </a:solidFill>
            <a:latin typeface="AGaramond"/>
          </a:endParaRPr>
        </a:p>
      </dgm:t>
    </dgm:pt>
    <dgm:pt modelId="{3D96F325-3B76-441C-8C7B-E78817A064DA}" type="parTrans" cxnId="{60435349-6013-4A0B-963F-A5F01EDCC394}">
      <dgm:prSet/>
      <dgm:spPr/>
      <dgm:t>
        <a:bodyPr/>
        <a:lstStyle/>
        <a:p>
          <a:pPr algn="l"/>
          <a:endParaRPr lang="da-DK"/>
        </a:p>
      </dgm:t>
    </dgm:pt>
    <dgm:pt modelId="{03AEE803-DF0A-4FFC-B872-6F01A0802F71}" type="sibTrans" cxnId="{60435349-6013-4A0B-963F-A5F01EDCC394}">
      <dgm:prSet/>
      <dgm:spPr/>
      <dgm:t>
        <a:bodyPr/>
        <a:lstStyle/>
        <a:p>
          <a:pPr algn="l"/>
          <a:endParaRPr lang="da-DK"/>
        </a:p>
      </dgm:t>
    </dgm:pt>
    <dgm:pt modelId="{51F6A123-FF26-44B3-9029-A1A2148B1AAC}">
      <dgm:prSet custT="1"/>
      <dgm:spPr/>
      <dgm:t>
        <a:bodyPr/>
        <a:lstStyle/>
        <a:p>
          <a:pPr algn="ctr" rtl="0"/>
          <a:r>
            <a:rPr lang="da-DK" sz="1800" b="1" dirty="0" smtClean="0">
              <a:solidFill>
                <a:srgbClr val="C87700"/>
              </a:solidFill>
              <a:latin typeface="AGaramond"/>
              <a:hlinkClick xmlns:r="http://schemas.openxmlformats.org/officeDocument/2006/relationships" r:id="rId6" action="ppaction://hlinksldjump"/>
            </a:rPr>
            <a:t>SOUND</a:t>
          </a:r>
          <a:endParaRPr lang="da-DK" sz="1800" b="1" dirty="0">
            <a:solidFill>
              <a:srgbClr val="C87700"/>
            </a:solidFill>
            <a:latin typeface="AGaramond"/>
          </a:endParaRPr>
        </a:p>
      </dgm:t>
    </dgm:pt>
    <dgm:pt modelId="{6ACFD4C3-FAD8-411C-AB65-D744A29AA21A}" type="parTrans" cxnId="{F09AA54A-373B-4722-8E0D-017B04027F42}">
      <dgm:prSet/>
      <dgm:spPr/>
      <dgm:t>
        <a:bodyPr/>
        <a:lstStyle/>
        <a:p>
          <a:pPr algn="l"/>
          <a:endParaRPr lang="da-DK"/>
        </a:p>
      </dgm:t>
    </dgm:pt>
    <dgm:pt modelId="{297D1F7F-63F6-42C4-BE7A-D581DFA9C469}" type="sibTrans" cxnId="{F09AA54A-373B-4722-8E0D-017B04027F42}">
      <dgm:prSet/>
      <dgm:spPr/>
      <dgm:t>
        <a:bodyPr/>
        <a:lstStyle/>
        <a:p>
          <a:pPr algn="l"/>
          <a:endParaRPr lang="da-DK"/>
        </a:p>
      </dgm:t>
    </dgm:pt>
    <dgm:pt modelId="{7C182AFA-C385-4481-BE94-4C79DFCD0347}">
      <dgm:prSet custT="1"/>
      <dgm:spPr/>
      <dgm:t>
        <a:bodyPr/>
        <a:lstStyle/>
        <a:p>
          <a:pPr algn="ctr" rtl="0"/>
          <a:r>
            <a:rPr lang="da-DK" sz="1800" b="1" dirty="0" smtClean="0">
              <a:solidFill>
                <a:srgbClr val="C87700"/>
              </a:solidFill>
              <a:latin typeface="AGaramond"/>
              <a:hlinkClick xmlns:r="http://schemas.openxmlformats.org/officeDocument/2006/relationships" r:id="rId7" action="ppaction://hlinksldjump"/>
            </a:rPr>
            <a:t>MELODIK OG MOTIVER</a:t>
          </a:r>
          <a:endParaRPr lang="da-DK" sz="1800" b="1" dirty="0">
            <a:solidFill>
              <a:srgbClr val="C87700"/>
            </a:solidFill>
            <a:latin typeface="AGaramond"/>
          </a:endParaRPr>
        </a:p>
      </dgm:t>
    </dgm:pt>
    <dgm:pt modelId="{B3AE0C02-BE0A-4710-B75A-5F04784FA554}" type="parTrans" cxnId="{1515626A-3904-4637-A6E3-198B01B0EA5B}">
      <dgm:prSet/>
      <dgm:spPr/>
      <dgm:t>
        <a:bodyPr/>
        <a:lstStyle/>
        <a:p>
          <a:pPr algn="l"/>
          <a:endParaRPr lang="da-DK"/>
        </a:p>
      </dgm:t>
    </dgm:pt>
    <dgm:pt modelId="{FB070881-1360-4CDB-8376-EC41A7DF6957}" type="sibTrans" cxnId="{1515626A-3904-4637-A6E3-198B01B0EA5B}">
      <dgm:prSet/>
      <dgm:spPr/>
      <dgm:t>
        <a:bodyPr/>
        <a:lstStyle/>
        <a:p>
          <a:pPr algn="l"/>
          <a:endParaRPr lang="da-DK"/>
        </a:p>
      </dgm:t>
    </dgm:pt>
    <dgm:pt modelId="{1BDF28DF-6E0B-48AA-AA18-0ADFF7788E8F}">
      <dgm:prSet custT="1"/>
      <dgm:spPr/>
      <dgm:t>
        <a:bodyPr/>
        <a:lstStyle/>
        <a:p>
          <a:pPr algn="ctr" rtl="0"/>
          <a:r>
            <a:rPr lang="da-DK" sz="1800" b="1" dirty="0" smtClean="0">
              <a:solidFill>
                <a:srgbClr val="C87700"/>
              </a:solidFill>
              <a:latin typeface="AGaramond"/>
              <a:hlinkClick xmlns:r="http://schemas.openxmlformats.org/officeDocument/2006/relationships" r:id="rId8" action="ppaction://hlinksldjump"/>
            </a:rPr>
            <a:t>UDTRYKSFELT</a:t>
          </a:r>
          <a:endParaRPr lang="da-DK" sz="1800" b="1" dirty="0">
            <a:solidFill>
              <a:srgbClr val="C87700"/>
            </a:solidFill>
            <a:latin typeface="AGaramond"/>
          </a:endParaRPr>
        </a:p>
      </dgm:t>
    </dgm:pt>
    <dgm:pt modelId="{6D9D56FC-3228-4CAE-873B-267931D27694}" type="parTrans" cxnId="{EC97159E-512C-4BBC-BBD2-333FCAA222BD}">
      <dgm:prSet/>
      <dgm:spPr/>
      <dgm:t>
        <a:bodyPr/>
        <a:lstStyle/>
        <a:p>
          <a:pPr algn="l"/>
          <a:endParaRPr lang="da-DK"/>
        </a:p>
      </dgm:t>
    </dgm:pt>
    <dgm:pt modelId="{FF4DE552-F728-4046-A4A8-55386F0145EA}" type="sibTrans" cxnId="{EC97159E-512C-4BBC-BBD2-333FCAA222BD}">
      <dgm:prSet/>
      <dgm:spPr/>
      <dgm:t>
        <a:bodyPr/>
        <a:lstStyle/>
        <a:p>
          <a:pPr algn="l"/>
          <a:endParaRPr lang="da-DK"/>
        </a:p>
      </dgm:t>
    </dgm:pt>
    <dgm:pt modelId="{882417BD-814C-4608-B68B-BAA7257D948D}">
      <dgm:prSet/>
      <dgm:spPr/>
      <dgm:t>
        <a:bodyPr/>
        <a:lstStyle/>
        <a:p>
          <a:pPr algn="ctr" rtl="0"/>
          <a:r>
            <a:rPr lang="da-DK" b="1" dirty="0" smtClean="0">
              <a:solidFill>
                <a:srgbClr val="C87700"/>
              </a:solidFill>
              <a:latin typeface="AGaramond"/>
              <a:hlinkClick xmlns:r="http://schemas.openxmlformats.org/officeDocument/2006/relationships" r:id="rId9" action="ppaction://hlinksldjump"/>
            </a:rPr>
            <a:t>WEBSITE</a:t>
          </a:r>
          <a:r>
            <a:rPr lang="da-DK" b="1" dirty="0" smtClean="0">
              <a:solidFill>
                <a:srgbClr val="C87700"/>
              </a:solidFill>
              <a:latin typeface="AGaramond"/>
            </a:rPr>
            <a:t> &amp; </a:t>
          </a:r>
          <a:r>
            <a:rPr lang="da-DK" b="1" dirty="0" smtClean="0">
              <a:solidFill>
                <a:srgbClr val="C87700"/>
              </a:solidFill>
              <a:latin typeface="AGaramond"/>
              <a:hlinkClick xmlns:r="http://schemas.openxmlformats.org/officeDocument/2006/relationships" r:id="rId10" action="ppaction://hlinksldjump"/>
            </a:rPr>
            <a:t>LINKS</a:t>
          </a:r>
          <a:endParaRPr lang="da-DK" b="1" dirty="0">
            <a:solidFill>
              <a:srgbClr val="C87700"/>
            </a:solidFill>
            <a:latin typeface="AGaramond"/>
          </a:endParaRPr>
        </a:p>
      </dgm:t>
    </dgm:pt>
    <dgm:pt modelId="{474263B4-88C1-4EC9-9312-1B7931F12630}" type="parTrans" cxnId="{84B555A8-C0B7-49D1-8FAA-CD611573F8FB}">
      <dgm:prSet/>
      <dgm:spPr/>
      <dgm:t>
        <a:bodyPr/>
        <a:lstStyle/>
        <a:p>
          <a:pPr algn="l"/>
          <a:endParaRPr lang="da-DK"/>
        </a:p>
      </dgm:t>
    </dgm:pt>
    <dgm:pt modelId="{E00BCA1E-83A1-44CC-B63D-030060A6D5F2}" type="sibTrans" cxnId="{84B555A8-C0B7-49D1-8FAA-CD611573F8FB}">
      <dgm:prSet/>
      <dgm:spPr/>
      <dgm:t>
        <a:bodyPr/>
        <a:lstStyle/>
        <a:p>
          <a:pPr algn="l"/>
          <a:endParaRPr lang="da-DK"/>
        </a:p>
      </dgm:t>
    </dgm:pt>
    <dgm:pt modelId="{EB1D6BB5-0C72-4092-9DF6-B619961EE2F4}" type="pres">
      <dgm:prSet presAssocID="{A1D09077-F45F-40A3-B38A-F712B4320749}" presName="Name0" presStyleCnt="0">
        <dgm:presLayoutVars>
          <dgm:dir/>
          <dgm:animLvl val="lvl"/>
          <dgm:resizeHandles val="exact"/>
        </dgm:presLayoutVars>
      </dgm:prSet>
      <dgm:spPr/>
      <dgm:t>
        <a:bodyPr/>
        <a:lstStyle/>
        <a:p>
          <a:endParaRPr lang="da-DK"/>
        </a:p>
      </dgm:t>
    </dgm:pt>
    <dgm:pt modelId="{BDAF6268-8147-46B8-BFE9-9450EAA9A4D0}" type="pres">
      <dgm:prSet presAssocID="{F3CFEAE0-EDBF-41F1-A624-847FB30B05D4}" presName="linNode" presStyleCnt="0"/>
      <dgm:spPr/>
    </dgm:pt>
    <dgm:pt modelId="{D5E090AD-5FE1-4DE4-AC2B-0E209F88C7A9}" type="pres">
      <dgm:prSet presAssocID="{F3CFEAE0-EDBF-41F1-A624-847FB30B05D4}" presName="parentText" presStyleLbl="node1" presStyleIdx="0" presStyleCnt="9" custLinFactNeighborX="-59470">
        <dgm:presLayoutVars>
          <dgm:chMax val="1"/>
          <dgm:bulletEnabled val="1"/>
        </dgm:presLayoutVars>
      </dgm:prSet>
      <dgm:spPr/>
      <dgm:t>
        <a:bodyPr/>
        <a:lstStyle/>
        <a:p>
          <a:endParaRPr lang="da-DK"/>
        </a:p>
      </dgm:t>
    </dgm:pt>
    <dgm:pt modelId="{52625A72-DC2D-4F9D-8B73-70373C1C1C82}" type="pres">
      <dgm:prSet presAssocID="{A0BF9A7B-3426-45B7-8334-3711AD8E3149}" presName="sp" presStyleCnt="0"/>
      <dgm:spPr/>
    </dgm:pt>
    <dgm:pt modelId="{37E846A3-A3CC-42CF-8041-BAF75E54271C}" type="pres">
      <dgm:prSet presAssocID="{4DBE7065-92F0-4307-A959-C3706186AA2E}" presName="linNode" presStyleCnt="0"/>
      <dgm:spPr/>
    </dgm:pt>
    <dgm:pt modelId="{045A80CA-3EA4-4D66-B993-20C8E929C864}" type="pres">
      <dgm:prSet presAssocID="{4DBE7065-92F0-4307-A959-C3706186AA2E}" presName="parentText" presStyleLbl="node1" presStyleIdx="1" presStyleCnt="9" custLinFactNeighborX="-59470">
        <dgm:presLayoutVars>
          <dgm:chMax val="1"/>
          <dgm:bulletEnabled val="1"/>
        </dgm:presLayoutVars>
      </dgm:prSet>
      <dgm:spPr/>
      <dgm:t>
        <a:bodyPr/>
        <a:lstStyle/>
        <a:p>
          <a:endParaRPr lang="da-DK"/>
        </a:p>
      </dgm:t>
    </dgm:pt>
    <dgm:pt modelId="{09504F75-A14A-4FE5-A902-07992D457CC5}" type="pres">
      <dgm:prSet presAssocID="{35D24ACF-43B6-46B1-A1BD-30F614229FEE}" presName="sp" presStyleCnt="0"/>
      <dgm:spPr/>
    </dgm:pt>
    <dgm:pt modelId="{57D4D45E-CA67-4B85-843E-CA91CFD73347}" type="pres">
      <dgm:prSet presAssocID="{5CD39976-E931-4360-8585-4EBEC2235F98}" presName="linNode" presStyleCnt="0"/>
      <dgm:spPr/>
    </dgm:pt>
    <dgm:pt modelId="{FF14BAB2-0B19-4F34-AB3A-E2FD9310B9CE}" type="pres">
      <dgm:prSet presAssocID="{5CD39976-E931-4360-8585-4EBEC2235F98}" presName="parentText" presStyleLbl="node1" presStyleIdx="2" presStyleCnt="9" custLinFactNeighborX="-59470">
        <dgm:presLayoutVars>
          <dgm:chMax val="1"/>
          <dgm:bulletEnabled val="1"/>
        </dgm:presLayoutVars>
      </dgm:prSet>
      <dgm:spPr/>
      <dgm:t>
        <a:bodyPr/>
        <a:lstStyle/>
        <a:p>
          <a:endParaRPr lang="da-DK"/>
        </a:p>
      </dgm:t>
    </dgm:pt>
    <dgm:pt modelId="{1A53EB5D-66E1-4B7F-9488-4EA2A072C719}" type="pres">
      <dgm:prSet presAssocID="{9F91482A-13BD-46DE-93D5-CE86F6DA31D7}" presName="sp" presStyleCnt="0"/>
      <dgm:spPr/>
    </dgm:pt>
    <dgm:pt modelId="{355CCEB9-F8D8-4A2C-A685-DB628214F4FB}" type="pres">
      <dgm:prSet presAssocID="{0EA1927D-AF0E-4B40-9B00-8500D5ED5692}" presName="linNode" presStyleCnt="0"/>
      <dgm:spPr/>
    </dgm:pt>
    <dgm:pt modelId="{C5A5C158-01A0-4E6D-A90D-A379F8C805B1}" type="pres">
      <dgm:prSet presAssocID="{0EA1927D-AF0E-4B40-9B00-8500D5ED5692}" presName="parentText" presStyleLbl="node1" presStyleIdx="3" presStyleCnt="9" custLinFactNeighborX="-59470">
        <dgm:presLayoutVars>
          <dgm:chMax val="1"/>
          <dgm:bulletEnabled val="1"/>
        </dgm:presLayoutVars>
      </dgm:prSet>
      <dgm:spPr/>
      <dgm:t>
        <a:bodyPr/>
        <a:lstStyle/>
        <a:p>
          <a:endParaRPr lang="da-DK"/>
        </a:p>
      </dgm:t>
    </dgm:pt>
    <dgm:pt modelId="{23F04512-5970-491B-830A-CEE661438BB4}" type="pres">
      <dgm:prSet presAssocID="{90FE661B-E2BE-4CBA-A8F9-7438DB2FB5B5}" presName="sp" presStyleCnt="0"/>
      <dgm:spPr/>
    </dgm:pt>
    <dgm:pt modelId="{C96ED283-9200-4B94-BD59-E4E5B02C35D7}" type="pres">
      <dgm:prSet presAssocID="{60D282EF-3EF3-4465-ABFB-84D3999DB022}" presName="linNode" presStyleCnt="0"/>
      <dgm:spPr/>
    </dgm:pt>
    <dgm:pt modelId="{F06E7BEC-EDED-4FCB-9395-19D5FFCDCABB}" type="pres">
      <dgm:prSet presAssocID="{60D282EF-3EF3-4465-ABFB-84D3999DB022}" presName="parentText" presStyleLbl="node1" presStyleIdx="4" presStyleCnt="9" custLinFactNeighborX="-59470">
        <dgm:presLayoutVars>
          <dgm:chMax val="1"/>
          <dgm:bulletEnabled val="1"/>
        </dgm:presLayoutVars>
      </dgm:prSet>
      <dgm:spPr/>
      <dgm:t>
        <a:bodyPr/>
        <a:lstStyle/>
        <a:p>
          <a:endParaRPr lang="da-DK"/>
        </a:p>
      </dgm:t>
    </dgm:pt>
    <dgm:pt modelId="{DD043705-39B8-4641-8B63-3F167CF8829E}" type="pres">
      <dgm:prSet presAssocID="{03AEE803-DF0A-4FFC-B872-6F01A0802F71}" presName="sp" presStyleCnt="0"/>
      <dgm:spPr/>
    </dgm:pt>
    <dgm:pt modelId="{6B065166-EF54-4556-8F1A-59B397B63A96}" type="pres">
      <dgm:prSet presAssocID="{51F6A123-FF26-44B3-9029-A1A2148B1AAC}" presName="linNode" presStyleCnt="0"/>
      <dgm:spPr/>
    </dgm:pt>
    <dgm:pt modelId="{1D5E0C25-B0B7-4993-93CD-9212F46FF0C9}" type="pres">
      <dgm:prSet presAssocID="{51F6A123-FF26-44B3-9029-A1A2148B1AAC}" presName="parentText" presStyleLbl="node1" presStyleIdx="5" presStyleCnt="9" custLinFactNeighborX="-59470">
        <dgm:presLayoutVars>
          <dgm:chMax val="1"/>
          <dgm:bulletEnabled val="1"/>
        </dgm:presLayoutVars>
      </dgm:prSet>
      <dgm:spPr/>
      <dgm:t>
        <a:bodyPr/>
        <a:lstStyle/>
        <a:p>
          <a:endParaRPr lang="da-DK"/>
        </a:p>
      </dgm:t>
    </dgm:pt>
    <dgm:pt modelId="{BD3B8B06-BCD0-4B89-83D8-A9BAFA734E25}" type="pres">
      <dgm:prSet presAssocID="{297D1F7F-63F6-42C4-BE7A-D581DFA9C469}" presName="sp" presStyleCnt="0"/>
      <dgm:spPr/>
    </dgm:pt>
    <dgm:pt modelId="{DAD374BA-1A46-4C32-BD5A-BE1A4C11CE87}" type="pres">
      <dgm:prSet presAssocID="{7C182AFA-C385-4481-BE94-4C79DFCD0347}" presName="linNode" presStyleCnt="0"/>
      <dgm:spPr/>
    </dgm:pt>
    <dgm:pt modelId="{8AE4BEFD-AEF2-4BDD-BA4B-9740F0122966}" type="pres">
      <dgm:prSet presAssocID="{7C182AFA-C385-4481-BE94-4C79DFCD0347}" presName="parentText" presStyleLbl="node1" presStyleIdx="6" presStyleCnt="9" custLinFactNeighborX="-59470">
        <dgm:presLayoutVars>
          <dgm:chMax val="1"/>
          <dgm:bulletEnabled val="1"/>
        </dgm:presLayoutVars>
      </dgm:prSet>
      <dgm:spPr/>
      <dgm:t>
        <a:bodyPr/>
        <a:lstStyle/>
        <a:p>
          <a:endParaRPr lang="da-DK"/>
        </a:p>
      </dgm:t>
    </dgm:pt>
    <dgm:pt modelId="{2CF135B9-E124-4B27-8E58-DA2E1AFAB939}" type="pres">
      <dgm:prSet presAssocID="{FB070881-1360-4CDB-8376-EC41A7DF6957}" presName="sp" presStyleCnt="0"/>
      <dgm:spPr/>
    </dgm:pt>
    <dgm:pt modelId="{AB3580C1-64D7-44B6-B10C-29E18245D485}" type="pres">
      <dgm:prSet presAssocID="{1BDF28DF-6E0B-48AA-AA18-0ADFF7788E8F}" presName="linNode" presStyleCnt="0"/>
      <dgm:spPr/>
    </dgm:pt>
    <dgm:pt modelId="{CC764B38-2801-4547-8F8B-E4B273E5212D}" type="pres">
      <dgm:prSet presAssocID="{1BDF28DF-6E0B-48AA-AA18-0ADFF7788E8F}" presName="parentText" presStyleLbl="node1" presStyleIdx="7" presStyleCnt="9" custLinFactNeighborX="-59470">
        <dgm:presLayoutVars>
          <dgm:chMax val="1"/>
          <dgm:bulletEnabled val="1"/>
        </dgm:presLayoutVars>
      </dgm:prSet>
      <dgm:spPr/>
      <dgm:t>
        <a:bodyPr/>
        <a:lstStyle/>
        <a:p>
          <a:endParaRPr lang="da-DK"/>
        </a:p>
      </dgm:t>
    </dgm:pt>
    <dgm:pt modelId="{78F1AFE8-9187-40FE-8F0B-1354CB525756}" type="pres">
      <dgm:prSet presAssocID="{FF4DE552-F728-4046-A4A8-55386F0145EA}" presName="sp" presStyleCnt="0"/>
      <dgm:spPr/>
    </dgm:pt>
    <dgm:pt modelId="{F8773FF8-3445-417F-A5C1-4F7ACDEE3B43}" type="pres">
      <dgm:prSet presAssocID="{882417BD-814C-4608-B68B-BAA7257D948D}" presName="linNode" presStyleCnt="0"/>
      <dgm:spPr/>
    </dgm:pt>
    <dgm:pt modelId="{F0E9094D-70D2-4B3D-B1F3-EB1DE70821A6}" type="pres">
      <dgm:prSet presAssocID="{882417BD-814C-4608-B68B-BAA7257D948D}" presName="parentText" presStyleLbl="node1" presStyleIdx="8" presStyleCnt="9" custLinFactNeighborX="-59470">
        <dgm:presLayoutVars>
          <dgm:chMax val="1"/>
          <dgm:bulletEnabled val="1"/>
        </dgm:presLayoutVars>
      </dgm:prSet>
      <dgm:spPr/>
      <dgm:t>
        <a:bodyPr/>
        <a:lstStyle/>
        <a:p>
          <a:endParaRPr lang="da-DK"/>
        </a:p>
      </dgm:t>
    </dgm:pt>
  </dgm:ptLst>
  <dgm:cxnLst>
    <dgm:cxn modelId="{227260D8-AC65-48B9-AE45-D45814AD31C5}" srcId="{A1D09077-F45F-40A3-B38A-F712B4320749}" destId="{5CD39976-E931-4360-8585-4EBEC2235F98}" srcOrd="2" destOrd="0" parTransId="{9B3C6AB9-F5A6-4105-B315-96B4F9551E1F}" sibTransId="{9F91482A-13BD-46DE-93D5-CE86F6DA31D7}"/>
    <dgm:cxn modelId="{0536CC96-DD10-4358-8EC9-690E99D0D3D9}" type="presOf" srcId="{0EA1927D-AF0E-4B40-9B00-8500D5ED5692}" destId="{C5A5C158-01A0-4E6D-A90D-A379F8C805B1}" srcOrd="0" destOrd="0" presId="urn:microsoft.com/office/officeart/2005/8/layout/vList5"/>
    <dgm:cxn modelId="{249A22FE-10EE-48CD-B6AB-8A57916A7070}" srcId="{A1D09077-F45F-40A3-B38A-F712B4320749}" destId="{0EA1927D-AF0E-4B40-9B00-8500D5ED5692}" srcOrd="3" destOrd="0" parTransId="{738122DE-D338-4A0B-ADF2-E4F91319534D}" sibTransId="{90FE661B-E2BE-4CBA-A8F9-7438DB2FB5B5}"/>
    <dgm:cxn modelId="{D78233ED-04E9-4579-A94E-F67C38154AA3}" type="presOf" srcId="{F3CFEAE0-EDBF-41F1-A624-847FB30B05D4}" destId="{D5E090AD-5FE1-4DE4-AC2B-0E209F88C7A9}" srcOrd="0" destOrd="0" presId="urn:microsoft.com/office/officeart/2005/8/layout/vList5"/>
    <dgm:cxn modelId="{88D78E2E-AE57-4231-8C21-826F7A5C99A1}" type="presOf" srcId="{4DBE7065-92F0-4307-A959-C3706186AA2E}" destId="{045A80CA-3EA4-4D66-B993-20C8E929C864}" srcOrd="0" destOrd="0" presId="urn:microsoft.com/office/officeart/2005/8/layout/vList5"/>
    <dgm:cxn modelId="{23F4699E-306A-4F25-B3C5-DEE3BB364797}" type="presOf" srcId="{882417BD-814C-4608-B68B-BAA7257D948D}" destId="{F0E9094D-70D2-4B3D-B1F3-EB1DE70821A6}" srcOrd="0" destOrd="0" presId="urn:microsoft.com/office/officeart/2005/8/layout/vList5"/>
    <dgm:cxn modelId="{66820464-9FA9-4227-AE66-232BB3C0ABAE}" type="presOf" srcId="{A1D09077-F45F-40A3-B38A-F712B4320749}" destId="{EB1D6BB5-0C72-4092-9DF6-B619961EE2F4}" srcOrd="0" destOrd="0" presId="urn:microsoft.com/office/officeart/2005/8/layout/vList5"/>
    <dgm:cxn modelId="{F09AA54A-373B-4722-8E0D-017B04027F42}" srcId="{A1D09077-F45F-40A3-B38A-F712B4320749}" destId="{51F6A123-FF26-44B3-9029-A1A2148B1AAC}" srcOrd="5" destOrd="0" parTransId="{6ACFD4C3-FAD8-411C-AB65-D744A29AA21A}" sibTransId="{297D1F7F-63F6-42C4-BE7A-D581DFA9C469}"/>
    <dgm:cxn modelId="{EC97159E-512C-4BBC-BBD2-333FCAA222BD}" srcId="{A1D09077-F45F-40A3-B38A-F712B4320749}" destId="{1BDF28DF-6E0B-48AA-AA18-0ADFF7788E8F}" srcOrd="7" destOrd="0" parTransId="{6D9D56FC-3228-4CAE-873B-267931D27694}" sibTransId="{FF4DE552-F728-4046-A4A8-55386F0145EA}"/>
    <dgm:cxn modelId="{9184305A-E2B9-44A4-8E54-8D79D2EA8795}" srcId="{A1D09077-F45F-40A3-B38A-F712B4320749}" destId="{F3CFEAE0-EDBF-41F1-A624-847FB30B05D4}" srcOrd="0" destOrd="0" parTransId="{814358E1-B346-4CEF-9BBB-607FCDB14602}" sibTransId="{A0BF9A7B-3426-45B7-8334-3711AD8E3149}"/>
    <dgm:cxn modelId="{94EE1EF7-5CEC-40D7-AA16-7E77B1107FCA}" type="presOf" srcId="{51F6A123-FF26-44B3-9029-A1A2148B1AAC}" destId="{1D5E0C25-B0B7-4993-93CD-9212F46FF0C9}" srcOrd="0" destOrd="0" presId="urn:microsoft.com/office/officeart/2005/8/layout/vList5"/>
    <dgm:cxn modelId="{6E037407-BB85-411B-9F27-E262CE73FD2A}" type="presOf" srcId="{7C182AFA-C385-4481-BE94-4C79DFCD0347}" destId="{8AE4BEFD-AEF2-4BDD-BA4B-9740F0122966}" srcOrd="0" destOrd="0" presId="urn:microsoft.com/office/officeart/2005/8/layout/vList5"/>
    <dgm:cxn modelId="{5F48F5B2-2F1E-47AA-BBAB-548DCF369D17}" srcId="{A1D09077-F45F-40A3-B38A-F712B4320749}" destId="{4DBE7065-92F0-4307-A959-C3706186AA2E}" srcOrd="1" destOrd="0" parTransId="{5D8FB83F-5F9E-4312-8698-F795BB7E84DA}" sibTransId="{35D24ACF-43B6-46B1-A1BD-30F614229FEE}"/>
    <dgm:cxn modelId="{84B555A8-C0B7-49D1-8FAA-CD611573F8FB}" srcId="{A1D09077-F45F-40A3-B38A-F712B4320749}" destId="{882417BD-814C-4608-B68B-BAA7257D948D}" srcOrd="8" destOrd="0" parTransId="{474263B4-88C1-4EC9-9312-1B7931F12630}" sibTransId="{E00BCA1E-83A1-44CC-B63D-030060A6D5F2}"/>
    <dgm:cxn modelId="{341BABCE-E2EC-418A-9D14-64CC63B9C6F9}" type="presOf" srcId="{5CD39976-E931-4360-8585-4EBEC2235F98}" destId="{FF14BAB2-0B19-4F34-AB3A-E2FD9310B9CE}" srcOrd="0" destOrd="0" presId="urn:microsoft.com/office/officeart/2005/8/layout/vList5"/>
    <dgm:cxn modelId="{1515626A-3904-4637-A6E3-198B01B0EA5B}" srcId="{A1D09077-F45F-40A3-B38A-F712B4320749}" destId="{7C182AFA-C385-4481-BE94-4C79DFCD0347}" srcOrd="6" destOrd="0" parTransId="{B3AE0C02-BE0A-4710-B75A-5F04784FA554}" sibTransId="{FB070881-1360-4CDB-8376-EC41A7DF6957}"/>
    <dgm:cxn modelId="{60435349-6013-4A0B-963F-A5F01EDCC394}" srcId="{A1D09077-F45F-40A3-B38A-F712B4320749}" destId="{60D282EF-3EF3-4465-ABFB-84D3999DB022}" srcOrd="4" destOrd="0" parTransId="{3D96F325-3B76-441C-8C7B-E78817A064DA}" sibTransId="{03AEE803-DF0A-4FFC-B872-6F01A0802F71}"/>
    <dgm:cxn modelId="{271E97C1-1BF6-476C-8A91-3285576876E5}" type="presOf" srcId="{1BDF28DF-6E0B-48AA-AA18-0ADFF7788E8F}" destId="{CC764B38-2801-4547-8F8B-E4B273E5212D}" srcOrd="0" destOrd="0" presId="urn:microsoft.com/office/officeart/2005/8/layout/vList5"/>
    <dgm:cxn modelId="{F1055809-4FDE-4E5B-9508-935B79FE07C6}" type="presOf" srcId="{60D282EF-3EF3-4465-ABFB-84D3999DB022}" destId="{F06E7BEC-EDED-4FCB-9395-19D5FFCDCABB}" srcOrd="0" destOrd="0" presId="urn:microsoft.com/office/officeart/2005/8/layout/vList5"/>
    <dgm:cxn modelId="{35A8CADA-50BD-4E90-BFE2-87F3DF990798}" type="presParOf" srcId="{EB1D6BB5-0C72-4092-9DF6-B619961EE2F4}" destId="{BDAF6268-8147-46B8-BFE9-9450EAA9A4D0}" srcOrd="0" destOrd="0" presId="urn:microsoft.com/office/officeart/2005/8/layout/vList5"/>
    <dgm:cxn modelId="{0B24FE2B-67E6-4EB5-8908-463445241B2C}" type="presParOf" srcId="{BDAF6268-8147-46B8-BFE9-9450EAA9A4D0}" destId="{D5E090AD-5FE1-4DE4-AC2B-0E209F88C7A9}" srcOrd="0" destOrd="0" presId="urn:microsoft.com/office/officeart/2005/8/layout/vList5"/>
    <dgm:cxn modelId="{5EBE94C8-F654-4B00-B96C-81190B701A18}" type="presParOf" srcId="{EB1D6BB5-0C72-4092-9DF6-B619961EE2F4}" destId="{52625A72-DC2D-4F9D-8B73-70373C1C1C82}" srcOrd="1" destOrd="0" presId="urn:microsoft.com/office/officeart/2005/8/layout/vList5"/>
    <dgm:cxn modelId="{6050A361-77FC-451F-9F3E-F18D85F3B539}" type="presParOf" srcId="{EB1D6BB5-0C72-4092-9DF6-B619961EE2F4}" destId="{37E846A3-A3CC-42CF-8041-BAF75E54271C}" srcOrd="2" destOrd="0" presId="urn:microsoft.com/office/officeart/2005/8/layout/vList5"/>
    <dgm:cxn modelId="{5039CF67-EAAE-437E-9952-6867257E797F}" type="presParOf" srcId="{37E846A3-A3CC-42CF-8041-BAF75E54271C}" destId="{045A80CA-3EA4-4D66-B993-20C8E929C864}" srcOrd="0" destOrd="0" presId="urn:microsoft.com/office/officeart/2005/8/layout/vList5"/>
    <dgm:cxn modelId="{B17DDA0F-71FC-4884-878E-89F8020D1914}" type="presParOf" srcId="{EB1D6BB5-0C72-4092-9DF6-B619961EE2F4}" destId="{09504F75-A14A-4FE5-A902-07992D457CC5}" srcOrd="3" destOrd="0" presId="urn:microsoft.com/office/officeart/2005/8/layout/vList5"/>
    <dgm:cxn modelId="{FBF47F6B-760B-4B3A-A55B-BC883CF51684}" type="presParOf" srcId="{EB1D6BB5-0C72-4092-9DF6-B619961EE2F4}" destId="{57D4D45E-CA67-4B85-843E-CA91CFD73347}" srcOrd="4" destOrd="0" presId="urn:microsoft.com/office/officeart/2005/8/layout/vList5"/>
    <dgm:cxn modelId="{7D4EB8A0-47E4-414E-921D-EC60262C24E9}" type="presParOf" srcId="{57D4D45E-CA67-4B85-843E-CA91CFD73347}" destId="{FF14BAB2-0B19-4F34-AB3A-E2FD9310B9CE}" srcOrd="0" destOrd="0" presId="urn:microsoft.com/office/officeart/2005/8/layout/vList5"/>
    <dgm:cxn modelId="{74FB0DD2-3C34-46B7-BBE4-4AF725F6584E}" type="presParOf" srcId="{EB1D6BB5-0C72-4092-9DF6-B619961EE2F4}" destId="{1A53EB5D-66E1-4B7F-9488-4EA2A072C719}" srcOrd="5" destOrd="0" presId="urn:microsoft.com/office/officeart/2005/8/layout/vList5"/>
    <dgm:cxn modelId="{CFD6691F-F631-402B-ADF8-7D6E22D665E9}" type="presParOf" srcId="{EB1D6BB5-0C72-4092-9DF6-B619961EE2F4}" destId="{355CCEB9-F8D8-4A2C-A685-DB628214F4FB}" srcOrd="6" destOrd="0" presId="urn:microsoft.com/office/officeart/2005/8/layout/vList5"/>
    <dgm:cxn modelId="{FD2FD7DA-AFDE-464D-A218-AA32B0367135}" type="presParOf" srcId="{355CCEB9-F8D8-4A2C-A685-DB628214F4FB}" destId="{C5A5C158-01A0-4E6D-A90D-A379F8C805B1}" srcOrd="0" destOrd="0" presId="urn:microsoft.com/office/officeart/2005/8/layout/vList5"/>
    <dgm:cxn modelId="{E0467F38-0BC8-4A57-B05A-8219EFE180D9}" type="presParOf" srcId="{EB1D6BB5-0C72-4092-9DF6-B619961EE2F4}" destId="{23F04512-5970-491B-830A-CEE661438BB4}" srcOrd="7" destOrd="0" presId="urn:microsoft.com/office/officeart/2005/8/layout/vList5"/>
    <dgm:cxn modelId="{24F78391-B67D-4464-9703-87AE86FDA29A}" type="presParOf" srcId="{EB1D6BB5-0C72-4092-9DF6-B619961EE2F4}" destId="{C96ED283-9200-4B94-BD59-E4E5B02C35D7}" srcOrd="8" destOrd="0" presId="urn:microsoft.com/office/officeart/2005/8/layout/vList5"/>
    <dgm:cxn modelId="{FFF7C9D1-4934-4F4F-BF98-DA8DAD32001F}" type="presParOf" srcId="{C96ED283-9200-4B94-BD59-E4E5B02C35D7}" destId="{F06E7BEC-EDED-4FCB-9395-19D5FFCDCABB}" srcOrd="0" destOrd="0" presId="urn:microsoft.com/office/officeart/2005/8/layout/vList5"/>
    <dgm:cxn modelId="{02D50A29-2743-4CB6-A6D2-26B89C4C948F}" type="presParOf" srcId="{EB1D6BB5-0C72-4092-9DF6-B619961EE2F4}" destId="{DD043705-39B8-4641-8B63-3F167CF8829E}" srcOrd="9" destOrd="0" presId="urn:microsoft.com/office/officeart/2005/8/layout/vList5"/>
    <dgm:cxn modelId="{A74277AA-584A-4299-BFBC-F28C2919CF27}" type="presParOf" srcId="{EB1D6BB5-0C72-4092-9DF6-B619961EE2F4}" destId="{6B065166-EF54-4556-8F1A-59B397B63A96}" srcOrd="10" destOrd="0" presId="urn:microsoft.com/office/officeart/2005/8/layout/vList5"/>
    <dgm:cxn modelId="{9C3B27A1-CDD3-44A2-9F11-933C35179784}" type="presParOf" srcId="{6B065166-EF54-4556-8F1A-59B397B63A96}" destId="{1D5E0C25-B0B7-4993-93CD-9212F46FF0C9}" srcOrd="0" destOrd="0" presId="urn:microsoft.com/office/officeart/2005/8/layout/vList5"/>
    <dgm:cxn modelId="{C1A8F66E-CB4D-4C23-A37D-34BF405AC087}" type="presParOf" srcId="{EB1D6BB5-0C72-4092-9DF6-B619961EE2F4}" destId="{BD3B8B06-BCD0-4B89-83D8-A9BAFA734E25}" srcOrd="11" destOrd="0" presId="urn:microsoft.com/office/officeart/2005/8/layout/vList5"/>
    <dgm:cxn modelId="{43EE4A80-6A50-461D-B5CE-5CC5DEF33916}" type="presParOf" srcId="{EB1D6BB5-0C72-4092-9DF6-B619961EE2F4}" destId="{DAD374BA-1A46-4C32-BD5A-BE1A4C11CE87}" srcOrd="12" destOrd="0" presId="urn:microsoft.com/office/officeart/2005/8/layout/vList5"/>
    <dgm:cxn modelId="{57F7E4C8-80BA-4B69-8574-FF34DB2BE38A}" type="presParOf" srcId="{DAD374BA-1A46-4C32-BD5A-BE1A4C11CE87}" destId="{8AE4BEFD-AEF2-4BDD-BA4B-9740F0122966}" srcOrd="0" destOrd="0" presId="urn:microsoft.com/office/officeart/2005/8/layout/vList5"/>
    <dgm:cxn modelId="{41E21656-4602-4140-B78A-D2C1E24A156F}" type="presParOf" srcId="{EB1D6BB5-0C72-4092-9DF6-B619961EE2F4}" destId="{2CF135B9-E124-4B27-8E58-DA2E1AFAB939}" srcOrd="13" destOrd="0" presId="urn:microsoft.com/office/officeart/2005/8/layout/vList5"/>
    <dgm:cxn modelId="{2CAD0A4A-0B97-4157-8F44-34F573940370}" type="presParOf" srcId="{EB1D6BB5-0C72-4092-9DF6-B619961EE2F4}" destId="{AB3580C1-64D7-44B6-B10C-29E18245D485}" srcOrd="14" destOrd="0" presId="urn:microsoft.com/office/officeart/2005/8/layout/vList5"/>
    <dgm:cxn modelId="{90E81303-920A-46BE-A62E-22952F05C446}" type="presParOf" srcId="{AB3580C1-64D7-44B6-B10C-29E18245D485}" destId="{CC764B38-2801-4547-8F8B-E4B273E5212D}" srcOrd="0" destOrd="0" presId="urn:microsoft.com/office/officeart/2005/8/layout/vList5"/>
    <dgm:cxn modelId="{3236D2A8-0E6B-41F6-9656-6CA03CC3C8A4}" type="presParOf" srcId="{EB1D6BB5-0C72-4092-9DF6-B619961EE2F4}" destId="{78F1AFE8-9187-40FE-8F0B-1354CB525756}" srcOrd="15" destOrd="0" presId="urn:microsoft.com/office/officeart/2005/8/layout/vList5"/>
    <dgm:cxn modelId="{7EA399AD-0F1B-4709-A08A-7A30989968C9}" type="presParOf" srcId="{EB1D6BB5-0C72-4092-9DF6-B619961EE2F4}" destId="{F8773FF8-3445-417F-A5C1-4F7ACDEE3B43}" srcOrd="16" destOrd="0" presId="urn:microsoft.com/office/officeart/2005/8/layout/vList5"/>
    <dgm:cxn modelId="{14727512-A16E-48CA-A3B0-88EA41E0C580}" type="presParOf" srcId="{F8773FF8-3445-417F-A5C1-4F7ACDEE3B43}" destId="{F0E9094D-70D2-4B3D-B1F3-EB1DE70821A6}"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E090AD-5FE1-4DE4-AC2B-0E209F88C7A9}">
      <dsp:nvSpPr>
        <dsp:cNvPr id="0" name=""/>
        <dsp:cNvSpPr/>
      </dsp:nvSpPr>
      <dsp:spPr>
        <a:xfrm>
          <a:off x="724491" y="1516"/>
          <a:ext cx="2462673" cy="5742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TID &amp; RUM</a:t>
          </a:r>
          <a:endParaRPr lang="da-DK" sz="1800" b="1" kern="1200" dirty="0">
            <a:solidFill>
              <a:srgbClr val="C87700"/>
            </a:solidFill>
            <a:latin typeface="AGaramond"/>
          </a:endParaRPr>
        </a:p>
      </dsp:txBody>
      <dsp:txXfrm>
        <a:off x="724491" y="1516"/>
        <a:ext cx="2462673" cy="574209"/>
      </dsp:txXfrm>
    </dsp:sp>
    <dsp:sp modelId="{045A80CA-3EA4-4D66-B993-20C8E929C864}">
      <dsp:nvSpPr>
        <dsp:cNvPr id="0" name=""/>
        <dsp:cNvSpPr/>
      </dsp:nvSpPr>
      <dsp:spPr>
        <a:xfrm>
          <a:off x="724491" y="604436"/>
          <a:ext cx="2462673" cy="574209"/>
        </a:xfrm>
        <a:prstGeom prst="roundRect">
          <a:avLst/>
        </a:prstGeom>
        <a:solidFill>
          <a:schemeClr val="accent4">
            <a:hueOff val="267306"/>
            <a:satOff val="12500"/>
            <a:lumOff val="5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HOOK, BREAK &amp; GIMMICK</a:t>
          </a:r>
          <a:endParaRPr lang="da-DK" sz="1800" b="1" kern="1200" dirty="0">
            <a:solidFill>
              <a:srgbClr val="C87700"/>
            </a:solidFill>
            <a:latin typeface="AGaramond"/>
          </a:endParaRPr>
        </a:p>
      </dsp:txBody>
      <dsp:txXfrm>
        <a:off x="724491" y="604436"/>
        <a:ext cx="2462673" cy="574209"/>
      </dsp:txXfrm>
    </dsp:sp>
    <dsp:sp modelId="{FF14BAB2-0B19-4F34-AB3A-E2FD9310B9CE}">
      <dsp:nvSpPr>
        <dsp:cNvPr id="0" name=""/>
        <dsp:cNvSpPr/>
      </dsp:nvSpPr>
      <dsp:spPr>
        <a:xfrm>
          <a:off x="724491" y="1207355"/>
          <a:ext cx="2462673" cy="574209"/>
        </a:xfrm>
        <a:prstGeom prst="roundRect">
          <a:avLst/>
        </a:prstGeom>
        <a:solidFill>
          <a:schemeClr val="accent4">
            <a:hueOff val="534611"/>
            <a:satOff val="25000"/>
            <a:lumOff val="11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FORM – MUSIKKENS HUS</a:t>
          </a:r>
          <a:endParaRPr lang="da-DK" sz="1800" b="1" kern="1200" dirty="0">
            <a:solidFill>
              <a:srgbClr val="C87700"/>
            </a:solidFill>
            <a:latin typeface="AGaramond"/>
          </a:endParaRPr>
        </a:p>
      </dsp:txBody>
      <dsp:txXfrm>
        <a:off x="724491" y="1207355"/>
        <a:ext cx="2462673" cy="574209"/>
      </dsp:txXfrm>
    </dsp:sp>
    <dsp:sp modelId="{C5A5C158-01A0-4E6D-A90D-A379F8C805B1}">
      <dsp:nvSpPr>
        <dsp:cNvPr id="0" name=""/>
        <dsp:cNvSpPr/>
      </dsp:nvSpPr>
      <dsp:spPr>
        <a:xfrm>
          <a:off x="724491" y="1810275"/>
          <a:ext cx="2462673" cy="574209"/>
        </a:xfrm>
        <a:prstGeom prst="roundRect">
          <a:avLst/>
        </a:prstGeom>
        <a:solidFill>
          <a:schemeClr val="accent4">
            <a:hueOff val="801917"/>
            <a:satOff val="37500"/>
            <a:lumOff val="17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TONALITET OG HARMONIK</a:t>
          </a:r>
          <a:endParaRPr lang="da-DK" sz="1800" b="1" kern="1200" dirty="0">
            <a:solidFill>
              <a:srgbClr val="C87700"/>
            </a:solidFill>
            <a:latin typeface="AGaramond"/>
          </a:endParaRPr>
        </a:p>
      </dsp:txBody>
      <dsp:txXfrm>
        <a:off x="724491" y="1810275"/>
        <a:ext cx="2462673" cy="574209"/>
      </dsp:txXfrm>
    </dsp:sp>
    <dsp:sp modelId="{F06E7BEC-EDED-4FCB-9395-19D5FFCDCABB}">
      <dsp:nvSpPr>
        <dsp:cNvPr id="0" name=""/>
        <dsp:cNvSpPr/>
      </dsp:nvSpPr>
      <dsp:spPr>
        <a:xfrm>
          <a:off x="724491" y="2413195"/>
          <a:ext cx="2462673" cy="574209"/>
        </a:xfrm>
        <a:prstGeom prst="roundRect">
          <a:avLst/>
        </a:prstGeom>
        <a:solidFill>
          <a:schemeClr val="accent4">
            <a:hueOff val="1069223"/>
            <a:satOff val="50000"/>
            <a:lumOff val="2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GROOVE</a:t>
          </a:r>
          <a:endParaRPr lang="da-DK" sz="1800" b="1" kern="1200" dirty="0">
            <a:solidFill>
              <a:srgbClr val="C87700"/>
            </a:solidFill>
            <a:latin typeface="AGaramond"/>
          </a:endParaRPr>
        </a:p>
      </dsp:txBody>
      <dsp:txXfrm>
        <a:off x="724491" y="2413195"/>
        <a:ext cx="2462673" cy="574209"/>
      </dsp:txXfrm>
    </dsp:sp>
    <dsp:sp modelId="{1D5E0C25-B0B7-4993-93CD-9212F46FF0C9}">
      <dsp:nvSpPr>
        <dsp:cNvPr id="0" name=""/>
        <dsp:cNvSpPr/>
      </dsp:nvSpPr>
      <dsp:spPr>
        <a:xfrm>
          <a:off x="724491" y="3016115"/>
          <a:ext cx="2462673" cy="574209"/>
        </a:xfrm>
        <a:prstGeom prst="roundRect">
          <a:avLst/>
        </a:prstGeom>
        <a:solidFill>
          <a:schemeClr val="accent4">
            <a:hueOff val="1336529"/>
            <a:satOff val="62500"/>
            <a:lumOff val="286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SOUND</a:t>
          </a:r>
          <a:endParaRPr lang="da-DK" sz="1800" b="1" kern="1200" dirty="0">
            <a:solidFill>
              <a:srgbClr val="C87700"/>
            </a:solidFill>
            <a:latin typeface="AGaramond"/>
          </a:endParaRPr>
        </a:p>
      </dsp:txBody>
      <dsp:txXfrm>
        <a:off x="724491" y="3016115"/>
        <a:ext cx="2462673" cy="574209"/>
      </dsp:txXfrm>
    </dsp:sp>
    <dsp:sp modelId="{8AE4BEFD-AEF2-4BDD-BA4B-9740F0122966}">
      <dsp:nvSpPr>
        <dsp:cNvPr id="0" name=""/>
        <dsp:cNvSpPr/>
      </dsp:nvSpPr>
      <dsp:spPr>
        <a:xfrm>
          <a:off x="724491" y="3619034"/>
          <a:ext cx="2462673" cy="574209"/>
        </a:xfrm>
        <a:prstGeom prst="roundRect">
          <a:avLst/>
        </a:prstGeom>
        <a:solidFill>
          <a:schemeClr val="accent4">
            <a:hueOff val="1603835"/>
            <a:satOff val="75000"/>
            <a:lumOff val="344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MELODIK OG MOTIVER</a:t>
          </a:r>
          <a:endParaRPr lang="da-DK" sz="1800" b="1" kern="1200" dirty="0">
            <a:solidFill>
              <a:srgbClr val="C87700"/>
            </a:solidFill>
            <a:latin typeface="AGaramond"/>
          </a:endParaRPr>
        </a:p>
      </dsp:txBody>
      <dsp:txXfrm>
        <a:off x="724491" y="3619034"/>
        <a:ext cx="2462673" cy="574209"/>
      </dsp:txXfrm>
    </dsp:sp>
    <dsp:sp modelId="{CC764B38-2801-4547-8F8B-E4B273E5212D}">
      <dsp:nvSpPr>
        <dsp:cNvPr id="0" name=""/>
        <dsp:cNvSpPr/>
      </dsp:nvSpPr>
      <dsp:spPr>
        <a:xfrm>
          <a:off x="724491" y="4221954"/>
          <a:ext cx="2462673" cy="574209"/>
        </a:xfrm>
        <a:prstGeom prst="roundRect">
          <a:avLst/>
        </a:prstGeom>
        <a:solidFill>
          <a:schemeClr val="accent4">
            <a:hueOff val="1871140"/>
            <a:satOff val="87500"/>
            <a:lumOff val="40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xmlns:r="http://schemas.openxmlformats.org/officeDocument/2006/relationships" r:id="" action="ppaction://hlinksldjump"/>
            </a:rPr>
            <a:t>UDTRYKSFELT</a:t>
          </a:r>
          <a:endParaRPr lang="da-DK" sz="1800" b="1" kern="1200" dirty="0">
            <a:solidFill>
              <a:srgbClr val="C87700"/>
            </a:solidFill>
            <a:latin typeface="AGaramond"/>
          </a:endParaRPr>
        </a:p>
      </dsp:txBody>
      <dsp:txXfrm>
        <a:off x="724491" y="4221954"/>
        <a:ext cx="2462673" cy="574209"/>
      </dsp:txXfrm>
    </dsp:sp>
    <dsp:sp modelId="{F0E9094D-70D2-4B3D-B1F3-EB1DE70821A6}">
      <dsp:nvSpPr>
        <dsp:cNvPr id="0" name=""/>
        <dsp:cNvSpPr/>
      </dsp:nvSpPr>
      <dsp:spPr>
        <a:xfrm>
          <a:off x="724491" y="4824874"/>
          <a:ext cx="2462673" cy="574209"/>
        </a:xfrm>
        <a:prstGeom prst="roundRect">
          <a:avLst/>
        </a:prstGeom>
        <a:solidFill>
          <a:schemeClr val="accent4">
            <a:hueOff val="2138446"/>
            <a:satOff val="100000"/>
            <a:lumOff val="4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da-DK" sz="2000" b="1" kern="1200" dirty="0" smtClean="0">
              <a:solidFill>
                <a:srgbClr val="C87700"/>
              </a:solidFill>
              <a:latin typeface="AGaramond"/>
              <a:hlinkClick xmlns:r="http://schemas.openxmlformats.org/officeDocument/2006/relationships" r:id="" action="ppaction://hlinksldjump"/>
            </a:rPr>
            <a:t>WEBSITE</a:t>
          </a:r>
          <a:r>
            <a:rPr lang="da-DK" sz="2000" b="1" kern="1200" dirty="0" smtClean="0">
              <a:solidFill>
                <a:srgbClr val="C87700"/>
              </a:solidFill>
              <a:latin typeface="AGaramond"/>
            </a:rPr>
            <a:t> &amp; </a:t>
          </a:r>
          <a:r>
            <a:rPr lang="da-DK" sz="2000" b="1" kern="1200" dirty="0" smtClean="0">
              <a:solidFill>
                <a:srgbClr val="C87700"/>
              </a:solidFill>
              <a:latin typeface="AGaramond"/>
              <a:hlinkClick xmlns:r="http://schemas.openxmlformats.org/officeDocument/2006/relationships" r:id="" action="ppaction://hlinksldjump"/>
            </a:rPr>
            <a:t>LINKS</a:t>
          </a:r>
          <a:endParaRPr lang="da-DK" sz="2000" b="1" kern="1200" dirty="0">
            <a:solidFill>
              <a:srgbClr val="C87700"/>
            </a:solidFill>
            <a:latin typeface="AGaramond"/>
          </a:endParaRPr>
        </a:p>
      </dsp:txBody>
      <dsp:txXfrm>
        <a:off x="724491" y="4824874"/>
        <a:ext cx="2462673" cy="5742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a-DK"/>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a-DK"/>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a-DK"/>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73A7598-54AA-46F8-8F1E-E74E641076B6}"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0536A6-933E-4B50-A332-B8E957FA64DB}" type="slidenum">
              <a:rPr lang="da-DK"/>
              <a:pPr/>
              <a:t>1</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668C3C5-D99C-4F42-B9EC-B7307077EAD6}" type="slidenum">
              <a:rPr lang="da-DK"/>
              <a:pPr/>
              <a:t>10</a:t>
            </a:fld>
            <a:endParaRPr lang="da-DK"/>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0C623B2-F2F8-408C-9FF4-32EF27211CB7}" type="slidenum">
              <a:rPr lang="da-DK"/>
              <a:pPr/>
              <a:t>11</a:t>
            </a:fld>
            <a:endParaRPr lang="da-DK"/>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20D496-D85E-4473-BEE1-6DE7DA46ADB0}" type="slidenum">
              <a:rPr lang="da-DK"/>
              <a:pPr/>
              <a:t>12</a:t>
            </a:fld>
            <a:endParaRPr lang="da-DK"/>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23483FD-EE1B-4E97-BFA5-F4DA45D8A17B}" type="slidenum">
              <a:rPr lang="da-DK"/>
              <a:pPr/>
              <a:t>13</a:t>
            </a:fld>
            <a:endParaRPr lang="da-DK"/>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3EA5597-82B7-412F-8D52-78D4E98E9DFE}" type="slidenum">
              <a:rPr lang="da-DK"/>
              <a:pPr/>
              <a:t>14</a:t>
            </a:fld>
            <a:endParaRPr lang="da-DK"/>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8623B3D-D1AE-41BB-95C4-F05B430FB3DC}" type="slidenum">
              <a:rPr lang="da-DK"/>
              <a:pPr/>
              <a:t>15</a:t>
            </a:fld>
            <a:endParaRPr lang="da-DK"/>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9833454-5AD4-449C-94B3-751D09209DC0}" type="slidenum">
              <a:rPr lang="da-DK"/>
              <a:pPr/>
              <a:t>16</a:t>
            </a:fld>
            <a:endParaRPr lang="da-DK"/>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4259A52-C8D6-417A-BD0A-A18C6C93D7F9}" type="slidenum">
              <a:rPr lang="da-DK"/>
              <a:pPr/>
              <a:t>17</a:t>
            </a:fld>
            <a:endParaRPr lang="da-DK"/>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18</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19</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0536A6-933E-4B50-A332-B8E957FA64DB}" type="slidenum">
              <a:rPr lang="da-DK"/>
              <a:pPr/>
              <a:t>2</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20</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21</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22</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23</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24</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25</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26</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27</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28</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29</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2AB69885-C9CE-4916-9841-2BFE2C8A4CE1}" type="slidenum">
              <a:rPr lang="da-DK"/>
              <a:pPr/>
              <a:t>3</a:t>
            </a:fld>
            <a:endParaRPr lang="da-DK"/>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30</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7EA9C1B-0613-438B-94B5-DC4961334AB3}" type="slidenum">
              <a:rPr lang="da-DK"/>
              <a:pPr/>
              <a:t>31</a:t>
            </a:fld>
            <a:endParaRPr lang="da-DK"/>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32</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33</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34</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35</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36</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37</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38</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39</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9749F4-73FB-4CE3-B68B-E1EE45F21944}" type="slidenum">
              <a:rPr lang="da-DK"/>
              <a:pPr/>
              <a:t>4</a:t>
            </a:fld>
            <a:endParaRPr lang="da-DK"/>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40</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41</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42</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43</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44</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45</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46</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47</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0390ED-D4A5-4AC8-8566-B41E7A5C591C}" type="slidenum">
              <a:rPr lang="da-DK"/>
              <a:pPr/>
              <a:t>48</a:t>
            </a:fld>
            <a:endParaRPr lang="da-DK"/>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51E8623-0B7A-4253-BD21-289EB93E1248}" type="slidenum">
              <a:rPr lang="da-DK"/>
              <a:pPr/>
              <a:t>49</a:t>
            </a:fld>
            <a:endParaRPr lang="da-DK"/>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9749F4-73FB-4CE3-B68B-E1EE45F21944}" type="slidenum">
              <a:rPr lang="da-DK"/>
              <a:pPr/>
              <a:t>5</a:t>
            </a:fld>
            <a:endParaRPr lang="da-DK"/>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143CF21-9733-434A-B76D-24ADF0EC615F}" type="slidenum">
              <a:rPr lang="da-DK" smtClean="0"/>
              <a:pPr/>
              <a:t>50</a:t>
            </a:fld>
            <a:endParaRPr lang="da-DK"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51</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52</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53</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54</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55</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17F081-D7EB-465C-B771-23F21373E549}" type="slidenum">
              <a:rPr lang="da-DK"/>
              <a:pPr/>
              <a:t>56</a:t>
            </a:fld>
            <a:endParaRPr lang="da-DK"/>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57</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58</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59</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D8D9B39-76B7-45FA-A606-B916EC8841AB}" type="slidenum">
              <a:rPr lang="da-DK"/>
              <a:pPr/>
              <a:t>6</a:t>
            </a:fld>
            <a:endParaRPr lang="da-DK"/>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60</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61</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62</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63</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64</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65</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66</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67</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68</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69</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3395A7F-CC44-433E-B458-93A66B121B17}" type="slidenum">
              <a:rPr lang="da-DK"/>
              <a:pPr/>
              <a:t>7</a:t>
            </a:fld>
            <a:endParaRPr lang="da-DK"/>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70</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71</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72</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73</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74</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2D3063B-BFA8-41D7-80AB-E1C6F584A9B9}" type="slidenum">
              <a:rPr lang="da-DK"/>
              <a:pPr/>
              <a:t>75</a:t>
            </a:fld>
            <a:endParaRPr lang="da-DK"/>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76</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77</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78</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79</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45BCE90-B26B-4CE2-9A16-E3533B7CFB7C}" type="slidenum">
              <a:rPr lang="da-DK"/>
              <a:pPr/>
              <a:t>8</a:t>
            </a:fld>
            <a:endParaRPr lang="da-DK"/>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80</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13C7B30-8A6A-4D45-B0AE-EF63D2A1BEC0}" type="slidenum">
              <a:rPr lang="da-DK"/>
              <a:pPr/>
              <a:t>81</a:t>
            </a:fld>
            <a:endParaRPr lang="da-DK"/>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0536A6-933E-4B50-A332-B8E957FA64DB}" type="slidenum">
              <a:rPr lang="da-DK"/>
              <a:pPr/>
              <a:t>82</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30536A6-933E-4B50-A332-B8E957FA64DB}" type="slidenum">
              <a:rPr lang="da-DK"/>
              <a:pPr/>
              <a:t>83</a:t>
            </a:fld>
            <a:endParaRPr lang="da-DK"/>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7A10F0-C706-4F02-838F-3835DD14ECED}" type="slidenum">
              <a:rPr lang="da-DK"/>
              <a:pPr/>
              <a:t>9</a:t>
            </a:fld>
            <a:endParaRPr lang="da-DK"/>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14F1EDC7-12CE-4FDE-A955-146CAB57956D}"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D6DC5F38-5B6C-4440-9ACA-2ED49335E006}"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47D5BFF-66BE-4D60-8D81-4956C670C0C7}"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122A76AA-4484-4C20-BC12-82CCEC342420}"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B63441A0-D9D3-481C-B6C5-A128F3167D0F}"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E4A99846-2075-46B5-A8CE-7D4AFE96CA3D}"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B98AB8EA-0D6D-4EE0-B4E4-3AD355C9D2FD}"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1472E8BE-C521-405A-A3FA-04F1B3A7EBFF}"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BFC1F786-53D9-486F-A5EE-EA360A26CE0D}"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071DE4E6-ABA7-40AA-86BB-7270BE1C2B5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A2E02090-63D0-4D65-B338-C9B3C897E890}"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795A317-D2EF-417F-B2A4-289C4C482B45}"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file:///C:\Users\ITC\Documents\Notesbog%20&amp;%20TO%20DO\ROCKMUSIK%20I%20TID%20OG%20RUM\Rock%20i%20T&amp;R%20ppt%20&amp;%20lydeks\niveau1%20struktur%20I.mp3" TargetMode="External"/><Relationship Id="rId1" Type="http://schemas.openxmlformats.org/officeDocument/2006/relationships/audio" Target="file:///C:\Users\ITC\Documents\Notesbog%20&amp;%20TO%20DO\ROCKMUSIK%20I%20TID%20OG%20RUM\Rock%20i%20T&amp;R%20ppt%20&amp;%20lydeks\niveau1%20struktur%20A.mp3" TargetMode="Externa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notesSlide" Target="../notesSlides/notesSlide11.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file:///C:\Users\ITC\Documents\Notesbog%20&amp;%20TO%20DO\ROCKMUSIK%20I%20TID%20OG%20RUM\Rock%20i%20T&amp;R%20ppt%20&amp;%20lydeks\Beatles,%20The%20-%20Yesterday.mp3" TargetMode="External"/><Relationship Id="rId1" Type="http://schemas.openxmlformats.org/officeDocument/2006/relationships/audio" Target="file:///C:\Users\ITC\Documents\Notesbog%20&amp;%20TO%20DO\ROCKMUSIK%20I%20TID%20OG%20RUM\Rock%20i%20T&amp;R%20ppt%20&amp;%20lydeks\Hendrix,%20Jimi%20-%20Hey%20Joe.mp3" TargetMode="Externa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file:///C:\Users\ITC\Documents\Notesbog%20&amp;%20TO%20DO\ROCKMUSIK%20I%20TID%20OG%20RUM\Rock%20i%20T&amp;R%20ppt%20&amp;%20lydeks\TLC%20-%20Waterfalls.mp3" TargetMode="Externa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C:\Users\ITC\Documents\Notesbog%20&amp;%20TO%20DO\ROCKMUSIK%20I%20TID%20OG%20RUM\Rock%20i%20T&amp;R%20ppt%20&amp;%20lydeks\D-A-D%20-%20ReconstrucDead.mp3" TargetMode="Externa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file:///C:\Users\ITC\Documents\Notesbog%20&amp;%20TO%20DO\ROCKMUSIK%20I%20TID%20OG%20RUM\Rock%20i%20T&amp;R%20ppt%20&amp;%20lydeks\blue%20suede%20shoes%20klar-parat-start.mp3" TargetMode="External"/><Relationship Id="rId1" Type="http://schemas.openxmlformats.org/officeDocument/2006/relationships/audio" Target="file:///C:\Users\ITC\Documents\Notesbog%20&amp;%20TO%20DO\ROCKMUSIK%20I%20TID%20OG%20RUM\Rock%20i%20T&amp;R%20ppt%20&amp;%20lydeks\Presley,%20Elvis%20-%20Hound%20Dog.mp3" TargetMode="Externa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jpeg"/><Relationship Id="rId4" Type="http://schemas.openxmlformats.org/officeDocument/2006/relationships/diagramLayout" Target="../diagrams/layout1.xml"/><Relationship Id="rId9" Type="http://schemas.openxmlformats.org/officeDocument/2006/relationships/hyperlink" Target="0%20ROCKMUSIK%20I%20TID%20OG%20RUM%20-%20SOUND%20abc.ppsx"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file:///C:\Users\ITC\Documents\0Arbejde\ROCKMUSIK%20I%20TID%20OG%20RUM\Rock%20i%20T&amp;R%20ppt%20&amp;%20lydeks\31%20-%20Harm%207.mp3" TargetMode="External"/><Relationship Id="rId1" Type="http://schemas.openxmlformats.org/officeDocument/2006/relationships/audio" Target="file:///C:\Users\ITC\Documents\0Arbejde\ROCKMUSIK%20I%20TID%20OG%20RUM\Rock%20i%20T&amp;R%20ppt%20&amp;%20lydeks\32%20-%20Harm%208.mp3" TargetMode="External"/><Relationship Id="rId6" Type="http://schemas.openxmlformats.org/officeDocument/2006/relationships/image" Target="../media/image23.png"/><Relationship Id="rId5" Type="http://schemas.openxmlformats.org/officeDocument/2006/relationships/image" Target="../media/image3.jpeg"/><Relationship Id="rId10" Type="http://schemas.openxmlformats.org/officeDocument/2006/relationships/image" Target="../media/image28.png"/><Relationship Id="rId4" Type="http://schemas.openxmlformats.org/officeDocument/2006/relationships/notesSlide" Target="../notesSlides/notesSlide20.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image" Target="../media/image3.jpeg"/><Relationship Id="rId2" Type="http://schemas.openxmlformats.org/officeDocument/2006/relationships/audio" Target="file:///C:\Users\ITC\Documents\0Arbejde\ROCKMUSIK%20I%20TID%20OG%20RUM\Rock%20i%20T&amp;R%20ppt%20&amp;%20lydeks\28%20-%20Harm%204.mp3" TargetMode="External"/><Relationship Id="rId1" Type="http://schemas.openxmlformats.org/officeDocument/2006/relationships/audio" Target="file:///C:\Users\ITC\Documents\0Arbejde\ROCKMUSIK%20I%20TID%20OG%20RUM\Rock%20i%20T&amp;R%20ppt%20&amp;%20lydeks\30%20-%20Harm%206.mp3" TargetMode="Externa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notesSlide" Target="../notesSlides/notesSlide22.xml"/><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33%20-%20Harm%209.mp3" TargetMode="External"/><Relationship Id="rId6" Type="http://schemas.openxmlformats.org/officeDocument/2006/relationships/image" Target="../media/image33.png"/><Relationship Id="rId5" Type="http://schemas.openxmlformats.org/officeDocument/2006/relationships/image" Target="../media/image23.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5.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34%20-%20Harm%2010.mp3" TargetMode="Externa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3.jpeg"/><Relationship Id="rId10" Type="http://schemas.openxmlformats.org/officeDocument/2006/relationships/image" Target="../media/image39.png"/><Relationship Id="rId4" Type="http://schemas.openxmlformats.org/officeDocument/2006/relationships/image" Target="../media/image35.jpe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6.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35%20-%20Harm%2011.mp3" TargetMode="Externa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hyperlink" Target="http://discoveringelvis.wordpress.com/2010/05/16/artifacts-original-sheet-music-for-dont-be-cruel/" TargetMode="External"/><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7.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40%20-%20Harm%2016.mp3" TargetMode="Externa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3.jpe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3.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9.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43%20-%20Harm%2019.mp3" TargetMode="External"/><Relationship Id="rId6" Type="http://schemas.openxmlformats.org/officeDocument/2006/relationships/image" Target="../media/image49.png"/><Relationship Id="rId11" Type="http://schemas.openxmlformats.org/officeDocument/2006/relationships/image" Target="../media/image23.png"/><Relationship Id="rId5" Type="http://schemas.openxmlformats.org/officeDocument/2006/relationships/image" Target="../media/image30.png"/><Relationship Id="rId10" Type="http://schemas.openxmlformats.org/officeDocument/2006/relationships/image" Target="../media/image3.jpeg"/><Relationship Id="rId4" Type="http://schemas.openxmlformats.org/officeDocument/2006/relationships/image" Target="../media/image48.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file:///C:\Users\ITC\Documents\0Arbejde\ROCKMUSIK%20I%20TID%20OG%20RUM\Rock%20i%20T&amp;R%20ppt%20&amp;%20lydeks\53%20-%20Sound%2011d.mp3" TargetMode="External"/><Relationship Id="rId1" Type="http://schemas.openxmlformats.org/officeDocument/2006/relationships/audio" Target="file:///C:\Users\ITC\Documents\0Arbejde\ROCKMUSIK%20I%20TID%20OG%20RUM\Rock%20i%20T&amp;R%20ppt%20&amp;%20lydeks\Diesel%20power%2030s.mp3" TargetMode="Externa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31.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48%20-%20Harm%2022.mp3" TargetMode="Externa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3.jpeg"/><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57%20-%20Groove%201.mp3" TargetMode="External"/><Relationship Id="rId6" Type="http://schemas.openxmlformats.org/officeDocument/2006/relationships/image" Target="../media/image3.jpe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file:///C:\Users\ITC\Documents\0Arbejde\ROCKMUSIK%20I%20TID%20OG%20RUM\Rock%20i%20T&amp;R%20ppt%20&amp;%20lydeks\01%20Rock%20around%20usaxgui1.mid" TargetMode="External"/><Relationship Id="rId7" Type="http://schemas.openxmlformats.org/officeDocument/2006/relationships/image" Target="../media/image59.png"/><Relationship Id="rId2" Type="http://schemas.openxmlformats.org/officeDocument/2006/relationships/audio" Target="file:///C:\Users\ITC\Documents\0Arbejde\ROCKMUSIK%20I%20TID%20OG%20RUM\Rock%20i%20T&amp;R%20ppt%20&amp;%20lydeks\01%20Rock%20around%20saxgui1.mid" TargetMode="External"/><Relationship Id="rId1" Type="http://schemas.openxmlformats.org/officeDocument/2006/relationships/audio" Target="file:///C:\Users\ITC\Documents\0Arbejde\ROCKMUSIK%20I%20TID%20OG%20RUM\Rock%20i%20T&amp;R%20ppt%20&amp;%20lydeks\01%20Rock%20around%20the%20clock.mid" TargetMode="External"/><Relationship Id="rId6" Type="http://schemas.openxmlformats.org/officeDocument/2006/relationships/image" Target="../media/image3.jpeg"/><Relationship Id="rId5" Type="http://schemas.openxmlformats.org/officeDocument/2006/relationships/notesSlide" Target="../notesSlides/notesSlide35.xml"/><Relationship Id="rId10"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58%20-%20Groove%202.mp3" TargetMode="Externa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jpeg"/><Relationship Id="rId4" Type="http://schemas.openxmlformats.org/officeDocument/2006/relationships/image" Target="../media/image64.png"/><Relationship Id="rId9"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Eksempler%20kap%202-5%20&amp;%207\59%20-%20Groove%203.mp3" TargetMode="External"/><Relationship Id="rId6" Type="http://schemas.openxmlformats.org/officeDocument/2006/relationships/image" Target="../media/image3.jpeg"/><Relationship Id="rId5" Type="http://schemas.openxmlformats.org/officeDocument/2006/relationships/image" Target="../media/image63.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file:///C:\Users\ITC\Documents\0Arbejde\ROCKMUSIK%20I%20TID%20OG%20RUM\Rock%20i%20T&amp;R%20ppt%20&amp;%20lydeks\Satisfaction%2030s.mp3" TargetMode="External"/><Relationship Id="rId7" Type="http://schemas.openxmlformats.org/officeDocument/2006/relationships/image" Target="../media/image3.jpeg"/><Relationship Id="rId2" Type="http://schemas.openxmlformats.org/officeDocument/2006/relationships/audio" Target="file:///C:\Users\ITC\Documents\0Arbejde\ROCKMUSIK%20I%20TID%20OG%20RUM\Rock%20i%20T&amp;R%20ppt%20&amp;%20lydeks\Nothing%20else%20matters%2030s.mp3" TargetMode="External"/><Relationship Id="rId1" Type="http://schemas.openxmlformats.org/officeDocument/2006/relationships/audio" Target="file:///C:\Users\ITC\Documents\0Arbejde\ROCKMUSIK%20I%20TID%20OG%20RUM\Rock%20i%20T&amp;R%20ppt%20&amp;%20lydeks\Diesel%20power%2030s.mp3" TargetMode="External"/><Relationship Id="rId6" Type="http://schemas.openxmlformats.org/officeDocument/2006/relationships/notesSlide" Target="../notesSlides/notesSlide4.xml"/><Relationship Id="rId11"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audio" Target="file:///C:\Users\ITC\Documents\0Arbejde\ROCKMUSIK%20I%20TID%20OG%20RUM\Rock%20i%20T&amp;R%20ppt%20&amp;%20lydeks\She%20loves%20you%2030s.mp3" TargetMode="External"/><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40.xml"/><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Eksempler%20kap%202-5%20&amp;%207\59%20-%20Groove%203.mp3" TargetMode="External"/><Relationship Id="rId6" Type="http://schemas.openxmlformats.org/officeDocument/2006/relationships/image" Target="../media/image3.jpeg"/><Relationship Id="rId5" Type="http://schemas.openxmlformats.org/officeDocument/2006/relationships/image" Target="../media/image63.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slideLayout" Target="../slideLayouts/slideLayout2.xml"/><Relationship Id="rId7" Type="http://schemas.openxmlformats.org/officeDocument/2006/relationships/image" Target="../media/image71.png"/><Relationship Id="rId12" Type="http://schemas.openxmlformats.org/officeDocument/2006/relationships/image" Target="../media/image77.png"/><Relationship Id="rId2" Type="http://schemas.openxmlformats.org/officeDocument/2006/relationships/audio" Target="file:///C:\Users\ITC\Documents\0Arbejde\ROCKMUSIK%20I%20TID%20OG%20RUM\Rock%20i%20T&amp;R%20ppt%20&amp;%20lydeks\60%20-%20Groove%204.mp3" TargetMode="External"/><Relationship Id="rId1" Type="http://schemas.openxmlformats.org/officeDocument/2006/relationships/audio" Target="file:///C:\Users\ITC\Documents\0Arbejde\ROCKMUSIK%20I%20TID%20OG%20RUM\Rock%20i%20T&amp;R%20ppt%20&amp;%20lydeks\59%20-%20Groove%203.mp3" TargetMode="External"/><Relationship Id="rId6" Type="http://schemas.openxmlformats.org/officeDocument/2006/relationships/image" Target="../media/image56.png"/><Relationship Id="rId11" Type="http://schemas.openxmlformats.org/officeDocument/2006/relationships/image" Target="../media/image76.png"/><Relationship Id="rId5" Type="http://schemas.openxmlformats.org/officeDocument/2006/relationships/image" Target="../media/image3.jpeg"/><Relationship Id="rId10" Type="http://schemas.openxmlformats.org/officeDocument/2006/relationships/image" Target="../media/image75.png"/><Relationship Id="rId4" Type="http://schemas.openxmlformats.org/officeDocument/2006/relationships/notesSlide" Target="../notesSlides/notesSlide41.xml"/><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59%20-%20Groove%203.mp3" TargetMode="External"/><Relationship Id="rId6" Type="http://schemas.openxmlformats.org/officeDocument/2006/relationships/image" Target="../media/image79.png"/><Relationship Id="rId5" Type="http://schemas.openxmlformats.org/officeDocument/2006/relationships/image" Target="../media/image71.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61%20-%20Groove%205.mp3" TargetMode="Externa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56.png"/><Relationship Id="rId2" Type="http://schemas.openxmlformats.org/officeDocument/2006/relationships/audio" Target="file:///C:\Users\ITC\Documents\0Arbejde\ROCKMUSIK%20I%20TID%20OG%20RUM\Rock%20i%20T&amp;R%20ppt%20&amp;%20lydeks\59%20-%20Groove%203.mp3" TargetMode="External"/><Relationship Id="rId1" Type="http://schemas.openxmlformats.org/officeDocument/2006/relationships/audio" Target="file:///C:\Users\ITC\Documents\0Arbejde\ROCKMUSIK%20I%20TID%20OG%20RUM\Rock%20i%20T&amp;R%20ppt%20&amp;%20lydeks\61%20-%20Groove%205.mp3" TargetMode="Externa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3.jpeg"/><Relationship Id="rId10" Type="http://schemas.openxmlformats.org/officeDocument/2006/relationships/image" Target="../media/image86.png"/><Relationship Id="rId4" Type="http://schemas.openxmlformats.org/officeDocument/2006/relationships/notesSlide" Target="../notesSlides/notesSlide45.xml"/><Relationship Id="rId9" Type="http://schemas.openxmlformats.org/officeDocument/2006/relationships/image" Target="../media/image85.png"/></Relationships>
</file>

<file path=ppt/slides/_rels/slide4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46.xml"/><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62%20-%20Groove%208.mp3" TargetMode="Externa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3.jpeg"/><Relationship Id="rId9"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3.jpe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audio" Target="file:///C:\Users\ITC\Documents\0Arbejde\ROCKMUSIK%20I%20TID%20OG%20RUM\Rock%20i%20T&amp;R%20ppt%20&amp;%20lydeks\01%20-%20Sound%201a.mp3" TargetMode="External"/><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audio" Target="file:///C:\Users\ITC\Documents\0Arbejde\ROCKMUSIK%20I%20TID%20OG%20RUM\Rock%20i%20T&amp;R%20ppt%20&amp;%20lydeks\04%20-%20Sound%201d.mp3" TargetMode="External"/><Relationship Id="rId7" Type="http://schemas.openxmlformats.org/officeDocument/2006/relationships/audio" Target="file:///C:\Users\ITC\Documents\0Arbejde\ROCKMUSIK%20I%20TID%20OG%20RUM\Rock%20i%20T&amp;R%20ppt%20&amp;%20lydeks\05%20-%20Sound%201e.mp3" TargetMode="External"/><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audio" Target="file:///C:\Users\ITC\Documents\0Arbejde\ROCKMUSIK%20I%20TID%20OG%20RUM\Rock%20i%20T&amp;R%20ppt%20&amp;%20lydeks\03%20-%20Sound%201c.mp3" TargetMode="External"/><Relationship Id="rId16" Type="http://schemas.openxmlformats.org/officeDocument/2006/relationships/image" Target="../media/image100.png"/><Relationship Id="rId20" Type="http://schemas.openxmlformats.org/officeDocument/2006/relationships/image" Target="../media/image95.png"/><Relationship Id="rId1" Type="http://schemas.openxmlformats.org/officeDocument/2006/relationships/audio" Target="file:///C:\Users\ITC\Documents\0Arbejde\ROCKMUSIK%20I%20TID%20OG%20RUM\Rock%20i%20T&amp;R%20ppt%20&amp;%20lydeks\02%20-%20Sound%201b.mp3" TargetMode="External"/><Relationship Id="rId6" Type="http://schemas.openxmlformats.org/officeDocument/2006/relationships/audio" Target="file:///C:\Users\ITC\Documents\0Arbejde\ROCKMUSIK%20I%20TID%20OG%20RUM\Rock%20i%20T&amp;R%20ppt%20&amp;%20lydeks\08%20-%20Sound%201h.mp3" TargetMode="External"/><Relationship Id="rId11" Type="http://schemas.openxmlformats.org/officeDocument/2006/relationships/image" Target="../media/image3.jpeg"/><Relationship Id="rId5" Type="http://schemas.openxmlformats.org/officeDocument/2006/relationships/audio" Target="file:///C:\Users\ITC\Documents\0Arbejde\ROCKMUSIK%20I%20TID%20OG%20RUM\Rock%20i%20T&amp;R%20ppt%20&amp;%20lydeks\07%20-%20Sound%201g.mp3" TargetMode="External"/><Relationship Id="rId15" Type="http://schemas.openxmlformats.org/officeDocument/2006/relationships/image" Target="../media/image99.png"/><Relationship Id="rId10" Type="http://schemas.openxmlformats.org/officeDocument/2006/relationships/notesSlide" Target="../notesSlides/notesSlide50.xml"/><Relationship Id="rId19" Type="http://schemas.openxmlformats.org/officeDocument/2006/relationships/image" Target="../media/image103.png"/><Relationship Id="rId4" Type="http://schemas.openxmlformats.org/officeDocument/2006/relationships/audio" Target="file:///C:\Users\ITC\Documents\0Arbejde\ROCKMUSIK%20I%20TID%20OG%20RUM\Rock%20i%20T&amp;R%20ppt%20&amp;%20lydeks\06%20-%20Sound%201f.mp3" TargetMode="External"/><Relationship Id="rId9" Type="http://schemas.openxmlformats.org/officeDocument/2006/relationships/slideLayout" Target="../slideLayouts/slideLayout2.xml"/><Relationship Id="rId1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95.png"/><Relationship Id="rId3" Type="http://schemas.openxmlformats.org/officeDocument/2006/relationships/audio" Target="file:///C:\Users\ITC\Documents\0Arbejde\ROCKMUSIK%20I%20TID%20OG%20RUM\Rock%20i%20T&amp;R%20ppt%20&amp;%20lydeks\14%20-%20Michael%20Jackson%20-%20Come%20together.mp3" TargetMode="External"/><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63.png"/><Relationship Id="rId2" Type="http://schemas.openxmlformats.org/officeDocument/2006/relationships/audio" Target="file:///C:\Users\ITC\Documents\0Arbejde\ROCKMUSIK%20I%20TID%20OG%20RUM\Rock%20i%20T&amp;R%20ppt%20&amp;%20lydeks\13%20-%20Michael%20Ruff%20-%20Come%20together.mp3" TargetMode="External"/><Relationship Id="rId16" Type="http://schemas.openxmlformats.org/officeDocument/2006/relationships/image" Target="../media/image115.png"/><Relationship Id="rId1" Type="http://schemas.openxmlformats.org/officeDocument/2006/relationships/audio" Target="file:///C:\Users\ITC\Documents\0Arbejde\ROCKMUSIK%20I%20TID%20OG%20RUM\Rock%20i%20T&amp;R%20ppt%20&amp;%20lydeks\13%20-%20The%20Beatles%20-%20Come%20together.mp3" TargetMode="External"/><Relationship Id="rId6" Type="http://schemas.openxmlformats.org/officeDocument/2006/relationships/image" Target="../media/image105.jpeg"/><Relationship Id="rId11" Type="http://schemas.openxmlformats.org/officeDocument/2006/relationships/image" Target="../media/image110.png"/><Relationship Id="rId5" Type="http://schemas.openxmlformats.org/officeDocument/2006/relationships/notesSlide" Target="../notesSlides/notesSlide53.xml"/><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3.jpeg"/><Relationship Id="rId4" Type="http://schemas.openxmlformats.org/officeDocument/2006/relationships/slideLayout" Target="../slideLayouts/slideLayout2.xml"/><Relationship Id="rId9" Type="http://schemas.openxmlformats.org/officeDocument/2006/relationships/image" Target="../media/image108.png"/><Relationship Id="rId14" Type="http://schemas.openxmlformats.org/officeDocument/2006/relationships/image" Target="../media/image113.jpeg"/></Relationships>
</file>

<file path=ppt/slides/_rels/slide5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5.png"/><Relationship Id="rId3" Type="http://schemas.openxmlformats.org/officeDocument/2006/relationships/audio" Target="file:///C:\Users\ITC\Documents\0Arbejde\ROCKMUSIK%20I%20TID%20OG%20RUM\Rock%20i%20T&amp;R%20ppt%20&amp;%20lydeks\14%20-%20Michael%20Jackson%20-%20Come%20together.mp3" TargetMode="External"/><Relationship Id="rId7" Type="http://schemas.openxmlformats.org/officeDocument/2006/relationships/image" Target="../media/image108.png"/><Relationship Id="rId12" Type="http://schemas.openxmlformats.org/officeDocument/2006/relationships/image" Target="../media/image114.png"/><Relationship Id="rId17" Type="http://schemas.openxmlformats.org/officeDocument/2006/relationships/image" Target="../media/image3.jpeg"/><Relationship Id="rId2" Type="http://schemas.openxmlformats.org/officeDocument/2006/relationships/audio" Target="file:///C:\Users\ITC\Documents\0Arbejde\ROCKMUSIK%20I%20TID%20OG%20RUM\Rock%20i%20T&amp;R%20ppt%20&amp;%20lydeks\13%20-%20Michael%20Ruff%20-%20Come%20together.mp3" TargetMode="External"/><Relationship Id="rId16" Type="http://schemas.openxmlformats.org/officeDocument/2006/relationships/image" Target="../media/image95.png"/><Relationship Id="rId1" Type="http://schemas.openxmlformats.org/officeDocument/2006/relationships/audio" Target="file:///C:\Users\ITC\Documents\0Arbejde\ROCKMUSIK%20I%20TID%20OG%20RUM\Rock%20i%20T&amp;R%20ppt%20&amp;%20lydeks\13%20-%20The%20Beatles%20-%20Come%20together.mp3" TargetMode="Externa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notesSlide" Target="../notesSlides/notesSlide54.xml"/><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slideLayout" Target="../slideLayouts/slideLayout2.xml"/><Relationship Id="rId9" Type="http://schemas.openxmlformats.org/officeDocument/2006/relationships/image" Target="../media/image110.png"/><Relationship Id="rId1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5.png"/></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5.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9.png"/><Relationship Id="rId7"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5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9.png"/><Relationship Id="rId7"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8.png"/><Relationship Id="rId3" Type="http://schemas.openxmlformats.org/officeDocument/2006/relationships/audio" Target="file:///C:\Users\ITC\Documents\0Arbejde\ROCKMUSIK%20I%20TID%20OG%20RUM\Rock%20i%20T&amp;R%20ppt%20&amp;%20lydeks\01%20-%20Hook%201.mp3" TargetMode="External"/><Relationship Id="rId7" Type="http://schemas.openxmlformats.org/officeDocument/2006/relationships/image" Target="../media/image7.png"/><Relationship Id="rId12" Type="http://schemas.openxmlformats.org/officeDocument/2006/relationships/image" Target="../media/image3.jpeg"/><Relationship Id="rId2" Type="http://schemas.openxmlformats.org/officeDocument/2006/relationships/audio" Target="file:///C:\Users\ITC\Documents\0Arbejde\ROCKMUSIK%20I%20TID%20OG%20RUM\Rock%20i%20T&amp;R%20ppt%20&amp;%20lydeks\03%20-%20Hook%203.mp3" TargetMode="External"/><Relationship Id="rId1" Type="http://schemas.openxmlformats.org/officeDocument/2006/relationships/audio" Target="file:///C:\Users\ITC\Documents\0Arbejde\ROCKMUSIK%20I%20TID%20OG%20RUM\Rock%20i%20T&amp;R%20ppt%20&amp;%20lydeks\02%20-%20Hook%202.mp3" TargetMode="External"/><Relationship Id="rId6" Type="http://schemas.openxmlformats.org/officeDocument/2006/relationships/image" Target="../media/image9.wmf"/><Relationship Id="rId11" Type="http://schemas.openxmlformats.org/officeDocument/2006/relationships/image" Target="../media/image13.png"/><Relationship Id="rId5" Type="http://schemas.openxmlformats.org/officeDocument/2006/relationships/notesSlide" Target="../notesSlides/notesSlide6.xml"/><Relationship Id="rId10" Type="http://schemas.openxmlformats.org/officeDocument/2006/relationships/image" Target="../media/image12.wmf"/><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64%20-%20Melo%201.mp3" TargetMode="Externa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65%20-%20Melo%202.mp3" TargetMode="External"/><Relationship Id="rId6" Type="http://schemas.openxmlformats.org/officeDocument/2006/relationships/image" Target="../media/image126.png"/><Relationship Id="rId5" Type="http://schemas.openxmlformats.org/officeDocument/2006/relationships/image" Target="../media/image3.jpeg"/><Relationship Id="rId4" Type="http://schemas.openxmlformats.org/officeDocument/2006/relationships/image" Target="../media/image125.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8.png"/><Relationship Id="rId3" Type="http://schemas.openxmlformats.org/officeDocument/2006/relationships/audio" Target="file:///C:\Users\ITC\Documents\0Arbejde\ROCKMUSIK%20I%20TID%20OG%20RUM\Rock%20i%20T&amp;R%20ppt%20&amp;%20lydeks\73%20-%20Melo%209.mp3" TargetMode="External"/><Relationship Id="rId7" Type="http://schemas.openxmlformats.org/officeDocument/2006/relationships/image" Target="../media/image3.jpeg"/><Relationship Id="rId12" Type="http://schemas.openxmlformats.org/officeDocument/2006/relationships/image" Target="../media/image131.png"/><Relationship Id="rId2" Type="http://schemas.openxmlformats.org/officeDocument/2006/relationships/audio" Target="file:///C:\Users\ITC\Documents\0Arbejde\ROCKMUSIK%20I%20TID%20OG%20RUM\Rock%20i%20T&amp;R%20ppt%20&amp;%20lydeks\74%20-%20Melo%2010.mp3" TargetMode="External"/><Relationship Id="rId1" Type="http://schemas.openxmlformats.org/officeDocument/2006/relationships/audio" Target="file:///C:\Users\ITC\Documents\0Arbejde\ROCKMUSIK%20I%20TID%20OG%20RUM\Rock%20i%20T&amp;R%20ppt%20&amp;%20lydeks\71%20-%20Melo%207.mp3" TargetMode="External"/><Relationship Id="rId6" Type="http://schemas.openxmlformats.org/officeDocument/2006/relationships/image" Target="../media/image127.png"/><Relationship Id="rId11" Type="http://schemas.openxmlformats.org/officeDocument/2006/relationships/image" Target="../media/image130.png"/><Relationship Id="rId5" Type="http://schemas.openxmlformats.org/officeDocument/2006/relationships/notesSlide" Target="../notesSlides/notesSlide63.xml"/><Relationship Id="rId10" Type="http://schemas.openxmlformats.org/officeDocument/2006/relationships/image" Target="../media/image129.png"/><Relationship Id="rId4" Type="http://schemas.openxmlformats.org/officeDocument/2006/relationships/slideLayout" Target="../slideLayouts/slideLayout2.xml"/><Relationship Id="rId9" Type="http://schemas.openxmlformats.org/officeDocument/2006/relationships/image" Target="../media/image128.png"/></Relationships>
</file>

<file path=ppt/slides/_rels/slide64.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18.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3" Type="http://schemas.openxmlformats.org/officeDocument/2006/relationships/audio" Target="file:///C:\Users\ITC\Documents\0Arbejde\ROCKMUSIK%20I%20TID%20OG%20RUM\Rock%20i%20T&amp;R%20ppt%20&amp;%20lydeks\79%20-%20Melo%2014.mp3" TargetMode="External"/><Relationship Id="rId7" Type="http://schemas.openxmlformats.org/officeDocument/2006/relationships/image" Target="../media/image135.png"/><Relationship Id="rId12" Type="http://schemas.openxmlformats.org/officeDocument/2006/relationships/image" Target="../media/image138.png"/><Relationship Id="rId2" Type="http://schemas.openxmlformats.org/officeDocument/2006/relationships/audio" Target="file:///C:\Users\ITC\Documents\0Arbejde\ROCKMUSIK%20I%20TID%20OG%20RUM\Rock%20i%20T&amp;R%20ppt%20&amp;%20lydeks\78%20-%20Melo%2013.mp3" TargetMode="External"/><Relationship Id="rId1" Type="http://schemas.openxmlformats.org/officeDocument/2006/relationships/audio" Target="file:///C:\Users\ITC\Documents\0Arbejde\ROCKMUSIK%20I%20TID%20OG%20RUM\Rock%20i%20T&amp;R%20ppt%20&amp;%20lydeks\80%20-%20Melo%2015.mp3" TargetMode="External"/><Relationship Id="rId6" Type="http://schemas.openxmlformats.org/officeDocument/2006/relationships/image" Target="../media/image3.jpeg"/><Relationship Id="rId11" Type="http://schemas.openxmlformats.org/officeDocument/2006/relationships/image" Target="../media/image137.png"/><Relationship Id="rId5" Type="http://schemas.openxmlformats.org/officeDocument/2006/relationships/notesSlide" Target="../notesSlides/notesSlide65.xml"/><Relationship Id="rId10" Type="http://schemas.openxmlformats.org/officeDocument/2006/relationships/image" Target="../media/image126.png"/><Relationship Id="rId4" Type="http://schemas.openxmlformats.org/officeDocument/2006/relationships/slideLayout" Target="../slideLayouts/slideLayout2.xml"/><Relationship Id="rId9" Type="http://schemas.openxmlformats.org/officeDocument/2006/relationships/image" Target="../media/image136.png"/></Relationships>
</file>

<file path=ppt/slides/_rels/slide66.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slideLayout" Target="../slideLayouts/slideLayout2.xml"/><Relationship Id="rId7" Type="http://schemas.openxmlformats.org/officeDocument/2006/relationships/image" Target="../media/image140.png"/><Relationship Id="rId2" Type="http://schemas.openxmlformats.org/officeDocument/2006/relationships/audio" Target="file:///C:\Users\ITC\Documents\0Arbejde\ROCKMUSIK%20I%20TID%20OG%20RUM\Rock%20i%20T&amp;R%20ppt%20&amp;%20lydeks\81%20-%20Melo%2016.mp3" TargetMode="External"/><Relationship Id="rId1" Type="http://schemas.openxmlformats.org/officeDocument/2006/relationships/audio" Target="file:///C:\Users\ITC\Documents\0Arbejde\ROCKMUSIK%20I%20TID%20OG%20RUM\Rock%20i%20T&amp;R%20ppt%20&amp;%20lydeks\83%20-%20Melo%2018.mp3" TargetMode="External"/><Relationship Id="rId6" Type="http://schemas.openxmlformats.org/officeDocument/2006/relationships/image" Target="../media/image139.png"/><Relationship Id="rId5" Type="http://schemas.openxmlformats.org/officeDocument/2006/relationships/image" Target="../media/image3.jpeg"/><Relationship Id="rId10" Type="http://schemas.openxmlformats.org/officeDocument/2006/relationships/image" Target="../media/image118.png"/><Relationship Id="rId4" Type="http://schemas.openxmlformats.org/officeDocument/2006/relationships/notesSlide" Target="../notesSlides/notesSlide66.xml"/><Relationship Id="rId9" Type="http://schemas.openxmlformats.org/officeDocument/2006/relationships/image" Target="../media/image142.png"/></Relationships>
</file>

<file path=ppt/slides/_rels/slide6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slideLayout" Target="../slideLayouts/slideLayout2.xml"/><Relationship Id="rId7" Type="http://schemas.openxmlformats.org/officeDocument/2006/relationships/image" Target="../media/image145.png"/><Relationship Id="rId2" Type="http://schemas.openxmlformats.org/officeDocument/2006/relationships/audio" Target="file:///C:\Users\ITC\Documents\0Arbejde\ROCKMUSIK%20I%20TID%20OG%20RUM\Rock%20i%20T&amp;R%20ppt%20&amp;%20lydeks\84%20-%20Melo%2019.mp3" TargetMode="External"/><Relationship Id="rId1" Type="http://schemas.openxmlformats.org/officeDocument/2006/relationships/audio" Target="file:///C:\Users\ITC\Documents\0Arbejde\ROCKMUSIK%20I%20TID%20OG%20RUM\Rock%20i%20T&amp;R%20ppt%20&amp;%20lydeks\82%20-%20Melo%2017.mp3" TargetMode="External"/><Relationship Id="rId6" Type="http://schemas.openxmlformats.org/officeDocument/2006/relationships/image" Target="../media/image144.png"/><Relationship Id="rId11" Type="http://schemas.openxmlformats.org/officeDocument/2006/relationships/image" Target="../media/image118.png"/><Relationship Id="rId5" Type="http://schemas.openxmlformats.org/officeDocument/2006/relationships/image" Target="../media/image143.png"/><Relationship Id="rId10" Type="http://schemas.openxmlformats.org/officeDocument/2006/relationships/image" Target="../media/image146.png"/><Relationship Id="rId4" Type="http://schemas.openxmlformats.org/officeDocument/2006/relationships/notesSlide" Target="../notesSlides/notesSlide67.xml"/><Relationship Id="rId9" Type="http://schemas.openxmlformats.org/officeDocument/2006/relationships/image" Target="../media/image3.jpeg"/></Relationships>
</file>

<file path=ppt/slides/_rels/slide68.xml.rels><?xml version="1.0" encoding="UTF-8" standalone="yes"?>
<Relationships xmlns="http://schemas.openxmlformats.org/package/2006/relationships"><Relationship Id="rId8" Type="http://schemas.openxmlformats.org/officeDocument/2006/relationships/image" Target="../media/image149.jpeg"/><Relationship Id="rId3" Type="http://schemas.openxmlformats.org/officeDocument/2006/relationships/slideLayout" Target="../slideLayouts/slideLayout2.xml"/><Relationship Id="rId7" Type="http://schemas.openxmlformats.org/officeDocument/2006/relationships/image" Target="../media/image148.png"/><Relationship Id="rId12" Type="http://schemas.openxmlformats.org/officeDocument/2006/relationships/image" Target="../media/image118.png"/><Relationship Id="rId2" Type="http://schemas.openxmlformats.org/officeDocument/2006/relationships/audio" Target="file:///C:\Users\ITC\Documents\0Arbejde\ROCKMUSIK%20I%20TID%20OG%20RUM\Rock%20i%20T&amp;R%20ppt%20&amp;%20lydeks\85%20-%20Melo%2020a.mp3" TargetMode="External"/><Relationship Id="rId1" Type="http://schemas.openxmlformats.org/officeDocument/2006/relationships/audio" Target="file:///C:\Users\ITC\Documents\0Arbejde\ROCKMUSIK%20I%20TID%20OG%20RUM\Rock%20i%20T&amp;R%20ppt%20&amp;%20lydeks\86%20-%20Melo%2020b.mp3" TargetMode="External"/><Relationship Id="rId6" Type="http://schemas.openxmlformats.org/officeDocument/2006/relationships/image" Target="../media/image147.png"/><Relationship Id="rId11" Type="http://schemas.openxmlformats.org/officeDocument/2006/relationships/image" Target="../media/image151.jpeg"/><Relationship Id="rId5" Type="http://schemas.openxmlformats.org/officeDocument/2006/relationships/image" Target="../media/image3.jpeg"/><Relationship Id="rId10" Type="http://schemas.openxmlformats.org/officeDocument/2006/relationships/image" Target="../media/image63.png"/><Relationship Id="rId4" Type="http://schemas.openxmlformats.org/officeDocument/2006/relationships/notesSlide" Target="../notesSlides/notesSlide68.xml"/><Relationship Id="rId9" Type="http://schemas.openxmlformats.org/officeDocument/2006/relationships/image" Target="../media/image150.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file:///C:\Users\ITC\Documents\0Arbejde\ROCKMUSIK%20I%20TID%20OG%20RUM\Rock%20i%20T&amp;R%20ppt%20&amp;%20lydeks\09%20-%20Hook%209.mp3" TargetMode="External"/><Relationship Id="rId1" Type="http://schemas.openxmlformats.org/officeDocument/2006/relationships/audio" Target="file:///C:\Users\ITC\Documents\0Arbejde\ROCKMUSIK%20I%20TID%20OG%20RUM\Rock%20i%20T&amp;R%20ppt%20&amp;%20lydeks\10%20-%20Hook%2010.mp3" TargetMode="Externa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notesSlide" Target="../notesSlides/notesSlide70.xml"/><Relationship Id="rId7" Type="http://schemas.openxmlformats.org/officeDocument/2006/relationships/image" Target="../media/image154.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87%20-%20Melo%2021.mp3" TargetMode="Externa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72.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60.png"/><Relationship Id="rId3" Type="http://schemas.openxmlformats.org/officeDocument/2006/relationships/audio" Target="file:///C:\Users\ITC\Documents\0Arbejde\ROCKMUSIK%20I%20TID%20OG%20RUM\Rock%20i%20T&amp;R%20ppt%20&amp;%20lydeks\89%20-%20Melo%2022b.mp3" TargetMode="External"/><Relationship Id="rId7" Type="http://schemas.openxmlformats.org/officeDocument/2006/relationships/image" Target="../media/image118.png"/><Relationship Id="rId12" Type="http://schemas.openxmlformats.org/officeDocument/2006/relationships/image" Target="../media/image159.png"/><Relationship Id="rId2" Type="http://schemas.openxmlformats.org/officeDocument/2006/relationships/audio" Target="file:///C:\Users\ITC\Documents\0Arbejde\ROCKMUSIK%20I%20TID%20OG%20RUM\Rock%20i%20T&amp;R%20ppt%20&amp;%20lydeks\88%20-%20Melo%2022a.mp3" TargetMode="External"/><Relationship Id="rId1" Type="http://schemas.openxmlformats.org/officeDocument/2006/relationships/audio" Target="file:///C:\Users\ITC\Documents\0Arbejde\ROCKMUSIK%20I%20TID%20OG%20RUM\Rock%20i%20T&amp;R%20ppt%20&amp;%20lydeks\91%20-%20Melo%2024.mp3" TargetMode="External"/><Relationship Id="rId6" Type="http://schemas.openxmlformats.org/officeDocument/2006/relationships/image" Target="../media/image3.jpeg"/><Relationship Id="rId11" Type="http://schemas.openxmlformats.org/officeDocument/2006/relationships/image" Target="../media/image158.png"/><Relationship Id="rId5" Type="http://schemas.openxmlformats.org/officeDocument/2006/relationships/notesSlide" Target="../notesSlides/notesSlide72.xml"/><Relationship Id="rId10" Type="http://schemas.openxmlformats.org/officeDocument/2006/relationships/image" Target="../media/image157.png"/><Relationship Id="rId4" Type="http://schemas.openxmlformats.org/officeDocument/2006/relationships/slideLayout" Target="../slideLayouts/slideLayout2.xml"/><Relationship Id="rId9" Type="http://schemas.openxmlformats.org/officeDocument/2006/relationships/image" Target="../media/image156.pn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audio" Target="file:///C:\Users\ITC\Documents\0Arbejde\ROCKMUSIK%20I%20TID%20OG%20RUM\Rock%20i%20T&amp;R%20ppt%20&amp;%20lydeks\95%20-%20Melo%2027.mp3" TargetMode="External"/><Relationship Id="rId6" Type="http://schemas.openxmlformats.org/officeDocument/2006/relationships/image" Target="../media/image161.jpeg"/><Relationship Id="rId5" Type="http://schemas.openxmlformats.org/officeDocument/2006/relationships/image" Target="../media/image118.png"/><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C:\Users\ITC\Documents\Notesbog%20&amp;%20TO%20DO\ROCKMUSIK%20I%20TID%20OG%20RUM\Rock%20i%20T&amp;R%20ppt%20&amp;%20lydeks\08%20-%20Hook%208.mp3" TargetMode="Externa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hyperlink" Target="http://bogwebs.systime.dk/BogWebs/Rockmusik_i_tid_77838971/Menusider/Skemaer/Tid&amp;rum_W.zip" TargetMode="External"/><Relationship Id="rId5" Type="http://schemas.openxmlformats.org/officeDocument/2006/relationships/hyperlink" Target="http://bogwebs.systime.dk/BogWebs/Rockmusik_i_tid_77838971/Menusider/analyseskemaer.html" TargetMode="External"/><Relationship Id="rId4" Type="http://schemas.openxmlformats.org/officeDocument/2006/relationships/hyperlink" Target="http://bogwebs.systime.dk/BogWebs/Rockmusik_i_tid_77838971/Menusider/index.htm"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bogwebs.systime.dk/BogWebs/Rockmusik_i_tid_77838971/Menusider/bandlinks.html" TargetMode="External"/><Relationship Id="rId3" Type="http://schemas.openxmlformats.org/officeDocument/2006/relationships/image" Target="../media/image1.jpeg"/><Relationship Id="rId7" Type="http://schemas.openxmlformats.org/officeDocument/2006/relationships/hyperlink" Target="http://bogwebs.systime.dk/BogWebs/Rockmusik_i_tid_77838971/Menusider/noder.html"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hyperlink" Target="http://bogwebs.systime.dk/BogWebs/Rockmusik_i_tid_77838971/Menusider/Soundvaerksted.html" TargetMode="External"/><Relationship Id="rId5" Type="http://schemas.openxmlformats.org/officeDocument/2006/relationships/hyperlink" Target="http://bogwebs.systime.dk/BogWebs/Rockmusik_i_tid_77838971/Menusider/groove_vaerksted.html" TargetMode="External"/><Relationship Id="rId4" Type="http://schemas.openxmlformats.org/officeDocument/2006/relationships/hyperlink" Target="http://bogwebs.systime.dk/BogWebs/Rockmusik_i_tid_77838971/Menusider/index.ht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file:///C:\Users\ITC\Documents\Notesbog%20&amp;%20TO%20DO\ROCKMUSIK%20I%20TID%20OG%20RUM\Rock%20i%20T&amp;R%20ppt%20&amp;%20lydeks\05%20-%20Hook%205.mp3" TargetMode="External"/><Relationship Id="rId7" Type="http://schemas.openxmlformats.org/officeDocument/2006/relationships/image" Target="../media/image7.png"/><Relationship Id="rId2" Type="http://schemas.openxmlformats.org/officeDocument/2006/relationships/audio" Target="file:///C:\Users\ITC\Documents\Notesbog%20&amp;%20TO%20DO\ROCKMUSIK%20I%20TID%20OG%20RUM\Rock%20i%20T&amp;R%20ppt%20&amp;%20lydeks\06%20-%20Hook%206.mp3" TargetMode="External"/><Relationship Id="rId1" Type="http://schemas.openxmlformats.org/officeDocument/2006/relationships/audio" Target="file:///C:\Users\ITC\Documents\Notesbog%20&amp;%20TO%20DO\ROCKMUSIK%20I%20TID%20OG%20RUM\Rock%20i%20T&amp;R%20ppt%20&amp;%20lydeks\07%20-%20Hook%207.mp3" TargetMode="Externa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notesSlide" Target="../notesSlides/notesSlide9.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tx1"/>
          </a:solidFill>
          <a:ln w="9525">
            <a:noFill/>
            <a:miter lim="800000"/>
            <a:headEnd/>
            <a:tailEnd/>
          </a:ln>
        </p:spPr>
        <p:txBody>
          <a:bodyPr wrap="none" anchor="ctr"/>
          <a:lstStyle/>
          <a:p>
            <a:endParaRPr lang="da-DK"/>
          </a:p>
        </p:txBody>
      </p:sp>
      <p:sp>
        <p:nvSpPr>
          <p:cNvPr id="2051" name="Rectangle 3"/>
          <p:cNvSpPr>
            <a:spLocks noGrp="1" noChangeArrowheads="1"/>
          </p:cNvSpPr>
          <p:nvPr>
            <p:ph type="subTitle" idx="1"/>
          </p:nvPr>
        </p:nvSpPr>
        <p:spPr>
          <a:xfrm>
            <a:off x="2563813" y="3860800"/>
            <a:ext cx="6400800" cy="1752600"/>
          </a:xfrm>
        </p:spPr>
        <p:txBody>
          <a:bodyPr/>
          <a:lstStyle/>
          <a:p>
            <a:pPr eaLnBrk="1" hangingPunct="1"/>
            <a:r>
              <a:rPr lang="da-DK" sz="2400" dirty="0" smtClean="0">
                <a:solidFill>
                  <a:schemeClr val="accent6">
                    <a:lumMod val="60000"/>
                    <a:lumOff val="40000"/>
                  </a:schemeClr>
                </a:solidFill>
                <a:latin typeface="AGaramond"/>
              </a:rPr>
              <a:t>ANDERS AARE, JOHANNES GRØNAGER, POUL RØNNENFELT</a:t>
            </a:r>
            <a:br>
              <a:rPr lang="da-DK" sz="2400" dirty="0" smtClean="0">
                <a:solidFill>
                  <a:schemeClr val="accent6">
                    <a:lumMod val="60000"/>
                    <a:lumOff val="40000"/>
                  </a:schemeClr>
                </a:solidFill>
                <a:latin typeface="AGaramond"/>
              </a:rPr>
            </a:br>
            <a:endParaRPr lang="da-DK" sz="2400" dirty="0" smtClean="0">
              <a:solidFill>
                <a:schemeClr val="accent6">
                  <a:lumMod val="60000"/>
                  <a:lumOff val="40000"/>
                </a:schemeClr>
              </a:solidFill>
              <a:latin typeface="AGaramond"/>
            </a:endParaRPr>
          </a:p>
          <a:p>
            <a:pPr eaLnBrk="1" hangingPunct="1"/>
            <a:r>
              <a:rPr lang="da-DK" sz="2400" dirty="0" smtClean="0">
                <a:solidFill>
                  <a:srgbClr val="F2D25C"/>
                </a:solidFill>
                <a:latin typeface="AGaramond"/>
              </a:rPr>
              <a:t>SYSTIME 2000</a:t>
            </a:r>
          </a:p>
        </p:txBody>
      </p:sp>
      <p:pic>
        <p:nvPicPr>
          <p:cNvPr id="2052" name="Picture 10" descr="logo"/>
          <p:cNvPicPr>
            <a:picLocks noChangeAspect="1" noChangeArrowheads="1"/>
          </p:cNvPicPr>
          <p:nvPr/>
        </p:nvPicPr>
        <p:blipFill>
          <a:blip r:embed="rId3" cstate="print"/>
          <a:srcRect/>
          <a:stretch>
            <a:fillRect/>
          </a:stretch>
        </p:blipFill>
        <p:spPr bwMode="auto">
          <a:xfrm>
            <a:off x="179388" y="188913"/>
            <a:ext cx="2246312" cy="4757737"/>
          </a:xfrm>
          <a:prstGeom prst="rect">
            <a:avLst/>
          </a:prstGeom>
          <a:noFill/>
          <a:ln w="9525">
            <a:noFill/>
            <a:miter lim="800000"/>
            <a:headEnd/>
            <a:tailEnd/>
          </a:ln>
        </p:spPr>
      </p:pic>
      <p:sp>
        <p:nvSpPr>
          <p:cNvPr id="2053" name="Rectangle 2"/>
          <p:cNvSpPr>
            <a:spLocks noGrp="1" noChangeArrowheads="1"/>
          </p:cNvSpPr>
          <p:nvPr>
            <p:ph type="ctrTitle"/>
          </p:nvPr>
        </p:nvSpPr>
        <p:spPr>
          <a:xfrm>
            <a:off x="1331913" y="2319338"/>
            <a:ext cx="7772400" cy="1470025"/>
          </a:xfrm>
        </p:spPr>
        <p:txBody>
          <a:bodyPr/>
          <a:lstStyle/>
          <a:p>
            <a:pPr algn="r" eaLnBrk="1" hangingPunct="1"/>
            <a:r>
              <a:rPr lang="da-DK" sz="4000" b="1" smtClean="0">
                <a:solidFill>
                  <a:srgbClr val="C87700"/>
                </a:solidFill>
                <a:latin typeface="AGaramond"/>
              </a:rPr>
              <a:t>ROCKMUSIK I TID OG RUM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sp>
        <p:nvSpPr>
          <p:cNvPr id="11267" name="Rectangle 3"/>
          <p:cNvSpPr>
            <a:spLocks noGrp="1" noChangeArrowheads="1"/>
          </p:cNvSpPr>
          <p:nvPr>
            <p:ph type="body" idx="1"/>
          </p:nvPr>
        </p:nvSpPr>
        <p:spPr/>
        <p:txBody>
          <a:bodyPr/>
          <a:lstStyle/>
          <a:p>
            <a:pPr marL="609600" indent="-609600" eaLnBrk="1" hangingPunct="1">
              <a:lnSpc>
                <a:spcPct val="90000"/>
              </a:lnSpc>
              <a:buFontTx/>
              <a:buNone/>
            </a:pPr>
            <a:r>
              <a:rPr lang="da-DK" sz="1800" dirty="0" smtClean="0">
                <a:latin typeface="AGaramond"/>
              </a:rPr>
              <a:t>Formanalysen bevæger sig på 3 niveauer der hver især kommer dybere ind i sammenhængen mellem oplevelsen og forståelsen af musikstykket:</a:t>
            </a:r>
          </a:p>
          <a:p>
            <a:pPr marL="609600" indent="-609600" eaLnBrk="1" hangingPunct="1">
              <a:lnSpc>
                <a:spcPct val="90000"/>
              </a:lnSpc>
              <a:buFontTx/>
              <a:buAutoNum type="arabicPeriod"/>
            </a:pPr>
            <a:r>
              <a:rPr lang="da-DK" sz="1800" dirty="0" smtClean="0">
                <a:latin typeface="AGaramond"/>
              </a:rPr>
              <a:t>Niveau 1: Struktur</a:t>
            </a:r>
            <a:br>
              <a:rPr lang="da-DK" sz="1800" dirty="0" smtClean="0">
                <a:latin typeface="AGaramond"/>
              </a:rPr>
            </a:br>
            <a:r>
              <a:rPr lang="da-DK" sz="1800" dirty="0" smtClean="0">
                <a:latin typeface="AGaramond"/>
              </a:rPr>
              <a:t/>
            </a:r>
            <a:br>
              <a:rPr lang="da-DK" sz="1800" dirty="0" smtClean="0">
                <a:latin typeface="AGaramond"/>
              </a:rPr>
            </a:br>
            <a:r>
              <a:rPr lang="da-DK" sz="1800" dirty="0" smtClean="0">
                <a:latin typeface="AGaramond"/>
              </a:rPr>
              <a:t/>
            </a:r>
            <a:br>
              <a:rPr lang="da-DK" sz="1800" dirty="0" smtClean="0">
                <a:latin typeface="AGaramond"/>
              </a:rPr>
            </a:br>
            <a:endParaRPr lang="da-DK" sz="1800" dirty="0" smtClean="0">
              <a:latin typeface="AGaramond"/>
            </a:endParaRPr>
          </a:p>
          <a:p>
            <a:pPr marL="609600" indent="-609600" eaLnBrk="1" hangingPunct="1">
              <a:lnSpc>
                <a:spcPct val="90000"/>
              </a:lnSpc>
              <a:buFontTx/>
              <a:buAutoNum type="arabicPeriod"/>
            </a:pPr>
            <a:r>
              <a:rPr lang="da-DK" sz="1800" dirty="0" smtClean="0">
                <a:latin typeface="AGaramond"/>
              </a:rPr>
              <a:t>Niveau 2: Funktion</a:t>
            </a:r>
            <a:br>
              <a:rPr lang="da-DK" sz="1800" dirty="0" smtClean="0">
                <a:latin typeface="AGaramond"/>
              </a:rPr>
            </a:br>
            <a:r>
              <a:rPr lang="da-DK" sz="1800" dirty="0" smtClean="0">
                <a:latin typeface="AGaramond"/>
              </a:rPr>
              <a:t/>
            </a:r>
            <a:br>
              <a:rPr lang="da-DK" sz="1800" dirty="0" smtClean="0">
                <a:latin typeface="AGaramond"/>
              </a:rPr>
            </a:br>
            <a:r>
              <a:rPr lang="da-DK" sz="1800" dirty="0" smtClean="0">
                <a:latin typeface="AGaramond"/>
              </a:rPr>
              <a:t/>
            </a:r>
            <a:br>
              <a:rPr lang="da-DK" sz="1800" dirty="0" smtClean="0">
                <a:latin typeface="AGaramond"/>
              </a:rPr>
            </a:br>
            <a:endParaRPr lang="da-DK" sz="1800" dirty="0" smtClean="0">
              <a:latin typeface="AGaramond"/>
            </a:endParaRPr>
          </a:p>
          <a:p>
            <a:pPr marL="609600" indent="-609600" eaLnBrk="1" hangingPunct="1">
              <a:lnSpc>
                <a:spcPct val="90000"/>
              </a:lnSpc>
              <a:buFontTx/>
              <a:buAutoNum type="arabicPeriod"/>
            </a:pPr>
            <a:r>
              <a:rPr lang="da-DK" sz="1800" dirty="0" smtClean="0">
                <a:latin typeface="AGaramond"/>
              </a:rPr>
              <a:t>Niveau 3: Tilstand / Bevægelse</a:t>
            </a:r>
          </a:p>
        </p:txBody>
      </p:sp>
      <p:pic>
        <p:nvPicPr>
          <p:cNvPr id="10244"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11269" name="Text Box 5"/>
          <p:cNvSpPr txBox="1">
            <a:spLocks noChangeArrowheads="1"/>
          </p:cNvSpPr>
          <p:nvPr/>
        </p:nvSpPr>
        <p:spPr bwMode="auto">
          <a:xfrm>
            <a:off x="1619250" y="2565400"/>
            <a:ext cx="1339850" cy="366713"/>
          </a:xfrm>
          <a:prstGeom prst="rect">
            <a:avLst/>
          </a:prstGeom>
          <a:noFill/>
          <a:ln w="9525">
            <a:noFill/>
            <a:miter lim="800000"/>
            <a:headEnd/>
            <a:tailEnd/>
          </a:ln>
        </p:spPr>
        <p:txBody>
          <a:bodyPr wrap="none">
            <a:spAutoFit/>
          </a:bodyPr>
          <a:lstStyle/>
          <a:p>
            <a:r>
              <a:rPr lang="da-DK">
                <a:latin typeface="AGaramond"/>
              </a:rPr>
              <a:t>A, B, C etc.</a:t>
            </a:r>
          </a:p>
        </p:txBody>
      </p:sp>
      <p:sp>
        <p:nvSpPr>
          <p:cNvPr id="11270" name="Text Box 6"/>
          <p:cNvSpPr txBox="1">
            <a:spLocks noChangeArrowheads="1"/>
          </p:cNvSpPr>
          <p:nvPr/>
        </p:nvSpPr>
        <p:spPr bwMode="auto">
          <a:xfrm>
            <a:off x="1619250" y="3616325"/>
            <a:ext cx="4349750" cy="366713"/>
          </a:xfrm>
          <a:prstGeom prst="rect">
            <a:avLst/>
          </a:prstGeom>
          <a:noFill/>
          <a:ln w="9525">
            <a:noFill/>
            <a:miter lim="800000"/>
            <a:headEnd/>
            <a:tailEnd/>
          </a:ln>
        </p:spPr>
        <p:txBody>
          <a:bodyPr wrap="none">
            <a:spAutoFit/>
          </a:bodyPr>
          <a:lstStyle/>
          <a:p>
            <a:r>
              <a:rPr lang="da-DK">
                <a:latin typeface="AGaramond"/>
              </a:rPr>
              <a:t>Intro, Vers, Omkvæd, Kontraststykke etc.</a:t>
            </a:r>
          </a:p>
        </p:txBody>
      </p:sp>
      <p:sp>
        <p:nvSpPr>
          <p:cNvPr id="11271" name="Text Box 7"/>
          <p:cNvSpPr txBox="1">
            <a:spLocks noChangeArrowheads="1"/>
          </p:cNvSpPr>
          <p:nvPr/>
        </p:nvSpPr>
        <p:spPr bwMode="auto">
          <a:xfrm>
            <a:off x="1636713" y="4652963"/>
            <a:ext cx="4806950" cy="366712"/>
          </a:xfrm>
          <a:prstGeom prst="rect">
            <a:avLst/>
          </a:prstGeom>
          <a:noFill/>
          <a:ln w="9525">
            <a:noFill/>
            <a:miter lim="800000"/>
            <a:headEnd/>
            <a:tailEnd/>
          </a:ln>
        </p:spPr>
        <p:txBody>
          <a:bodyPr wrap="none">
            <a:spAutoFit/>
          </a:bodyPr>
          <a:lstStyle/>
          <a:p>
            <a:r>
              <a:rPr lang="da-DK">
                <a:latin typeface="AGaramond"/>
              </a:rPr>
              <a:t>Formovergange, stemninger, signalkarakterer</a:t>
            </a:r>
          </a:p>
        </p:txBody>
      </p:sp>
      <p:pic>
        <p:nvPicPr>
          <p:cNvPr id="11272" name="Picture 8"/>
          <p:cNvPicPr>
            <a:picLocks noChangeAspect="1" noChangeArrowheads="1"/>
          </p:cNvPicPr>
          <p:nvPr/>
        </p:nvPicPr>
        <p:blipFill>
          <a:blip r:embed="rId4" cstate="print"/>
          <a:srcRect/>
          <a:stretch>
            <a:fillRect/>
          </a:stretch>
        </p:blipFill>
        <p:spPr bwMode="auto">
          <a:xfrm>
            <a:off x="3889375" y="2632075"/>
            <a:ext cx="3635375" cy="2884488"/>
          </a:xfrm>
          <a:prstGeom prst="rect">
            <a:avLst/>
          </a:prstGeom>
          <a:noFill/>
          <a:ln w="9525">
            <a:noFill/>
            <a:miter lim="800000"/>
            <a:headEnd/>
            <a:tailEnd/>
          </a:ln>
        </p:spPr>
      </p:pic>
      <p:pic>
        <p:nvPicPr>
          <p:cNvPr id="9"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box(in)">
                                      <p:cBhvr>
                                        <p:cTn id="12" dur="500"/>
                                        <p:tgtEl>
                                          <p:spTgt spid="11269"/>
                                        </p:tgtEl>
                                      </p:cBhvr>
                                    </p:animEffect>
                                  </p:childTnLst>
                                </p:cTn>
                              </p:par>
                              <p:par>
                                <p:cTn id="13" presetID="4" presetClass="entr" presetSubtype="16" fill="hold" nodeType="with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ox(in)">
                                      <p:cBhvr>
                                        <p:cTn id="15" dur="500"/>
                                        <p:tgtEl>
                                          <p:spTgt spid="1127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nodeType="clickEffect">
                                  <p:stCondLst>
                                    <p:cond delay="0"/>
                                  </p:stCondLst>
                                  <p:childTnLst>
                                    <p:animEffect transition="out" filter="strips(downLeft)">
                                      <p:cBhvr>
                                        <p:cTn id="19" dur="500"/>
                                        <p:tgtEl>
                                          <p:spTgt spid="11272"/>
                                        </p:tgtEl>
                                      </p:cBhvr>
                                    </p:animEffect>
                                    <p:set>
                                      <p:cBhvr>
                                        <p:cTn id="20" dur="1" fill="hold">
                                          <p:stCondLst>
                                            <p:cond delay="499"/>
                                          </p:stCondLst>
                                        </p:cTn>
                                        <p:tgtEl>
                                          <p:spTgt spid="11272"/>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 presetClass="entr" presetSubtype="16" fill="hold" grpId="0" nodeType="after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box(in)">
                                      <p:cBhvr>
                                        <p:cTn id="29" dur="500"/>
                                        <p:tgtEl>
                                          <p:spTgt spid="1127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267">
                                            <p:txEl>
                                              <p:pRg st="3" end="3"/>
                                            </p:txEl>
                                          </p:spTgt>
                                        </p:tgtEl>
                                        <p:attrNameLst>
                                          <p:attrName>style.visibility</p:attrName>
                                        </p:attrNameLst>
                                      </p:cBhvr>
                                      <p:to>
                                        <p:strVal val="visible"/>
                                      </p:to>
                                    </p:set>
                                    <p:anim calcmode="lin" valueType="num">
                                      <p:cBhvr additive="base">
                                        <p:cTn id="34"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11271"/>
                                        </p:tgtEl>
                                        <p:attrNameLst>
                                          <p:attrName>style.visibility</p:attrName>
                                        </p:attrNameLst>
                                      </p:cBhvr>
                                      <p:to>
                                        <p:strVal val="visible"/>
                                      </p:to>
                                    </p:set>
                                    <p:animEffect transition="in" filter="box(in)">
                                      <p:cBhvr>
                                        <p:cTn id="3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11269" grpId="0"/>
      <p:bldP spid="11270" grpId="0"/>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sp>
        <p:nvSpPr>
          <p:cNvPr id="40963" name="Rectangle 3"/>
          <p:cNvSpPr>
            <a:spLocks noGrp="1" noChangeArrowheads="1"/>
          </p:cNvSpPr>
          <p:nvPr>
            <p:ph type="body" idx="1"/>
          </p:nvPr>
        </p:nvSpPr>
        <p:spPr>
          <a:xfrm>
            <a:off x="457200" y="1700213"/>
            <a:ext cx="8229600" cy="2089150"/>
          </a:xfrm>
        </p:spPr>
        <p:txBody>
          <a:bodyPr/>
          <a:lstStyle/>
          <a:p>
            <a:pPr marL="609600" indent="-609600" eaLnBrk="1" hangingPunct="1">
              <a:buFontTx/>
              <a:buNone/>
            </a:pPr>
            <a:r>
              <a:rPr lang="da-DK" sz="1800" b="1" dirty="0" smtClean="0">
                <a:latin typeface="AGaramond"/>
              </a:rPr>
              <a:t>EKS. 1:</a:t>
            </a:r>
            <a:r>
              <a:rPr lang="da-DK" sz="1800" dirty="0" smtClean="0">
                <a:latin typeface="AGaramond"/>
              </a:rPr>
              <a:t> "</a:t>
            </a:r>
            <a:r>
              <a:rPr lang="da-DK" sz="1800" dirty="0" err="1" smtClean="0">
                <a:latin typeface="AGaramond"/>
              </a:rPr>
              <a:t>Wonderful</a:t>
            </a:r>
            <a:r>
              <a:rPr lang="da-DK" sz="1800" dirty="0" smtClean="0">
                <a:latin typeface="AGaramond"/>
              </a:rPr>
              <a:t> </a:t>
            </a:r>
            <a:r>
              <a:rPr lang="da-DK" sz="1800" dirty="0" err="1" smtClean="0">
                <a:latin typeface="AGaramond"/>
              </a:rPr>
              <a:t>Tonight</a:t>
            </a:r>
            <a:r>
              <a:rPr lang="da-DK" sz="1800" dirty="0" smtClean="0">
                <a:latin typeface="AGaramond"/>
              </a:rPr>
              <a:t>", Eric Clapton (1977).</a:t>
            </a:r>
          </a:p>
          <a:p>
            <a:pPr marL="609600" indent="-609600" eaLnBrk="1" hangingPunct="1">
              <a:buFontTx/>
              <a:buNone/>
            </a:pPr>
            <a:r>
              <a:rPr lang="da-DK" sz="1800" dirty="0" smtClean="0">
                <a:latin typeface="AGaramond"/>
              </a:rPr>
              <a:t>Der er 4 forskellige </a:t>
            </a:r>
            <a:r>
              <a:rPr lang="da-DK" sz="1800" dirty="0" err="1" smtClean="0">
                <a:latin typeface="AGaramond"/>
              </a:rPr>
              <a:t>formled</a:t>
            </a:r>
            <a:r>
              <a:rPr lang="da-DK" sz="1800" dirty="0" smtClean="0">
                <a:latin typeface="AGaramond"/>
              </a:rPr>
              <a:t> – det første instrumentale led kaldes I, de tre led med vokal kaldes A, B og C</a:t>
            </a:r>
          </a:p>
          <a:p>
            <a:pPr marL="609600" indent="-609600" eaLnBrk="1" hangingPunct="1">
              <a:buFontTx/>
              <a:buNone/>
            </a:pPr>
            <a:endParaRPr lang="da-DK" sz="1800" dirty="0" smtClean="0">
              <a:latin typeface="AGaramond"/>
            </a:endParaRPr>
          </a:p>
          <a:p>
            <a:pPr marL="609600" indent="-609600" eaLnBrk="1" hangingPunct="1">
              <a:buFontTx/>
              <a:buNone/>
            </a:pPr>
            <a:r>
              <a:rPr lang="da-DK" sz="1800" dirty="0" smtClean="0">
                <a:latin typeface="AGaramond"/>
              </a:rPr>
              <a:t>I, A og B forekommer hver gang samlet, så på </a:t>
            </a:r>
            <a:r>
              <a:rPr lang="da-DK" sz="1800" u="sng" dirty="0" smtClean="0">
                <a:latin typeface="AGaramond"/>
              </a:rPr>
              <a:t>overordnet</a:t>
            </a:r>
            <a:r>
              <a:rPr lang="da-DK" sz="1800" dirty="0" smtClean="0">
                <a:latin typeface="AGaramond"/>
              </a:rPr>
              <a:t> er den formale struktur en </a:t>
            </a:r>
            <a:r>
              <a:rPr lang="da-DK" sz="1800" b="1" dirty="0" smtClean="0">
                <a:latin typeface="AGaramond"/>
              </a:rPr>
              <a:t>AABA</a:t>
            </a:r>
            <a:r>
              <a:rPr lang="da-DK" sz="1800" dirty="0" smtClean="0">
                <a:latin typeface="AGaramond"/>
              </a:rPr>
              <a:t>-form:</a:t>
            </a:r>
          </a:p>
        </p:txBody>
      </p:sp>
      <p:pic>
        <p:nvPicPr>
          <p:cNvPr id="11268"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1269" name="Text Box 5"/>
          <p:cNvSpPr txBox="1">
            <a:spLocks noChangeArrowheads="1"/>
          </p:cNvSpPr>
          <p:nvPr/>
        </p:nvSpPr>
        <p:spPr bwMode="auto">
          <a:xfrm>
            <a:off x="2482850" y="1196975"/>
            <a:ext cx="3673475"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latin typeface="AGaramond"/>
              </a:rPr>
              <a:t>NIVEAU 1: STRUKTUR</a:t>
            </a:r>
          </a:p>
        </p:txBody>
      </p:sp>
      <p:pic>
        <p:nvPicPr>
          <p:cNvPr id="40966" name="Picture 6"/>
          <p:cNvPicPr>
            <a:picLocks noChangeAspect="1" noChangeArrowheads="1"/>
          </p:cNvPicPr>
          <p:nvPr/>
        </p:nvPicPr>
        <p:blipFill>
          <a:blip r:embed="rId6" cstate="print"/>
          <a:srcRect/>
          <a:stretch>
            <a:fillRect/>
          </a:stretch>
        </p:blipFill>
        <p:spPr bwMode="auto">
          <a:xfrm>
            <a:off x="1046163" y="3635375"/>
            <a:ext cx="7126287" cy="1306513"/>
          </a:xfrm>
          <a:prstGeom prst="rect">
            <a:avLst/>
          </a:prstGeom>
          <a:noFill/>
          <a:ln w="9525">
            <a:noFill/>
            <a:miter lim="800000"/>
            <a:headEnd/>
            <a:tailEnd/>
          </a:ln>
        </p:spPr>
      </p:pic>
      <p:sp>
        <p:nvSpPr>
          <p:cNvPr id="40967" name="Text Box 7"/>
          <p:cNvSpPr txBox="1">
            <a:spLocks noChangeArrowheads="1"/>
          </p:cNvSpPr>
          <p:nvPr/>
        </p:nvSpPr>
        <p:spPr bwMode="auto">
          <a:xfrm>
            <a:off x="468313" y="5078413"/>
            <a:ext cx="4806950" cy="366712"/>
          </a:xfrm>
          <a:prstGeom prst="rect">
            <a:avLst/>
          </a:prstGeom>
          <a:noFill/>
          <a:ln w="9525">
            <a:noFill/>
            <a:miter lim="800000"/>
            <a:headEnd/>
            <a:tailEnd/>
          </a:ln>
        </p:spPr>
        <p:txBody>
          <a:bodyPr wrap="none">
            <a:spAutoFit/>
          </a:bodyPr>
          <a:lstStyle/>
          <a:p>
            <a:r>
              <a:rPr lang="da-DK" u="sng">
                <a:latin typeface="AGaramond"/>
              </a:rPr>
              <a:t>Underordnet</a:t>
            </a:r>
            <a:r>
              <a:rPr lang="da-DK">
                <a:latin typeface="AGaramond"/>
              </a:rPr>
              <a:t> kan formleddene I og A opdeles:</a:t>
            </a:r>
          </a:p>
        </p:txBody>
      </p:sp>
      <p:pic>
        <p:nvPicPr>
          <p:cNvPr id="40968" name="Picture 8"/>
          <p:cNvPicPr>
            <a:picLocks noChangeAspect="1" noChangeArrowheads="1"/>
          </p:cNvPicPr>
          <p:nvPr/>
        </p:nvPicPr>
        <p:blipFill>
          <a:blip r:embed="rId7" cstate="print"/>
          <a:srcRect/>
          <a:stretch>
            <a:fillRect/>
          </a:stretch>
        </p:blipFill>
        <p:spPr bwMode="auto">
          <a:xfrm>
            <a:off x="3397250" y="5387975"/>
            <a:ext cx="2687638" cy="1209675"/>
          </a:xfrm>
          <a:prstGeom prst="rect">
            <a:avLst/>
          </a:prstGeom>
          <a:noFill/>
          <a:ln w="9525">
            <a:noFill/>
            <a:miter lim="800000"/>
            <a:headEnd/>
            <a:tailEnd/>
          </a:ln>
        </p:spPr>
      </p:pic>
      <p:pic>
        <p:nvPicPr>
          <p:cNvPr id="40969" name="niveau1 struktur A.mp3">
            <a:hlinkHover r:id="" action="ppaction://ole?verb=0"/>
          </p:cNvPr>
          <p:cNvPicPr>
            <a:picLocks noRot="1" noChangeAspect="1" noChangeArrowheads="1"/>
          </p:cNvPicPr>
          <p:nvPr>
            <a:audioFile r:link="rId1"/>
          </p:nvPr>
        </p:nvPicPr>
        <p:blipFill>
          <a:blip r:embed="rId8" cstate="print"/>
          <a:srcRect/>
          <a:stretch>
            <a:fillRect/>
          </a:stretch>
        </p:blipFill>
        <p:spPr bwMode="auto">
          <a:xfrm>
            <a:off x="4987925" y="5500688"/>
            <a:ext cx="304800" cy="304800"/>
          </a:xfrm>
          <a:prstGeom prst="rect">
            <a:avLst/>
          </a:prstGeom>
          <a:noFill/>
          <a:ln w="9525">
            <a:noFill/>
            <a:miter lim="800000"/>
            <a:headEnd/>
            <a:tailEnd/>
          </a:ln>
        </p:spPr>
      </p:pic>
      <p:pic>
        <p:nvPicPr>
          <p:cNvPr id="40970" name="niveau1 struktur I.mp3">
            <a:hlinkHover r:id="" action="ppaction://ole?verb=0"/>
          </p:cNvPr>
          <p:cNvPicPr>
            <a:picLocks noRot="1" noChangeAspect="1" noChangeArrowheads="1"/>
          </p:cNvPicPr>
          <p:nvPr>
            <a:audioFile r:link="rId2"/>
          </p:nvPr>
        </p:nvPicPr>
        <p:blipFill>
          <a:blip r:embed="rId8" cstate="print"/>
          <a:srcRect/>
          <a:stretch>
            <a:fillRect/>
          </a:stretch>
        </p:blipFill>
        <p:spPr bwMode="auto">
          <a:xfrm>
            <a:off x="3619500" y="5500688"/>
            <a:ext cx="304800" cy="3048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12" name="Tekstboks 11"/>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ox(in)">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ox(in)">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box(in)">
                                      <p:cBhvr>
                                        <p:cTn id="17" dur="500"/>
                                        <p:tgtEl>
                                          <p:spTgt spid="40963">
                                            <p:txEl>
                                              <p:pRg st="3" end="3"/>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0966"/>
                                        </p:tgtEl>
                                        <p:attrNameLst>
                                          <p:attrName>style.visibility</p:attrName>
                                        </p:attrNameLst>
                                      </p:cBhvr>
                                      <p:to>
                                        <p:strVal val="visible"/>
                                      </p:to>
                                    </p:set>
                                    <p:animEffect transition="in" filter="box(in)">
                                      <p:cBhvr>
                                        <p:cTn id="21" dur="500"/>
                                        <p:tgtEl>
                                          <p:spTgt spid="4096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0967"/>
                                        </p:tgtEl>
                                        <p:attrNameLst>
                                          <p:attrName>style.visibility</p:attrName>
                                        </p:attrNameLst>
                                      </p:cBhvr>
                                      <p:to>
                                        <p:strVal val="visible"/>
                                      </p:to>
                                    </p:set>
                                    <p:animEffect transition="in" filter="box(in)">
                                      <p:cBhvr>
                                        <p:cTn id="26" dur="500"/>
                                        <p:tgtEl>
                                          <p:spTgt spid="40967"/>
                                        </p:tgtEl>
                                      </p:cBhvr>
                                    </p:animEffect>
                                  </p:childTnLst>
                                </p:cTn>
                              </p:par>
                            </p:childTnLst>
                          </p:cTn>
                        </p:par>
                        <p:par>
                          <p:cTn id="27" fill="hold">
                            <p:stCondLst>
                              <p:cond delay="500"/>
                            </p:stCondLst>
                            <p:childTnLst>
                              <p:par>
                                <p:cTn id="28" presetID="4" presetClass="entr" presetSubtype="16" fill="hold" nodeType="afterEffect">
                                  <p:stCondLst>
                                    <p:cond delay="0"/>
                                  </p:stCondLst>
                                  <p:childTnLst>
                                    <p:set>
                                      <p:cBhvr>
                                        <p:cTn id="29" dur="1" fill="hold">
                                          <p:stCondLst>
                                            <p:cond delay="0"/>
                                          </p:stCondLst>
                                        </p:cTn>
                                        <p:tgtEl>
                                          <p:spTgt spid="40968"/>
                                        </p:tgtEl>
                                        <p:attrNameLst>
                                          <p:attrName>style.visibility</p:attrName>
                                        </p:attrNameLst>
                                      </p:cBhvr>
                                      <p:to>
                                        <p:strVal val="visible"/>
                                      </p:to>
                                    </p:set>
                                    <p:animEffect transition="in" filter="box(in)">
                                      <p:cBhvr>
                                        <p:cTn id="30" dur="500"/>
                                        <p:tgtEl>
                                          <p:spTgt spid="40968"/>
                                        </p:tgtEl>
                                      </p:cBhvr>
                                    </p:animEffect>
                                  </p:childTnLst>
                                </p:cTn>
                              </p:par>
                              <p:par>
                                <p:cTn id="31" presetID="4" presetClass="entr" presetSubtype="16" fill="hold" nodeType="withEffect">
                                  <p:stCondLst>
                                    <p:cond delay="0"/>
                                  </p:stCondLst>
                                  <p:childTnLst>
                                    <p:set>
                                      <p:cBhvr>
                                        <p:cTn id="32" dur="1" fill="hold">
                                          <p:stCondLst>
                                            <p:cond delay="0"/>
                                          </p:stCondLst>
                                        </p:cTn>
                                        <p:tgtEl>
                                          <p:spTgt spid="40969"/>
                                        </p:tgtEl>
                                        <p:attrNameLst>
                                          <p:attrName>style.visibility</p:attrName>
                                        </p:attrNameLst>
                                      </p:cBhvr>
                                      <p:to>
                                        <p:strVal val="visible"/>
                                      </p:to>
                                    </p:set>
                                    <p:animEffect transition="in" filter="box(in)">
                                      <p:cBhvr>
                                        <p:cTn id="33" dur="500"/>
                                        <p:tgtEl>
                                          <p:spTgt spid="40969"/>
                                        </p:tgtEl>
                                      </p:cBhvr>
                                    </p:animEffect>
                                  </p:childTnLst>
                                </p:cTn>
                              </p:par>
                              <p:par>
                                <p:cTn id="34" presetID="4" presetClass="entr" presetSubtype="16" fill="hold" nodeType="withEffect">
                                  <p:stCondLst>
                                    <p:cond delay="0"/>
                                  </p:stCondLst>
                                  <p:childTnLst>
                                    <p:set>
                                      <p:cBhvr>
                                        <p:cTn id="35" dur="1" fill="hold">
                                          <p:stCondLst>
                                            <p:cond delay="0"/>
                                          </p:stCondLst>
                                        </p:cTn>
                                        <p:tgtEl>
                                          <p:spTgt spid="40970"/>
                                        </p:tgtEl>
                                        <p:attrNameLst>
                                          <p:attrName>style.visibility</p:attrName>
                                        </p:attrNameLst>
                                      </p:cBhvr>
                                      <p:to>
                                        <p:strVal val="visible"/>
                                      </p:to>
                                    </p:set>
                                    <p:animEffect transition="in" filter="box(in)">
                                      <p:cBhvr>
                                        <p:cTn id="36" dur="5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40969"/>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9782" fill="hold"/>
                                        <p:tgtEl>
                                          <p:spTgt spid="40969"/>
                                        </p:tgtEl>
                                      </p:cBhvr>
                                    </p:cmd>
                                  </p:childTnLst>
                                </p:cTn>
                              </p:par>
                            </p:childTnLst>
                          </p:cTn>
                        </p:par>
                      </p:childTnLst>
                    </p:cTn>
                  </p:par>
                </p:childTnLst>
              </p:cTn>
              <p:nextCondLst>
                <p:cond evt="onClick" delay="0">
                  <p:tgtEl>
                    <p:spTgt spid="40969"/>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40969"/>
                </p:tgtEl>
              </p:cMediaNode>
            </p:audio>
            <p:seq concurrent="1" nextAc="seek">
              <p:cTn id="43" restart="whenNotActive" fill="hold" evtFilter="cancelBubble" nodeType="interactiveSeq">
                <p:stCondLst>
                  <p:cond evt="onClick" delay="0">
                    <p:tgtEl>
                      <p:spTgt spid="40970"/>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1215" fill="hold"/>
                                        <p:tgtEl>
                                          <p:spTgt spid="40970"/>
                                        </p:tgtEl>
                                      </p:cBhvr>
                                    </p:cmd>
                                  </p:childTnLst>
                                </p:cTn>
                              </p:par>
                            </p:childTnLst>
                          </p:cTn>
                        </p:par>
                      </p:childTnLst>
                    </p:cTn>
                  </p:par>
                </p:childTnLst>
              </p:cTn>
              <p:nextCondLst>
                <p:cond evt="onClick" delay="0">
                  <p:tgtEl>
                    <p:spTgt spid="40970"/>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0970"/>
                </p:tgtEl>
              </p:cMediaNode>
            </p:audio>
          </p:childTnLst>
        </p:cTn>
      </p:par>
    </p:tnLst>
    <p:bldLst>
      <p:bldP spid="409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sp>
        <p:nvSpPr>
          <p:cNvPr id="43011" name="Rectangle 3"/>
          <p:cNvSpPr>
            <a:spLocks noGrp="1" noChangeArrowheads="1"/>
          </p:cNvSpPr>
          <p:nvPr>
            <p:ph type="body" idx="1"/>
          </p:nvPr>
        </p:nvSpPr>
        <p:spPr>
          <a:xfrm>
            <a:off x="457200" y="1711325"/>
            <a:ext cx="8229600" cy="3589338"/>
          </a:xfrm>
        </p:spPr>
        <p:txBody>
          <a:bodyPr/>
          <a:lstStyle/>
          <a:p>
            <a:pPr eaLnBrk="1" hangingPunct="1">
              <a:buFontTx/>
              <a:buNone/>
            </a:pPr>
            <a:r>
              <a:rPr lang="da-DK" sz="2400" b="1" smtClean="0">
                <a:latin typeface="AGaramond"/>
              </a:rPr>
              <a:t>FORSPIL (INTRO)</a:t>
            </a:r>
          </a:p>
          <a:p>
            <a:pPr eaLnBrk="1" hangingPunct="1">
              <a:buFontTx/>
              <a:buNone/>
            </a:pPr>
            <a:r>
              <a:rPr lang="da-DK" sz="2400" b="1" smtClean="0">
                <a:latin typeface="AGaramond"/>
              </a:rPr>
              <a:t>VERS</a:t>
            </a:r>
          </a:p>
          <a:p>
            <a:pPr eaLnBrk="1" hangingPunct="1">
              <a:buFontTx/>
              <a:buNone/>
            </a:pPr>
            <a:r>
              <a:rPr lang="da-DK" sz="2400" b="1" smtClean="0">
                <a:latin typeface="AGaramond"/>
              </a:rPr>
              <a:t>OMKVÆD</a:t>
            </a:r>
          </a:p>
          <a:p>
            <a:pPr eaLnBrk="1" hangingPunct="1">
              <a:buFontTx/>
              <a:buNone/>
            </a:pPr>
            <a:r>
              <a:rPr lang="da-DK" sz="2400" b="1" smtClean="0">
                <a:latin typeface="AGaramond"/>
              </a:rPr>
              <a:t>KONTRASTSTYKKE</a:t>
            </a:r>
          </a:p>
          <a:p>
            <a:pPr eaLnBrk="1" hangingPunct="1">
              <a:buFontTx/>
              <a:buNone/>
            </a:pPr>
            <a:r>
              <a:rPr lang="da-DK" sz="2400" b="1" smtClean="0">
                <a:latin typeface="AGaramond"/>
              </a:rPr>
              <a:t>BRO</a:t>
            </a:r>
          </a:p>
          <a:p>
            <a:pPr eaLnBrk="1" hangingPunct="1">
              <a:buFontTx/>
              <a:buNone/>
            </a:pPr>
            <a:r>
              <a:rPr lang="da-DK" sz="2400" b="1" smtClean="0">
                <a:latin typeface="AGaramond"/>
              </a:rPr>
              <a:t>MELLEMSPIL</a:t>
            </a:r>
          </a:p>
          <a:p>
            <a:pPr eaLnBrk="1" hangingPunct="1">
              <a:buFontTx/>
              <a:buNone/>
            </a:pPr>
            <a:r>
              <a:rPr lang="da-DK" sz="2400" b="1" smtClean="0">
                <a:latin typeface="AGaramond"/>
              </a:rPr>
              <a:t>SOLO</a:t>
            </a:r>
          </a:p>
          <a:p>
            <a:pPr eaLnBrk="1" hangingPunct="1">
              <a:buFontTx/>
              <a:buNone/>
            </a:pPr>
            <a:r>
              <a:rPr lang="da-DK" sz="2400" b="1" smtClean="0">
                <a:latin typeface="AGaramond"/>
              </a:rPr>
              <a:t>CODA</a:t>
            </a:r>
          </a:p>
        </p:txBody>
      </p:sp>
      <p:pic>
        <p:nvPicPr>
          <p:cNvPr id="12292"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12293" name="Text Box 5"/>
          <p:cNvSpPr txBox="1">
            <a:spLocks noChangeArrowheads="1"/>
          </p:cNvSpPr>
          <p:nvPr/>
        </p:nvSpPr>
        <p:spPr bwMode="auto">
          <a:xfrm>
            <a:off x="2482850" y="1196975"/>
            <a:ext cx="3673475"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NIVEAU 2: FUNKTION</a:t>
            </a:r>
          </a:p>
        </p:txBody>
      </p:sp>
      <p:sp>
        <p:nvSpPr>
          <p:cNvPr id="43014" name="Text Box 6"/>
          <p:cNvSpPr txBox="1">
            <a:spLocks noChangeArrowheads="1"/>
          </p:cNvSpPr>
          <p:nvPr/>
        </p:nvSpPr>
        <p:spPr bwMode="auto">
          <a:xfrm>
            <a:off x="3276600" y="1557338"/>
            <a:ext cx="3600450" cy="915987"/>
          </a:xfrm>
          <a:prstGeom prst="rect">
            <a:avLst/>
          </a:prstGeom>
          <a:noFill/>
          <a:ln w="9525">
            <a:noFill/>
            <a:miter lim="800000"/>
            <a:headEnd/>
            <a:tailEnd/>
          </a:ln>
        </p:spPr>
        <p:txBody>
          <a:bodyPr>
            <a:spAutoFit/>
          </a:bodyPr>
          <a:lstStyle/>
          <a:p>
            <a:pPr>
              <a:buFontTx/>
              <a:buChar char="•"/>
            </a:pPr>
            <a:r>
              <a:rPr lang="da-DK" dirty="0" smtClean="0"/>
              <a:t>"Et </a:t>
            </a:r>
            <a:r>
              <a:rPr lang="da-DK" dirty="0"/>
              <a:t>første </a:t>
            </a:r>
            <a:r>
              <a:rPr lang="da-DK" dirty="0" smtClean="0"/>
              <a:t>sanseindtryk"</a:t>
            </a:r>
            <a:endParaRPr lang="da-DK" dirty="0"/>
          </a:p>
          <a:p>
            <a:pPr>
              <a:buFontTx/>
              <a:buChar char="•"/>
            </a:pPr>
            <a:r>
              <a:rPr lang="da-DK" dirty="0"/>
              <a:t>scenen sættes</a:t>
            </a:r>
          </a:p>
          <a:p>
            <a:pPr>
              <a:buFontTx/>
              <a:buChar char="•"/>
            </a:pPr>
            <a:r>
              <a:rPr lang="da-DK" dirty="0"/>
              <a:t>foregriber resten af nummeret</a:t>
            </a:r>
          </a:p>
        </p:txBody>
      </p:sp>
      <p:sp>
        <p:nvSpPr>
          <p:cNvPr id="43015" name="Text Box 7"/>
          <p:cNvSpPr txBox="1">
            <a:spLocks noChangeArrowheads="1"/>
          </p:cNvSpPr>
          <p:nvPr/>
        </p:nvSpPr>
        <p:spPr bwMode="auto">
          <a:xfrm>
            <a:off x="3276600" y="1844675"/>
            <a:ext cx="5472113" cy="915988"/>
          </a:xfrm>
          <a:prstGeom prst="rect">
            <a:avLst/>
          </a:prstGeom>
          <a:noFill/>
          <a:ln w="9525">
            <a:noFill/>
            <a:miter lim="800000"/>
            <a:headEnd/>
            <a:tailEnd/>
          </a:ln>
        </p:spPr>
        <p:txBody>
          <a:bodyPr>
            <a:spAutoFit/>
          </a:bodyPr>
          <a:lstStyle/>
          <a:p>
            <a:pPr>
              <a:buFontTx/>
              <a:buChar char="•"/>
            </a:pPr>
            <a:r>
              <a:rPr lang="da-DK" dirty="0"/>
              <a:t>Nummerets </a:t>
            </a:r>
            <a:r>
              <a:rPr lang="da-DK" dirty="0" smtClean="0"/>
              <a:t>"historie"</a:t>
            </a:r>
            <a:endParaRPr lang="da-DK" dirty="0"/>
          </a:p>
          <a:p>
            <a:pPr>
              <a:buFontTx/>
              <a:buChar char="•"/>
            </a:pPr>
            <a:r>
              <a:rPr lang="da-DK" dirty="0"/>
              <a:t>Melodisk/motivisk stof</a:t>
            </a:r>
          </a:p>
          <a:p>
            <a:pPr>
              <a:buFontTx/>
              <a:buChar char="•"/>
            </a:pPr>
            <a:r>
              <a:rPr lang="da-DK" dirty="0" err="1"/>
              <a:t>Leadvokal/-instrumentalist</a:t>
            </a:r>
            <a:r>
              <a:rPr lang="da-DK" dirty="0"/>
              <a:t> – resten akkompagnerer</a:t>
            </a:r>
          </a:p>
        </p:txBody>
      </p:sp>
      <p:sp>
        <p:nvSpPr>
          <p:cNvPr id="43016" name="Text Box 8"/>
          <p:cNvSpPr txBox="1">
            <a:spLocks noChangeArrowheads="1"/>
          </p:cNvSpPr>
          <p:nvPr/>
        </p:nvSpPr>
        <p:spPr bwMode="auto">
          <a:xfrm>
            <a:off x="3276600" y="2060575"/>
            <a:ext cx="5472113" cy="1739900"/>
          </a:xfrm>
          <a:prstGeom prst="rect">
            <a:avLst/>
          </a:prstGeom>
          <a:noFill/>
          <a:ln w="9525">
            <a:noFill/>
            <a:miter lim="800000"/>
            <a:headEnd/>
            <a:tailEnd/>
          </a:ln>
        </p:spPr>
        <p:txBody>
          <a:bodyPr>
            <a:spAutoFit/>
          </a:bodyPr>
          <a:lstStyle/>
          <a:p>
            <a:pPr>
              <a:buFontTx/>
              <a:buChar char="•"/>
            </a:pPr>
            <a:r>
              <a:rPr lang="da-DK"/>
              <a:t>Konklusion/pointe i forhold til verset</a:t>
            </a:r>
          </a:p>
          <a:p>
            <a:pPr>
              <a:buFontTx/>
              <a:buChar char="•"/>
            </a:pPr>
            <a:r>
              <a:rPr lang="da-DK"/>
              <a:t>Melodisk/motivisk enkelt og iørefaldende</a:t>
            </a:r>
          </a:p>
          <a:p>
            <a:pPr>
              <a:buFontTx/>
              <a:buChar char="•"/>
            </a:pPr>
            <a:r>
              <a:rPr lang="da-DK"/>
              <a:t>Fremførelsen har kollektiv karakter</a:t>
            </a:r>
          </a:p>
          <a:p>
            <a:pPr>
              <a:buFontTx/>
              <a:buChar char="•"/>
            </a:pPr>
            <a:r>
              <a:rPr lang="da-DK"/>
              <a:t>Ofte </a:t>
            </a:r>
            <a:r>
              <a:rPr lang="da-DK" i="1"/>
              <a:t>lukket</a:t>
            </a:r>
            <a:r>
              <a:rPr lang="da-DK"/>
              <a:t> (midlertidig afslutning) - hvis </a:t>
            </a:r>
            <a:r>
              <a:rPr lang="da-DK" i="1"/>
              <a:t>åbent</a:t>
            </a:r>
            <a:r>
              <a:rPr lang="da-DK"/>
              <a:t> (ikke afsluttende) leder det snarere videre til sig selv end til verset – </a:t>
            </a:r>
            <a:r>
              <a:rPr lang="da-DK" i="1"/>
              <a:t>fade-out</a:t>
            </a:r>
          </a:p>
        </p:txBody>
      </p:sp>
      <p:sp>
        <p:nvSpPr>
          <p:cNvPr id="43017" name="Text Box 9"/>
          <p:cNvSpPr txBox="1">
            <a:spLocks noChangeArrowheads="1"/>
          </p:cNvSpPr>
          <p:nvPr/>
        </p:nvSpPr>
        <p:spPr bwMode="auto">
          <a:xfrm>
            <a:off x="3708400" y="2409825"/>
            <a:ext cx="5327650" cy="1739900"/>
          </a:xfrm>
          <a:prstGeom prst="rect">
            <a:avLst/>
          </a:prstGeom>
          <a:noFill/>
          <a:ln w="9525">
            <a:noFill/>
            <a:miter lim="800000"/>
            <a:headEnd/>
            <a:tailEnd/>
          </a:ln>
        </p:spPr>
        <p:txBody>
          <a:bodyPr>
            <a:spAutoFit/>
          </a:bodyPr>
          <a:lstStyle/>
          <a:p>
            <a:pPr>
              <a:buFontTx/>
              <a:buChar char="•"/>
            </a:pPr>
            <a:r>
              <a:rPr lang="da-DK"/>
              <a:t>Skaber kontrast/afveksling</a:t>
            </a:r>
          </a:p>
          <a:p>
            <a:pPr>
              <a:buFontTx/>
              <a:buChar char="•"/>
            </a:pPr>
            <a:r>
              <a:rPr lang="da-DK"/>
              <a:t>Længere formled med en klar hovedstemme</a:t>
            </a:r>
          </a:p>
          <a:p>
            <a:pPr>
              <a:buFontTx/>
              <a:buChar char="•"/>
            </a:pPr>
            <a:r>
              <a:rPr lang="da-DK"/>
              <a:t>Virkningen er ofte knyttet til flere musikalske parametre – harmonik, rytmik etc.</a:t>
            </a:r>
          </a:p>
          <a:p>
            <a:pPr>
              <a:buFontTx/>
              <a:buChar char="•"/>
            </a:pPr>
            <a:r>
              <a:rPr lang="da-DK"/>
              <a:t>Ender som regel </a:t>
            </a:r>
            <a:r>
              <a:rPr lang="da-DK" i="1"/>
              <a:t>åbent</a:t>
            </a:r>
            <a:r>
              <a:rPr lang="da-DK"/>
              <a:t> og leder tilbage til det led det danner kontrast til</a:t>
            </a:r>
          </a:p>
        </p:txBody>
      </p:sp>
      <p:sp>
        <p:nvSpPr>
          <p:cNvPr id="43018" name="Text Box 10"/>
          <p:cNvSpPr txBox="1">
            <a:spLocks noChangeArrowheads="1"/>
          </p:cNvSpPr>
          <p:nvPr/>
        </p:nvSpPr>
        <p:spPr bwMode="auto">
          <a:xfrm>
            <a:off x="3419475" y="2900363"/>
            <a:ext cx="5616575" cy="1465262"/>
          </a:xfrm>
          <a:prstGeom prst="rect">
            <a:avLst/>
          </a:prstGeom>
          <a:noFill/>
          <a:ln w="9525">
            <a:noFill/>
            <a:miter lim="800000"/>
            <a:headEnd/>
            <a:tailEnd/>
          </a:ln>
        </p:spPr>
        <p:txBody>
          <a:bodyPr>
            <a:spAutoFit/>
          </a:bodyPr>
          <a:lstStyle/>
          <a:p>
            <a:pPr>
              <a:buFontTx/>
              <a:buChar char="•"/>
            </a:pPr>
            <a:r>
              <a:rPr lang="da-DK"/>
              <a:t>Kortere formled</a:t>
            </a:r>
          </a:p>
          <a:p>
            <a:pPr>
              <a:buFontTx/>
              <a:buChar char="•"/>
            </a:pPr>
            <a:r>
              <a:rPr lang="da-DK"/>
              <a:t>Danner overgang/binder to andre større formled sammen</a:t>
            </a:r>
          </a:p>
          <a:p>
            <a:pPr>
              <a:buFontTx/>
              <a:buChar char="•"/>
            </a:pPr>
            <a:r>
              <a:rPr lang="da-DK"/>
              <a:t>Musikalsk udvikling/opbygning der leder frem mod næste formled – fx omkvædet</a:t>
            </a:r>
          </a:p>
        </p:txBody>
      </p:sp>
      <p:sp>
        <p:nvSpPr>
          <p:cNvPr id="43019" name="Text Box 11"/>
          <p:cNvSpPr txBox="1">
            <a:spLocks noChangeArrowheads="1"/>
          </p:cNvSpPr>
          <p:nvPr/>
        </p:nvSpPr>
        <p:spPr bwMode="auto">
          <a:xfrm>
            <a:off x="3276600" y="3644900"/>
            <a:ext cx="5472113" cy="915988"/>
          </a:xfrm>
          <a:prstGeom prst="rect">
            <a:avLst/>
          </a:prstGeom>
          <a:noFill/>
          <a:ln w="9525">
            <a:noFill/>
            <a:miter lim="800000"/>
            <a:headEnd/>
            <a:tailEnd/>
          </a:ln>
        </p:spPr>
        <p:txBody>
          <a:bodyPr>
            <a:spAutoFit/>
          </a:bodyPr>
          <a:lstStyle/>
          <a:p>
            <a:pPr>
              <a:buFontTx/>
              <a:buChar char="•"/>
            </a:pPr>
            <a:r>
              <a:rPr lang="da-DK"/>
              <a:t>Kort instrumental episode, flytter fokus væk fra hovedstemmen</a:t>
            </a:r>
          </a:p>
          <a:p>
            <a:pPr>
              <a:buFontTx/>
              <a:buChar char="•"/>
            </a:pPr>
            <a:r>
              <a:rPr lang="da-DK"/>
              <a:t>Brud med hovedforløbet, pause i fortællingen</a:t>
            </a:r>
          </a:p>
        </p:txBody>
      </p:sp>
      <p:sp>
        <p:nvSpPr>
          <p:cNvPr id="43020" name="Text Box 12"/>
          <p:cNvSpPr txBox="1">
            <a:spLocks noChangeArrowheads="1"/>
          </p:cNvSpPr>
          <p:nvPr/>
        </p:nvSpPr>
        <p:spPr bwMode="auto">
          <a:xfrm>
            <a:off x="3276600" y="3933825"/>
            <a:ext cx="5867400" cy="1190625"/>
          </a:xfrm>
          <a:prstGeom prst="rect">
            <a:avLst/>
          </a:prstGeom>
          <a:noFill/>
          <a:ln w="9525">
            <a:noFill/>
            <a:miter lim="800000"/>
            <a:headEnd/>
            <a:tailEnd/>
          </a:ln>
        </p:spPr>
        <p:txBody>
          <a:bodyPr>
            <a:spAutoFit/>
          </a:bodyPr>
          <a:lstStyle/>
          <a:p>
            <a:pPr>
              <a:buFontTx/>
              <a:buChar char="•"/>
            </a:pPr>
            <a:r>
              <a:rPr lang="da-DK"/>
              <a:t>Fokus på en enkelt hovedstemme, evt. improviseret</a:t>
            </a:r>
          </a:p>
          <a:p>
            <a:pPr>
              <a:buFontTx/>
              <a:buChar char="•"/>
            </a:pPr>
            <a:r>
              <a:rPr lang="da-DK"/>
              <a:t>Oftest instrumental, baseret på vers/omkvæd i akkompagnement</a:t>
            </a:r>
          </a:p>
          <a:p>
            <a:pPr>
              <a:buFontTx/>
              <a:buChar char="•"/>
            </a:pPr>
            <a:r>
              <a:rPr lang="da-DK"/>
              <a:t>Skabe </a:t>
            </a:r>
            <a:r>
              <a:rPr lang="da-DK" i="1"/>
              <a:t>afveksling</a:t>
            </a:r>
            <a:r>
              <a:rPr lang="da-DK"/>
              <a:t>, </a:t>
            </a:r>
            <a:r>
              <a:rPr lang="da-DK" i="1"/>
              <a:t>kulmination</a:t>
            </a:r>
            <a:r>
              <a:rPr lang="da-DK"/>
              <a:t> af et forløb</a:t>
            </a:r>
          </a:p>
        </p:txBody>
      </p:sp>
      <p:sp>
        <p:nvSpPr>
          <p:cNvPr id="43021" name="Text Box 13"/>
          <p:cNvSpPr txBox="1">
            <a:spLocks noChangeArrowheads="1"/>
          </p:cNvSpPr>
          <p:nvPr/>
        </p:nvSpPr>
        <p:spPr bwMode="auto">
          <a:xfrm>
            <a:off x="3276600" y="4529138"/>
            <a:ext cx="5867400" cy="1190625"/>
          </a:xfrm>
          <a:prstGeom prst="rect">
            <a:avLst/>
          </a:prstGeom>
          <a:noFill/>
          <a:ln w="9525">
            <a:noFill/>
            <a:miter lim="800000"/>
            <a:headEnd/>
            <a:tailEnd/>
          </a:ln>
        </p:spPr>
        <p:txBody>
          <a:bodyPr>
            <a:spAutoFit/>
          </a:bodyPr>
          <a:lstStyle/>
          <a:p>
            <a:pPr>
              <a:buFontTx/>
              <a:buChar char="•"/>
            </a:pPr>
            <a:r>
              <a:rPr lang="da-DK"/>
              <a:t>Kort formled</a:t>
            </a:r>
          </a:p>
          <a:p>
            <a:pPr>
              <a:buFontTx/>
              <a:buChar char="•"/>
            </a:pPr>
            <a:r>
              <a:rPr lang="da-DK"/>
              <a:t>bringer den musikalske proces til ophør ved tydelige rytmiske og harmoniske signaler</a:t>
            </a:r>
          </a:p>
          <a:p>
            <a:pPr>
              <a:buFontTx/>
              <a:buChar char="•"/>
            </a:pPr>
            <a:r>
              <a:rPr lang="da-DK"/>
              <a:t>Ofte gradvis </a:t>
            </a:r>
            <a:r>
              <a:rPr lang="da-DK" i="1"/>
              <a:t>fade-out</a:t>
            </a:r>
            <a:r>
              <a:rPr lang="da-DK"/>
              <a:t> omkvæd eller en solo</a:t>
            </a:r>
          </a:p>
        </p:txBody>
      </p:sp>
      <p:grpSp>
        <p:nvGrpSpPr>
          <p:cNvPr id="2" name="Group 26"/>
          <p:cNvGrpSpPr>
            <a:grpSpLocks/>
          </p:cNvGrpSpPr>
          <p:nvPr/>
        </p:nvGrpSpPr>
        <p:grpSpPr bwMode="auto">
          <a:xfrm>
            <a:off x="2555875" y="1989138"/>
            <a:ext cx="5400675" cy="2952750"/>
            <a:chOff x="1610" y="1253"/>
            <a:chExt cx="3402" cy="1860"/>
          </a:xfrm>
        </p:grpSpPr>
        <p:grpSp>
          <p:nvGrpSpPr>
            <p:cNvPr id="12303" name="Group 19"/>
            <p:cNvGrpSpPr>
              <a:grpSpLocks/>
            </p:cNvGrpSpPr>
            <p:nvPr/>
          </p:nvGrpSpPr>
          <p:grpSpPr bwMode="auto">
            <a:xfrm>
              <a:off x="1610" y="1339"/>
              <a:ext cx="3402" cy="685"/>
              <a:chOff x="1610" y="1339"/>
              <a:chExt cx="3402" cy="685"/>
            </a:xfrm>
          </p:grpSpPr>
          <p:sp>
            <p:nvSpPr>
              <p:cNvPr id="12311" name="Text Box 14"/>
              <p:cNvSpPr txBox="1">
                <a:spLocks noChangeArrowheads="1"/>
              </p:cNvSpPr>
              <p:nvPr/>
            </p:nvSpPr>
            <p:spPr bwMode="auto">
              <a:xfrm>
                <a:off x="2971" y="1339"/>
                <a:ext cx="2041" cy="231"/>
              </a:xfrm>
              <a:prstGeom prst="rect">
                <a:avLst/>
              </a:prstGeom>
              <a:noFill/>
              <a:ln w="9525">
                <a:noFill/>
                <a:miter lim="800000"/>
                <a:headEnd/>
                <a:tailEnd/>
              </a:ln>
            </p:spPr>
            <p:txBody>
              <a:bodyPr>
                <a:spAutoFit/>
              </a:bodyPr>
              <a:lstStyle/>
              <a:p>
                <a:pPr algn="ctr">
                  <a:spcBef>
                    <a:spcPct val="50000"/>
                  </a:spcBef>
                </a:pPr>
                <a:r>
                  <a:rPr lang="da-DK" b="1"/>
                  <a:t>HOVEDFORMLED</a:t>
                </a:r>
              </a:p>
            </p:txBody>
          </p:sp>
          <p:sp>
            <p:nvSpPr>
              <p:cNvPr id="12312" name="Line 16"/>
              <p:cNvSpPr>
                <a:spLocks noChangeShapeType="1"/>
              </p:cNvSpPr>
              <p:nvPr/>
            </p:nvSpPr>
            <p:spPr bwMode="auto">
              <a:xfrm flipH="1">
                <a:off x="1610" y="1434"/>
                <a:ext cx="1588" cy="0"/>
              </a:xfrm>
              <a:prstGeom prst="line">
                <a:avLst/>
              </a:prstGeom>
              <a:noFill/>
              <a:ln w="9525">
                <a:solidFill>
                  <a:schemeClr val="tx1"/>
                </a:solidFill>
                <a:round/>
                <a:headEnd/>
                <a:tailEnd type="triangle" w="med" len="med"/>
              </a:ln>
            </p:spPr>
            <p:txBody>
              <a:bodyPr/>
              <a:lstStyle/>
              <a:p>
                <a:endParaRPr lang="da-DK"/>
              </a:p>
            </p:txBody>
          </p:sp>
          <p:sp>
            <p:nvSpPr>
              <p:cNvPr id="12313" name="Line 17"/>
              <p:cNvSpPr>
                <a:spLocks noChangeShapeType="1"/>
              </p:cNvSpPr>
              <p:nvPr/>
            </p:nvSpPr>
            <p:spPr bwMode="auto">
              <a:xfrm flipH="1">
                <a:off x="1610" y="1434"/>
                <a:ext cx="1588" cy="318"/>
              </a:xfrm>
              <a:prstGeom prst="line">
                <a:avLst/>
              </a:prstGeom>
              <a:noFill/>
              <a:ln w="9525">
                <a:solidFill>
                  <a:schemeClr val="tx1"/>
                </a:solidFill>
                <a:round/>
                <a:headEnd/>
                <a:tailEnd type="triangle" w="med" len="med"/>
              </a:ln>
            </p:spPr>
            <p:txBody>
              <a:bodyPr/>
              <a:lstStyle/>
              <a:p>
                <a:endParaRPr lang="da-DK"/>
              </a:p>
            </p:txBody>
          </p:sp>
          <p:sp>
            <p:nvSpPr>
              <p:cNvPr id="12314" name="Line 18"/>
              <p:cNvSpPr>
                <a:spLocks noChangeShapeType="1"/>
              </p:cNvSpPr>
              <p:nvPr/>
            </p:nvSpPr>
            <p:spPr bwMode="auto">
              <a:xfrm flipH="1">
                <a:off x="2200" y="1434"/>
                <a:ext cx="998" cy="590"/>
              </a:xfrm>
              <a:prstGeom prst="line">
                <a:avLst/>
              </a:prstGeom>
              <a:noFill/>
              <a:ln w="9525">
                <a:solidFill>
                  <a:schemeClr val="tx1"/>
                </a:solidFill>
                <a:round/>
                <a:headEnd/>
                <a:tailEnd type="triangle" w="med" len="med"/>
              </a:ln>
            </p:spPr>
            <p:txBody>
              <a:bodyPr/>
              <a:lstStyle/>
              <a:p>
                <a:endParaRPr lang="da-DK"/>
              </a:p>
            </p:txBody>
          </p:sp>
        </p:grpSp>
        <p:grpSp>
          <p:nvGrpSpPr>
            <p:cNvPr id="12304" name="Group 25"/>
            <p:cNvGrpSpPr>
              <a:grpSpLocks/>
            </p:cNvGrpSpPr>
            <p:nvPr/>
          </p:nvGrpSpPr>
          <p:grpSpPr bwMode="auto">
            <a:xfrm>
              <a:off x="1610" y="1253"/>
              <a:ext cx="3402" cy="1860"/>
              <a:chOff x="1610" y="1253"/>
              <a:chExt cx="3402" cy="1860"/>
            </a:xfrm>
          </p:grpSpPr>
          <p:sp>
            <p:nvSpPr>
              <p:cNvPr id="12305" name="Text Box 15"/>
              <p:cNvSpPr txBox="1">
                <a:spLocks noChangeArrowheads="1"/>
              </p:cNvSpPr>
              <p:nvPr/>
            </p:nvSpPr>
            <p:spPr bwMode="auto">
              <a:xfrm>
                <a:off x="2971" y="2791"/>
                <a:ext cx="2041" cy="231"/>
              </a:xfrm>
              <a:prstGeom prst="rect">
                <a:avLst/>
              </a:prstGeom>
              <a:noFill/>
              <a:ln w="9525">
                <a:noFill/>
                <a:miter lim="800000"/>
                <a:headEnd/>
                <a:tailEnd/>
              </a:ln>
            </p:spPr>
            <p:txBody>
              <a:bodyPr>
                <a:spAutoFit/>
              </a:bodyPr>
              <a:lstStyle/>
              <a:p>
                <a:pPr algn="ctr">
                  <a:spcBef>
                    <a:spcPct val="50000"/>
                  </a:spcBef>
                </a:pPr>
                <a:r>
                  <a:rPr lang="da-DK" b="1"/>
                  <a:t>INDSKUDTE FORMLED</a:t>
                </a:r>
              </a:p>
            </p:txBody>
          </p:sp>
          <p:sp>
            <p:nvSpPr>
              <p:cNvPr id="12306" name="Line 20"/>
              <p:cNvSpPr>
                <a:spLocks noChangeShapeType="1"/>
              </p:cNvSpPr>
              <p:nvPr/>
            </p:nvSpPr>
            <p:spPr bwMode="auto">
              <a:xfrm flipH="1">
                <a:off x="1655" y="2886"/>
                <a:ext cx="1406" cy="227"/>
              </a:xfrm>
              <a:prstGeom prst="line">
                <a:avLst/>
              </a:prstGeom>
              <a:noFill/>
              <a:ln w="9525">
                <a:solidFill>
                  <a:schemeClr val="tx1"/>
                </a:solidFill>
                <a:round/>
                <a:headEnd/>
                <a:tailEnd type="triangle" w="med" len="med"/>
              </a:ln>
            </p:spPr>
            <p:txBody>
              <a:bodyPr/>
              <a:lstStyle/>
              <a:p>
                <a:endParaRPr lang="da-DK"/>
              </a:p>
            </p:txBody>
          </p:sp>
          <p:sp>
            <p:nvSpPr>
              <p:cNvPr id="12307" name="Line 21"/>
              <p:cNvSpPr>
                <a:spLocks noChangeShapeType="1"/>
              </p:cNvSpPr>
              <p:nvPr/>
            </p:nvSpPr>
            <p:spPr bwMode="auto">
              <a:xfrm flipH="1">
                <a:off x="1610" y="2886"/>
                <a:ext cx="1451" cy="0"/>
              </a:xfrm>
              <a:prstGeom prst="line">
                <a:avLst/>
              </a:prstGeom>
              <a:noFill/>
              <a:ln w="9525">
                <a:solidFill>
                  <a:schemeClr val="tx1"/>
                </a:solidFill>
                <a:round/>
                <a:headEnd/>
                <a:tailEnd type="triangle" w="med" len="med"/>
              </a:ln>
            </p:spPr>
            <p:txBody>
              <a:bodyPr/>
              <a:lstStyle/>
              <a:p>
                <a:endParaRPr lang="da-DK"/>
              </a:p>
            </p:txBody>
          </p:sp>
          <p:sp>
            <p:nvSpPr>
              <p:cNvPr id="12308" name="Line 22"/>
              <p:cNvSpPr>
                <a:spLocks noChangeShapeType="1"/>
              </p:cNvSpPr>
              <p:nvPr/>
            </p:nvSpPr>
            <p:spPr bwMode="auto">
              <a:xfrm flipH="1" flipV="1">
                <a:off x="1610" y="2614"/>
                <a:ext cx="1451" cy="272"/>
              </a:xfrm>
              <a:prstGeom prst="line">
                <a:avLst/>
              </a:prstGeom>
              <a:noFill/>
              <a:ln w="9525">
                <a:solidFill>
                  <a:schemeClr val="tx1"/>
                </a:solidFill>
                <a:round/>
                <a:headEnd/>
                <a:tailEnd type="triangle" w="med" len="med"/>
              </a:ln>
            </p:spPr>
            <p:txBody>
              <a:bodyPr/>
              <a:lstStyle/>
              <a:p>
                <a:endParaRPr lang="da-DK"/>
              </a:p>
            </p:txBody>
          </p:sp>
          <p:sp>
            <p:nvSpPr>
              <p:cNvPr id="12309" name="Line 23"/>
              <p:cNvSpPr>
                <a:spLocks noChangeShapeType="1"/>
              </p:cNvSpPr>
              <p:nvPr/>
            </p:nvSpPr>
            <p:spPr bwMode="auto">
              <a:xfrm flipH="1" flipV="1">
                <a:off x="1610" y="2341"/>
                <a:ext cx="1451" cy="545"/>
              </a:xfrm>
              <a:prstGeom prst="line">
                <a:avLst/>
              </a:prstGeom>
              <a:noFill/>
              <a:ln w="9525">
                <a:solidFill>
                  <a:schemeClr val="tx1"/>
                </a:solidFill>
                <a:round/>
                <a:headEnd/>
                <a:tailEnd type="triangle" w="med" len="med"/>
              </a:ln>
            </p:spPr>
            <p:txBody>
              <a:bodyPr/>
              <a:lstStyle/>
              <a:p>
                <a:endParaRPr lang="da-DK"/>
              </a:p>
            </p:txBody>
          </p:sp>
          <p:sp>
            <p:nvSpPr>
              <p:cNvPr id="12310" name="Line 24"/>
              <p:cNvSpPr>
                <a:spLocks noChangeShapeType="1"/>
              </p:cNvSpPr>
              <p:nvPr/>
            </p:nvSpPr>
            <p:spPr bwMode="auto">
              <a:xfrm flipH="1" flipV="1">
                <a:off x="2064" y="1253"/>
                <a:ext cx="997" cy="1633"/>
              </a:xfrm>
              <a:prstGeom prst="line">
                <a:avLst/>
              </a:prstGeom>
              <a:noFill/>
              <a:ln w="9525">
                <a:solidFill>
                  <a:schemeClr val="tx1"/>
                </a:solidFill>
                <a:round/>
                <a:headEnd/>
                <a:tailEnd type="triangle" w="med" len="med"/>
              </a:ln>
            </p:spPr>
            <p:txBody>
              <a:bodyPr/>
              <a:lstStyle/>
              <a:p>
                <a:endParaRPr lang="da-DK"/>
              </a:p>
            </p:txBody>
          </p:sp>
        </p:grpSp>
      </p:grpSp>
      <p:pic>
        <p:nvPicPr>
          <p:cNvPr id="27"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28" name="Tekstboks 2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ox(in)">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 calcmode="lin" valueType="num">
                                      <p:cBhvr additive="base">
                                        <p:cTn id="12" dur="500" fill="hold"/>
                                        <p:tgtEl>
                                          <p:spTgt spid="43014"/>
                                        </p:tgtEl>
                                        <p:attrNameLst>
                                          <p:attrName>ppt_x</p:attrName>
                                        </p:attrNameLst>
                                      </p:cBhvr>
                                      <p:tavLst>
                                        <p:tav tm="0">
                                          <p:val>
                                            <p:strVal val="#ppt_x"/>
                                          </p:val>
                                        </p:tav>
                                        <p:tav tm="100000">
                                          <p:val>
                                            <p:strVal val="#ppt_x"/>
                                          </p:val>
                                        </p:tav>
                                      </p:tavLst>
                                    </p:anim>
                                    <p:anim calcmode="lin" valueType="num">
                                      <p:cBhvr additive="base">
                                        <p:cTn id="13"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xit" presetSubtype="12" fill="hold" grpId="1" nodeType="clickEffect">
                                  <p:stCondLst>
                                    <p:cond delay="0"/>
                                  </p:stCondLst>
                                  <p:childTnLst>
                                    <p:animEffect transition="out" filter="strips(downLeft)">
                                      <p:cBhvr>
                                        <p:cTn id="17" dur="500"/>
                                        <p:tgtEl>
                                          <p:spTgt spid="43014"/>
                                        </p:tgtEl>
                                      </p:cBhvr>
                                    </p:animEffect>
                                    <p:set>
                                      <p:cBhvr>
                                        <p:cTn id="18" dur="1" fill="hold">
                                          <p:stCondLst>
                                            <p:cond delay="499"/>
                                          </p:stCondLst>
                                        </p:cTn>
                                        <p:tgtEl>
                                          <p:spTgt spid="43014"/>
                                        </p:tgtEl>
                                        <p:attrNameLst>
                                          <p:attrName>style.visibility</p:attrName>
                                        </p:attrNameLst>
                                      </p:cBhvr>
                                      <p:to>
                                        <p:strVal val="hidden"/>
                                      </p:to>
                                    </p:set>
                                  </p:childTnLst>
                                </p:cTn>
                              </p:par>
                            </p:childTnLst>
                          </p:cTn>
                        </p:par>
                        <p:par>
                          <p:cTn id="19" fill="hold">
                            <p:stCondLst>
                              <p:cond delay="500"/>
                            </p:stCondLst>
                            <p:childTnLst>
                              <p:par>
                                <p:cTn id="20" presetID="4" presetClass="entr" presetSubtype="16" fill="hold" grpId="0" nodeType="afterEffect">
                                  <p:stCondLst>
                                    <p:cond delay="0"/>
                                  </p:stCondLst>
                                  <p:childTnLst>
                                    <p:set>
                                      <p:cBhvr>
                                        <p:cTn id="21" dur="1" fill="hold">
                                          <p:stCondLst>
                                            <p:cond delay="0"/>
                                          </p:stCondLst>
                                        </p:cTn>
                                        <p:tgtEl>
                                          <p:spTgt spid="43011">
                                            <p:txEl>
                                              <p:pRg st="1" end="1"/>
                                            </p:txEl>
                                          </p:spTgt>
                                        </p:tgtEl>
                                        <p:attrNameLst>
                                          <p:attrName>style.visibility</p:attrName>
                                        </p:attrNameLst>
                                      </p:cBhvr>
                                      <p:to>
                                        <p:strVal val="visible"/>
                                      </p:to>
                                    </p:set>
                                    <p:animEffect transition="in" filter="box(in)">
                                      <p:cBhvr>
                                        <p:cTn id="22" dur="500"/>
                                        <p:tgtEl>
                                          <p:spTgt spid="430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015"/>
                                        </p:tgtEl>
                                        <p:attrNameLst>
                                          <p:attrName>style.visibility</p:attrName>
                                        </p:attrNameLst>
                                      </p:cBhvr>
                                      <p:to>
                                        <p:strVal val="visible"/>
                                      </p:to>
                                    </p:set>
                                    <p:anim calcmode="lin" valueType="num">
                                      <p:cBhvr additive="base">
                                        <p:cTn id="27" dur="500" fill="hold"/>
                                        <p:tgtEl>
                                          <p:spTgt spid="43015"/>
                                        </p:tgtEl>
                                        <p:attrNameLst>
                                          <p:attrName>ppt_x</p:attrName>
                                        </p:attrNameLst>
                                      </p:cBhvr>
                                      <p:tavLst>
                                        <p:tav tm="0">
                                          <p:val>
                                            <p:strVal val="#ppt_x"/>
                                          </p:val>
                                        </p:tav>
                                        <p:tav tm="100000">
                                          <p:val>
                                            <p:strVal val="#ppt_x"/>
                                          </p:val>
                                        </p:tav>
                                      </p:tavLst>
                                    </p:anim>
                                    <p:anim calcmode="lin" valueType="num">
                                      <p:cBhvr additive="base">
                                        <p:cTn id="28"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xit" presetSubtype="12" fill="hold" grpId="1" nodeType="clickEffect">
                                  <p:stCondLst>
                                    <p:cond delay="0"/>
                                  </p:stCondLst>
                                  <p:childTnLst>
                                    <p:animEffect transition="out" filter="strips(downLeft)">
                                      <p:cBhvr>
                                        <p:cTn id="32" dur="500"/>
                                        <p:tgtEl>
                                          <p:spTgt spid="43015"/>
                                        </p:tgtEl>
                                      </p:cBhvr>
                                    </p:animEffect>
                                    <p:set>
                                      <p:cBhvr>
                                        <p:cTn id="33" dur="1" fill="hold">
                                          <p:stCondLst>
                                            <p:cond delay="499"/>
                                          </p:stCondLst>
                                        </p:cTn>
                                        <p:tgtEl>
                                          <p:spTgt spid="43015"/>
                                        </p:tgtEl>
                                        <p:attrNameLst>
                                          <p:attrName>style.visibility</p:attrName>
                                        </p:attrNameLst>
                                      </p:cBhvr>
                                      <p:to>
                                        <p:strVal val="hidden"/>
                                      </p:to>
                                    </p:se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43011">
                                            <p:txEl>
                                              <p:pRg st="2" end="2"/>
                                            </p:txEl>
                                          </p:spTgt>
                                        </p:tgtEl>
                                        <p:attrNameLst>
                                          <p:attrName>style.visibility</p:attrName>
                                        </p:attrNameLst>
                                      </p:cBhvr>
                                      <p:to>
                                        <p:strVal val="visible"/>
                                      </p:to>
                                    </p:set>
                                    <p:animEffect transition="in" filter="box(in)">
                                      <p:cBhvr>
                                        <p:cTn id="37" dur="500"/>
                                        <p:tgtEl>
                                          <p:spTgt spid="430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3016"/>
                                        </p:tgtEl>
                                        <p:attrNameLst>
                                          <p:attrName>style.visibility</p:attrName>
                                        </p:attrNameLst>
                                      </p:cBhvr>
                                      <p:to>
                                        <p:strVal val="visible"/>
                                      </p:to>
                                    </p:set>
                                    <p:anim calcmode="lin" valueType="num">
                                      <p:cBhvr additive="base">
                                        <p:cTn id="42" dur="500" fill="hold"/>
                                        <p:tgtEl>
                                          <p:spTgt spid="43016"/>
                                        </p:tgtEl>
                                        <p:attrNameLst>
                                          <p:attrName>ppt_x</p:attrName>
                                        </p:attrNameLst>
                                      </p:cBhvr>
                                      <p:tavLst>
                                        <p:tav tm="0">
                                          <p:val>
                                            <p:strVal val="#ppt_x"/>
                                          </p:val>
                                        </p:tav>
                                        <p:tav tm="100000">
                                          <p:val>
                                            <p:strVal val="#ppt_x"/>
                                          </p:val>
                                        </p:tav>
                                      </p:tavLst>
                                    </p:anim>
                                    <p:anim calcmode="lin" valueType="num">
                                      <p:cBhvr additive="base">
                                        <p:cTn id="43"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xit" presetSubtype="12" fill="hold" grpId="1" nodeType="clickEffect">
                                  <p:stCondLst>
                                    <p:cond delay="0"/>
                                  </p:stCondLst>
                                  <p:childTnLst>
                                    <p:animEffect transition="out" filter="strips(downLeft)">
                                      <p:cBhvr>
                                        <p:cTn id="47" dur="500"/>
                                        <p:tgtEl>
                                          <p:spTgt spid="43016"/>
                                        </p:tgtEl>
                                      </p:cBhvr>
                                    </p:animEffect>
                                    <p:set>
                                      <p:cBhvr>
                                        <p:cTn id="48" dur="1" fill="hold">
                                          <p:stCondLst>
                                            <p:cond delay="499"/>
                                          </p:stCondLst>
                                        </p:cTn>
                                        <p:tgtEl>
                                          <p:spTgt spid="43016"/>
                                        </p:tgtEl>
                                        <p:attrNameLst>
                                          <p:attrName>style.visibility</p:attrName>
                                        </p:attrNameLst>
                                      </p:cBhvr>
                                      <p:to>
                                        <p:strVal val="hidden"/>
                                      </p:to>
                                    </p:set>
                                  </p:childTnLst>
                                </p:cTn>
                              </p:par>
                            </p:childTnLst>
                          </p:cTn>
                        </p:par>
                        <p:par>
                          <p:cTn id="49" fill="hold">
                            <p:stCondLst>
                              <p:cond delay="500"/>
                            </p:stCondLst>
                            <p:childTnLst>
                              <p:par>
                                <p:cTn id="50" presetID="4" presetClass="entr" presetSubtype="16" fill="hold" grpId="0" nodeType="afterEffect">
                                  <p:stCondLst>
                                    <p:cond delay="0"/>
                                  </p:stCondLst>
                                  <p:childTnLst>
                                    <p:set>
                                      <p:cBhvr>
                                        <p:cTn id="51" dur="1" fill="hold">
                                          <p:stCondLst>
                                            <p:cond delay="0"/>
                                          </p:stCondLst>
                                        </p:cTn>
                                        <p:tgtEl>
                                          <p:spTgt spid="43011">
                                            <p:txEl>
                                              <p:pRg st="3" end="3"/>
                                            </p:txEl>
                                          </p:spTgt>
                                        </p:tgtEl>
                                        <p:attrNameLst>
                                          <p:attrName>style.visibility</p:attrName>
                                        </p:attrNameLst>
                                      </p:cBhvr>
                                      <p:to>
                                        <p:strVal val="visible"/>
                                      </p:to>
                                    </p:set>
                                    <p:animEffect transition="in" filter="box(in)">
                                      <p:cBhvr>
                                        <p:cTn id="52" dur="500"/>
                                        <p:tgtEl>
                                          <p:spTgt spid="430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3017"/>
                                        </p:tgtEl>
                                        <p:attrNameLst>
                                          <p:attrName>style.visibility</p:attrName>
                                        </p:attrNameLst>
                                      </p:cBhvr>
                                      <p:to>
                                        <p:strVal val="visible"/>
                                      </p:to>
                                    </p:set>
                                    <p:anim calcmode="lin" valueType="num">
                                      <p:cBhvr additive="base">
                                        <p:cTn id="57" dur="500" fill="hold"/>
                                        <p:tgtEl>
                                          <p:spTgt spid="43017"/>
                                        </p:tgtEl>
                                        <p:attrNameLst>
                                          <p:attrName>ppt_x</p:attrName>
                                        </p:attrNameLst>
                                      </p:cBhvr>
                                      <p:tavLst>
                                        <p:tav tm="0">
                                          <p:val>
                                            <p:strVal val="#ppt_x"/>
                                          </p:val>
                                        </p:tav>
                                        <p:tav tm="100000">
                                          <p:val>
                                            <p:strVal val="#ppt_x"/>
                                          </p:val>
                                        </p:tav>
                                      </p:tavLst>
                                    </p:anim>
                                    <p:anim calcmode="lin" valueType="num">
                                      <p:cBhvr additive="base">
                                        <p:cTn id="58"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8" presetClass="exit" presetSubtype="12" fill="hold" grpId="1" nodeType="clickEffect">
                                  <p:stCondLst>
                                    <p:cond delay="0"/>
                                  </p:stCondLst>
                                  <p:childTnLst>
                                    <p:animEffect transition="out" filter="strips(downLeft)">
                                      <p:cBhvr>
                                        <p:cTn id="62" dur="500"/>
                                        <p:tgtEl>
                                          <p:spTgt spid="43017"/>
                                        </p:tgtEl>
                                      </p:cBhvr>
                                    </p:animEffect>
                                    <p:set>
                                      <p:cBhvr>
                                        <p:cTn id="63" dur="1" fill="hold">
                                          <p:stCondLst>
                                            <p:cond delay="499"/>
                                          </p:stCondLst>
                                        </p:cTn>
                                        <p:tgtEl>
                                          <p:spTgt spid="43017"/>
                                        </p:tgtEl>
                                        <p:attrNameLst>
                                          <p:attrName>style.visibility</p:attrName>
                                        </p:attrNameLst>
                                      </p:cBhvr>
                                      <p:to>
                                        <p:strVal val="hidden"/>
                                      </p:to>
                                    </p:set>
                                  </p:childTnLst>
                                </p:cTn>
                              </p:par>
                            </p:childTnLst>
                          </p:cTn>
                        </p:par>
                        <p:par>
                          <p:cTn id="64" fill="hold">
                            <p:stCondLst>
                              <p:cond delay="500"/>
                            </p:stCondLst>
                            <p:childTnLst>
                              <p:par>
                                <p:cTn id="65" presetID="4" presetClass="entr" presetSubtype="16" fill="hold" grpId="0" nodeType="afterEffect">
                                  <p:stCondLst>
                                    <p:cond delay="0"/>
                                  </p:stCondLst>
                                  <p:childTnLst>
                                    <p:set>
                                      <p:cBhvr>
                                        <p:cTn id="66" dur="1" fill="hold">
                                          <p:stCondLst>
                                            <p:cond delay="0"/>
                                          </p:stCondLst>
                                        </p:cTn>
                                        <p:tgtEl>
                                          <p:spTgt spid="43011">
                                            <p:txEl>
                                              <p:pRg st="4" end="4"/>
                                            </p:txEl>
                                          </p:spTgt>
                                        </p:tgtEl>
                                        <p:attrNameLst>
                                          <p:attrName>style.visibility</p:attrName>
                                        </p:attrNameLst>
                                      </p:cBhvr>
                                      <p:to>
                                        <p:strVal val="visible"/>
                                      </p:to>
                                    </p:set>
                                    <p:animEffect transition="in" filter="box(in)">
                                      <p:cBhvr>
                                        <p:cTn id="67" dur="500"/>
                                        <p:tgtEl>
                                          <p:spTgt spid="43011">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3018"/>
                                        </p:tgtEl>
                                        <p:attrNameLst>
                                          <p:attrName>style.visibility</p:attrName>
                                        </p:attrNameLst>
                                      </p:cBhvr>
                                      <p:to>
                                        <p:strVal val="visible"/>
                                      </p:to>
                                    </p:set>
                                    <p:anim calcmode="lin" valueType="num">
                                      <p:cBhvr additive="base">
                                        <p:cTn id="72" dur="500" fill="hold"/>
                                        <p:tgtEl>
                                          <p:spTgt spid="43018"/>
                                        </p:tgtEl>
                                        <p:attrNameLst>
                                          <p:attrName>ppt_x</p:attrName>
                                        </p:attrNameLst>
                                      </p:cBhvr>
                                      <p:tavLst>
                                        <p:tav tm="0">
                                          <p:val>
                                            <p:strVal val="#ppt_x"/>
                                          </p:val>
                                        </p:tav>
                                        <p:tav tm="100000">
                                          <p:val>
                                            <p:strVal val="#ppt_x"/>
                                          </p:val>
                                        </p:tav>
                                      </p:tavLst>
                                    </p:anim>
                                    <p:anim calcmode="lin" valueType="num">
                                      <p:cBhvr additive="base">
                                        <p:cTn id="73"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8" presetClass="exit" presetSubtype="12" fill="hold" grpId="1" nodeType="clickEffect">
                                  <p:stCondLst>
                                    <p:cond delay="0"/>
                                  </p:stCondLst>
                                  <p:childTnLst>
                                    <p:animEffect transition="out" filter="strips(downLeft)">
                                      <p:cBhvr>
                                        <p:cTn id="77" dur="500"/>
                                        <p:tgtEl>
                                          <p:spTgt spid="43018"/>
                                        </p:tgtEl>
                                      </p:cBhvr>
                                    </p:animEffect>
                                    <p:set>
                                      <p:cBhvr>
                                        <p:cTn id="78" dur="1" fill="hold">
                                          <p:stCondLst>
                                            <p:cond delay="499"/>
                                          </p:stCondLst>
                                        </p:cTn>
                                        <p:tgtEl>
                                          <p:spTgt spid="43018"/>
                                        </p:tgtEl>
                                        <p:attrNameLst>
                                          <p:attrName>style.visibility</p:attrName>
                                        </p:attrNameLst>
                                      </p:cBhvr>
                                      <p:to>
                                        <p:strVal val="hidden"/>
                                      </p:to>
                                    </p:set>
                                  </p:childTnLst>
                                </p:cTn>
                              </p:par>
                            </p:childTnLst>
                          </p:cTn>
                        </p:par>
                        <p:par>
                          <p:cTn id="79" fill="hold">
                            <p:stCondLst>
                              <p:cond delay="500"/>
                            </p:stCondLst>
                            <p:childTnLst>
                              <p:par>
                                <p:cTn id="80" presetID="4" presetClass="entr" presetSubtype="16" fill="hold" grpId="0" nodeType="afterEffect">
                                  <p:stCondLst>
                                    <p:cond delay="0"/>
                                  </p:stCondLst>
                                  <p:childTnLst>
                                    <p:set>
                                      <p:cBhvr>
                                        <p:cTn id="81" dur="1" fill="hold">
                                          <p:stCondLst>
                                            <p:cond delay="0"/>
                                          </p:stCondLst>
                                        </p:cTn>
                                        <p:tgtEl>
                                          <p:spTgt spid="43011">
                                            <p:txEl>
                                              <p:pRg st="5" end="5"/>
                                            </p:txEl>
                                          </p:spTgt>
                                        </p:tgtEl>
                                        <p:attrNameLst>
                                          <p:attrName>style.visibility</p:attrName>
                                        </p:attrNameLst>
                                      </p:cBhvr>
                                      <p:to>
                                        <p:strVal val="visible"/>
                                      </p:to>
                                    </p:set>
                                    <p:animEffect transition="in" filter="box(in)">
                                      <p:cBhvr>
                                        <p:cTn id="82" dur="500"/>
                                        <p:tgtEl>
                                          <p:spTgt spid="4301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43019"/>
                                        </p:tgtEl>
                                        <p:attrNameLst>
                                          <p:attrName>style.visibility</p:attrName>
                                        </p:attrNameLst>
                                      </p:cBhvr>
                                      <p:to>
                                        <p:strVal val="visible"/>
                                      </p:to>
                                    </p:set>
                                    <p:anim calcmode="lin" valueType="num">
                                      <p:cBhvr additive="base">
                                        <p:cTn id="87" dur="500" fill="hold"/>
                                        <p:tgtEl>
                                          <p:spTgt spid="43019"/>
                                        </p:tgtEl>
                                        <p:attrNameLst>
                                          <p:attrName>ppt_x</p:attrName>
                                        </p:attrNameLst>
                                      </p:cBhvr>
                                      <p:tavLst>
                                        <p:tav tm="0">
                                          <p:val>
                                            <p:strVal val="#ppt_x"/>
                                          </p:val>
                                        </p:tav>
                                        <p:tav tm="100000">
                                          <p:val>
                                            <p:strVal val="#ppt_x"/>
                                          </p:val>
                                        </p:tav>
                                      </p:tavLst>
                                    </p:anim>
                                    <p:anim calcmode="lin" valueType="num">
                                      <p:cBhvr additive="base">
                                        <p:cTn id="88" dur="500" fill="hold"/>
                                        <p:tgtEl>
                                          <p:spTgt spid="430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8" presetClass="exit" presetSubtype="12" fill="hold" grpId="1" nodeType="clickEffect">
                                  <p:stCondLst>
                                    <p:cond delay="0"/>
                                  </p:stCondLst>
                                  <p:childTnLst>
                                    <p:animEffect transition="out" filter="strips(downLeft)">
                                      <p:cBhvr>
                                        <p:cTn id="92" dur="500"/>
                                        <p:tgtEl>
                                          <p:spTgt spid="43019"/>
                                        </p:tgtEl>
                                      </p:cBhvr>
                                    </p:animEffect>
                                    <p:set>
                                      <p:cBhvr>
                                        <p:cTn id="93" dur="1" fill="hold">
                                          <p:stCondLst>
                                            <p:cond delay="499"/>
                                          </p:stCondLst>
                                        </p:cTn>
                                        <p:tgtEl>
                                          <p:spTgt spid="43019"/>
                                        </p:tgtEl>
                                        <p:attrNameLst>
                                          <p:attrName>style.visibility</p:attrName>
                                        </p:attrNameLst>
                                      </p:cBhvr>
                                      <p:to>
                                        <p:strVal val="hidden"/>
                                      </p:to>
                                    </p:set>
                                  </p:childTnLst>
                                </p:cTn>
                              </p:par>
                            </p:childTnLst>
                          </p:cTn>
                        </p:par>
                        <p:par>
                          <p:cTn id="94" fill="hold">
                            <p:stCondLst>
                              <p:cond delay="500"/>
                            </p:stCondLst>
                            <p:childTnLst>
                              <p:par>
                                <p:cTn id="95" presetID="4" presetClass="entr" presetSubtype="16" fill="hold" grpId="0" nodeType="afterEffect">
                                  <p:stCondLst>
                                    <p:cond delay="0"/>
                                  </p:stCondLst>
                                  <p:childTnLst>
                                    <p:set>
                                      <p:cBhvr>
                                        <p:cTn id="96" dur="1" fill="hold">
                                          <p:stCondLst>
                                            <p:cond delay="0"/>
                                          </p:stCondLst>
                                        </p:cTn>
                                        <p:tgtEl>
                                          <p:spTgt spid="43011">
                                            <p:txEl>
                                              <p:pRg st="6" end="6"/>
                                            </p:txEl>
                                          </p:spTgt>
                                        </p:tgtEl>
                                        <p:attrNameLst>
                                          <p:attrName>style.visibility</p:attrName>
                                        </p:attrNameLst>
                                      </p:cBhvr>
                                      <p:to>
                                        <p:strVal val="visible"/>
                                      </p:to>
                                    </p:set>
                                    <p:animEffect transition="in" filter="box(in)">
                                      <p:cBhvr>
                                        <p:cTn id="97" dur="500"/>
                                        <p:tgtEl>
                                          <p:spTgt spid="43011">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3020"/>
                                        </p:tgtEl>
                                        <p:attrNameLst>
                                          <p:attrName>style.visibility</p:attrName>
                                        </p:attrNameLst>
                                      </p:cBhvr>
                                      <p:to>
                                        <p:strVal val="visible"/>
                                      </p:to>
                                    </p:set>
                                    <p:anim calcmode="lin" valueType="num">
                                      <p:cBhvr additive="base">
                                        <p:cTn id="102" dur="500" fill="hold"/>
                                        <p:tgtEl>
                                          <p:spTgt spid="43020"/>
                                        </p:tgtEl>
                                        <p:attrNameLst>
                                          <p:attrName>ppt_x</p:attrName>
                                        </p:attrNameLst>
                                      </p:cBhvr>
                                      <p:tavLst>
                                        <p:tav tm="0">
                                          <p:val>
                                            <p:strVal val="#ppt_x"/>
                                          </p:val>
                                        </p:tav>
                                        <p:tav tm="100000">
                                          <p:val>
                                            <p:strVal val="#ppt_x"/>
                                          </p:val>
                                        </p:tav>
                                      </p:tavLst>
                                    </p:anim>
                                    <p:anim calcmode="lin" valueType="num">
                                      <p:cBhvr additive="base">
                                        <p:cTn id="103"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8" presetClass="exit" presetSubtype="12" fill="hold" grpId="1" nodeType="clickEffect">
                                  <p:stCondLst>
                                    <p:cond delay="0"/>
                                  </p:stCondLst>
                                  <p:childTnLst>
                                    <p:animEffect transition="out" filter="strips(downLeft)">
                                      <p:cBhvr>
                                        <p:cTn id="107" dur="500"/>
                                        <p:tgtEl>
                                          <p:spTgt spid="43020"/>
                                        </p:tgtEl>
                                      </p:cBhvr>
                                    </p:animEffect>
                                    <p:set>
                                      <p:cBhvr>
                                        <p:cTn id="108" dur="1" fill="hold">
                                          <p:stCondLst>
                                            <p:cond delay="499"/>
                                          </p:stCondLst>
                                        </p:cTn>
                                        <p:tgtEl>
                                          <p:spTgt spid="43020"/>
                                        </p:tgtEl>
                                        <p:attrNameLst>
                                          <p:attrName>style.visibility</p:attrName>
                                        </p:attrNameLst>
                                      </p:cBhvr>
                                      <p:to>
                                        <p:strVal val="hidden"/>
                                      </p:to>
                                    </p:set>
                                  </p:childTnLst>
                                </p:cTn>
                              </p:par>
                            </p:childTnLst>
                          </p:cTn>
                        </p:par>
                        <p:par>
                          <p:cTn id="109" fill="hold">
                            <p:stCondLst>
                              <p:cond delay="500"/>
                            </p:stCondLst>
                            <p:childTnLst>
                              <p:par>
                                <p:cTn id="110" presetID="4" presetClass="entr" presetSubtype="16" fill="hold" grpId="0" nodeType="afterEffect">
                                  <p:stCondLst>
                                    <p:cond delay="0"/>
                                  </p:stCondLst>
                                  <p:childTnLst>
                                    <p:set>
                                      <p:cBhvr>
                                        <p:cTn id="111" dur="1" fill="hold">
                                          <p:stCondLst>
                                            <p:cond delay="0"/>
                                          </p:stCondLst>
                                        </p:cTn>
                                        <p:tgtEl>
                                          <p:spTgt spid="43011">
                                            <p:txEl>
                                              <p:pRg st="7" end="7"/>
                                            </p:txEl>
                                          </p:spTgt>
                                        </p:tgtEl>
                                        <p:attrNameLst>
                                          <p:attrName>style.visibility</p:attrName>
                                        </p:attrNameLst>
                                      </p:cBhvr>
                                      <p:to>
                                        <p:strVal val="visible"/>
                                      </p:to>
                                    </p:set>
                                    <p:animEffect transition="in" filter="box(in)">
                                      <p:cBhvr>
                                        <p:cTn id="112" dur="500"/>
                                        <p:tgtEl>
                                          <p:spTgt spid="43011">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3021"/>
                                        </p:tgtEl>
                                        <p:attrNameLst>
                                          <p:attrName>style.visibility</p:attrName>
                                        </p:attrNameLst>
                                      </p:cBhvr>
                                      <p:to>
                                        <p:strVal val="visible"/>
                                      </p:to>
                                    </p:set>
                                    <p:anim calcmode="lin" valueType="num">
                                      <p:cBhvr additive="base">
                                        <p:cTn id="117" dur="500" fill="hold"/>
                                        <p:tgtEl>
                                          <p:spTgt spid="43021"/>
                                        </p:tgtEl>
                                        <p:attrNameLst>
                                          <p:attrName>ppt_x</p:attrName>
                                        </p:attrNameLst>
                                      </p:cBhvr>
                                      <p:tavLst>
                                        <p:tav tm="0">
                                          <p:val>
                                            <p:strVal val="#ppt_x"/>
                                          </p:val>
                                        </p:tav>
                                        <p:tav tm="100000">
                                          <p:val>
                                            <p:strVal val="#ppt_x"/>
                                          </p:val>
                                        </p:tav>
                                      </p:tavLst>
                                    </p:anim>
                                    <p:anim calcmode="lin" valueType="num">
                                      <p:cBhvr additive="base">
                                        <p:cTn id="118"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8" presetClass="exit" presetSubtype="12" fill="hold" grpId="1" nodeType="clickEffect">
                                  <p:stCondLst>
                                    <p:cond delay="0"/>
                                  </p:stCondLst>
                                  <p:childTnLst>
                                    <p:animEffect transition="out" filter="strips(downLeft)">
                                      <p:cBhvr>
                                        <p:cTn id="122" dur="500"/>
                                        <p:tgtEl>
                                          <p:spTgt spid="43021"/>
                                        </p:tgtEl>
                                      </p:cBhvr>
                                    </p:animEffect>
                                    <p:set>
                                      <p:cBhvr>
                                        <p:cTn id="123" dur="1" fill="hold">
                                          <p:stCondLst>
                                            <p:cond delay="499"/>
                                          </p:stCondLst>
                                        </p:cTn>
                                        <p:tgtEl>
                                          <p:spTgt spid="43021"/>
                                        </p:tgtEl>
                                        <p:attrNameLst>
                                          <p:attrName>style.visibility</p:attrName>
                                        </p:attrNameLst>
                                      </p:cBhvr>
                                      <p:to>
                                        <p:strVal val="hidden"/>
                                      </p:to>
                                    </p:set>
                                  </p:childTnLst>
                                </p:cTn>
                              </p:par>
                            </p:childTnLst>
                          </p:cTn>
                        </p:par>
                        <p:par>
                          <p:cTn id="124" fill="hold">
                            <p:stCondLst>
                              <p:cond delay="500"/>
                            </p:stCondLst>
                            <p:childTnLst>
                              <p:par>
                                <p:cTn id="125" presetID="4" presetClass="entr" presetSubtype="16" fill="hold" nodeType="afterEffect">
                                  <p:stCondLst>
                                    <p:cond delay="0"/>
                                  </p:stCondLst>
                                  <p:childTnLst>
                                    <p:set>
                                      <p:cBhvr>
                                        <p:cTn id="126" dur="1" fill="hold">
                                          <p:stCondLst>
                                            <p:cond delay="0"/>
                                          </p:stCondLst>
                                        </p:cTn>
                                        <p:tgtEl>
                                          <p:spTgt spid="2"/>
                                        </p:tgtEl>
                                        <p:attrNameLst>
                                          <p:attrName>style.visibility</p:attrName>
                                        </p:attrNameLst>
                                      </p:cBhvr>
                                      <p:to>
                                        <p:strVal val="visible"/>
                                      </p:to>
                                    </p:set>
                                    <p:animEffect transition="in" filter="box(in)">
                                      <p:cBhvr>
                                        <p:cTn id="1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P spid="43014" grpId="0" uiExpand="1"/>
      <p:bldP spid="43014" grpId="1" uiExpand="1"/>
      <p:bldP spid="43015" grpId="0" uiExpand="1"/>
      <p:bldP spid="43015" grpId="1" uiExpand="1"/>
      <p:bldP spid="43016" grpId="0" uiExpand="1"/>
      <p:bldP spid="43016" grpId="1" uiExpand="1"/>
      <p:bldP spid="43017" grpId="0" uiExpand="1"/>
      <p:bldP spid="43017" grpId="1" uiExpand="1"/>
      <p:bldP spid="43018" grpId="0" uiExpand="1"/>
      <p:bldP spid="43018" grpId="1" uiExpand="1"/>
      <p:bldP spid="43019" grpId="0" uiExpand="1"/>
      <p:bldP spid="43019" grpId="1" uiExpand="1"/>
      <p:bldP spid="43020" grpId="0" uiExpand="1"/>
      <p:bldP spid="43020" grpId="1" uiExpand="1"/>
      <p:bldP spid="43021" grpId="0"/>
      <p:bldP spid="4302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sp>
        <p:nvSpPr>
          <p:cNvPr id="45059" name="Rectangle 3"/>
          <p:cNvSpPr>
            <a:spLocks noGrp="1" noChangeArrowheads="1"/>
          </p:cNvSpPr>
          <p:nvPr>
            <p:ph type="body" idx="1"/>
          </p:nvPr>
        </p:nvSpPr>
        <p:spPr>
          <a:xfrm>
            <a:off x="457200" y="1711325"/>
            <a:ext cx="8229600" cy="4813300"/>
          </a:xfrm>
        </p:spPr>
        <p:txBody>
          <a:bodyPr/>
          <a:lstStyle/>
          <a:p>
            <a:pPr eaLnBrk="1" hangingPunct="1">
              <a:lnSpc>
                <a:spcPct val="90000"/>
              </a:lnSpc>
            </a:pPr>
            <a:r>
              <a:rPr lang="da-DK" sz="1800" i="1" dirty="0" smtClean="0">
                <a:latin typeface="AGaramond"/>
              </a:rPr>
              <a:t>Lytteoplevelsen</a:t>
            </a:r>
            <a:r>
              <a:rPr lang="da-DK" sz="1800" dirty="0" smtClean="0">
                <a:latin typeface="AGaramond"/>
              </a:rPr>
              <a:t> beskrives gennem analyse af de tidslige og rumlige aspekter i hvert </a:t>
            </a:r>
            <a:r>
              <a:rPr lang="da-DK" sz="1800" dirty="0" err="1" smtClean="0">
                <a:latin typeface="AGaramond"/>
              </a:rPr>
              <a:t>formled</a:t>
            </a:r>
            <a:r>
              <a:rPr lang="da-DK" sz="1800" dirty="0" smtClean="0">
                <a:latin typeface="AGaramond"/>
              </a:rPr>
              <a:t>.</a:t>
            </a:r>
          </a:p>
          <a:p>
            <a:pPr eaLnBrk="1" hangingPunct="1">
              <a:lnSpc>
                <a:spcPct val="90000"/>
              </a:lnSpc>
            </a:pPr>
            <a:r>
              <a:rPr lang="da-DK" sz="1800" dirty="0" smtClean="0">
                <a:latin typeface="AGaramond"/>
              </a:rPr>
              <a:t>Arkitekten er færdig – husets </a:t>
            </a:r>
            <a:r>
              <a:rPr lang="da-DK" sz="1800" i="1" dirty="0" smtClean="0">
                <a:latin typeface="AGaramond"/>
              </a:rPr>
              <a:t>struktur</a:t>
            </a:r>
            <a:r>
              <a:rPr lang="da-DK" sz="1800" dirty="0" smtClean="0">
                <a:latin typeface="AGaramond"/>
              </a:rPr>
              <a:t> og de enkelte rums </a:t>
            </a:r>
            <a:r>
              <a:rPr lang="da-DK" sz="1800" i="1" dirty="0" smtClean="0">
                <a:latin typeface="AGaramond"/>
              </a:rPr>
              <a:t>funktion </a:t>
            </a:r>
            <a:r>
              <a:rPr lang="da-DK" sz="1800" dirty="0" smtClean="0">
                <a:latin typeface="AGaramond"/>
              </a:rPr>
              <a:t>er beskrevet.</a:t>
            </a:r>
          </a:p>
          <a:p>
            <a:pPr eaLnBrk="1" hangingPunct="1">
              <a:lnSpc>
                <a:spcPct val="90000"/>
              </a:lnSpc>
            </a:pPr>
            <a:r>
              <a:rPr lang="da-DK" sz="1800" dirty="0" smtClean="0">
                <a:latin typeface="AGaramond"/>
              </a:rPr>
              <a:t>På niveau 3 beskrives hvordan vi </a:t>
            </a:r>
            <a:r>
              <a:rPr lang="da-DK" sz="1800" i="1" dirty="0" smtClean="0">
                <a:latin typeface="AGaramond"/>
              </a:rPr>
              <a:t>befinder</a:t>
            </a:r>
            <a:r>
              <a:rPr lang="da-DK" sz="1800" dirty="0" smtClean="0">
                <a:latin typeface="AGaramond"/>
              </a:rPr>
              <a:t> os i de enkelte rum samt hvordan vi </a:t>
            </a:r>
            <a:r>
              <a:rPr lang="da-DK" sz="1800" i="1" dirty="0" smtClean="0">
                <a:latin typeface="AGaramond"/>
              </a:rPr>
              <a:t>bevæger</a:t>
            </a:r>
            <a:r>
              <a:rPr lang="da-DK" sz="1800" dirty="0" smtClean="0">
                <a:latin typeface="AGaramond"/>
              </a:rPr>
              <a:t> os fra det ene til det andet rum.</a:t>
            </a:r>
          </a:p>
          <a:p>
            <a:pPr eaLnBrk="1" hangingPunct="1">
              <a:lnSpc>
                <a:spcPct val="90000"/>
              </a:lnSpc>
              <a:buFontTx/>
              <a:buNone/>
            </a:pPr>
            <a:endParaRPr lang="da-DK" sz="1800" b="1" dirty="0" smtClean="0">
              <a:latin typeface="AGaramond"/>
            </a:endParaRPr>
          </a:p>
          <a:p>
            <a:pPr eaLnBrk="1" hangingPunct="1">
              <a:lnSpc>
                <a:spcPct val="90000"/>
              </a:lnSpc>
              <a:buFontTx/>
              <a:buNone/>
            </a:pPr>
            <a:r>
              <a:rPr lang="da-DK" sz="1800" dirty="0" smtClean="0">
                <a:solidFill>
                  <a:srgbClr val="C87700"/>
                </a:solidFill>
                <a:latin typeface="AGaramond"/>
              </a:rPr>
              <a:t>TILSTAND</a:t>
            </a:r>
          </a:p>
          <a:p>
            <a:pPr eaLnBrk="1" hangingPunct="1">
              <a:lnSpc>
                <a:spcPct val="90000"/>
              </a:lnSpc>
              <a:buFontTx/>
              <a:buNone/>
            </a:pPr>
            <a:r>
              <a:rPr lang="da-DK" sz="1800" i="1" dirty="0" smtClean="0">
                <a:latin typeface="AGaramond"/>
              </a:rPr>
              <a:t>Grundstemningen</a:t>
            </a:r>
            <a:r>
              <a:rPr lang="da-DK" sz="1800" dirty="0" smtClean="0">
                <a:latin typeface="AGaramond"/>
              </a:rPr>
              <a:t> beskrives (møblering, udsmykning, farve- og belysning) - hvilket musikalsk univers? Det </a:t>
            </a:r>
            <a:r>
              <a:rPr lang="da-DK" sz="1800" i="1" dirty="0" smtClean="0">
                <a:latin typeface="AGaramond"/>
              </a:rPr>
              <a:t>musikalske rum</a:t>
            </a:r>
            <a:r>
              <a:rPr lang="da-DK" sz="1800" dirty="0" smtClean="0">
                <a:latin typeface="AGaramond"/>
              </a:rPr>
              <a:t> beskrives.</a:t>
            </a:r>
            <a:br>
              <a:rPr lang="da-DK" sz="1800" dirty="0" smtClean="0">
                <a:latin typeface="AGaramond"/>
              </a:rPr>
            </a:br>
            <a:endParaRPr lang="da-DK" sz="1800" dirty="0" smtClean="0">
              <a:latin typeface="AGaramond"/>
            </a:endParaRPr>
          </a:p>
          <a:p>
            <a:pPr eaLnBrk="1" hangingPunct="1">
              <a:lnSpc>
                <a:spcPct val="90000"/>
              </a:lnSpc>
              <a:buFontTx/>
              <a:buNone/>
            </a:pPr>
            <a:r>
              <a:rPr lang="da-DK" sz="1800" dirty="0" smtClean="0">
                <a:solidFill>
                  <a:srgbClr val="C87700"/>
                </a:solidFill>
                <a:latin typeface="AGaramond"/>
              </a:rPr>
              <a:t>BEVÆGELSE</a:t>
            </a:r>
          </a:p>
          <a:p>
            <a:pPr eaLnBrk="1" hangingPunct="1">
              <a:lnSpc>
                <a:spcPct val="90000"/>
              </a:lnSpc>
              <a:buFontTx/>
              <a:buNone/>
            </a:pPr>
            <a:r>
              <a:rPr lang="da-DK" sz="1800" dirty="0" smtClean="0">
                <a:latin typeface="AGaramond"/>
              </a:rPr>
              <a:t>Det er ofte mere relevant at se på hvordan vi </a:t>
            </a:r>
            <a:r>
              <a:rPr lang="da-DK" sz="1800" i="1" dirty="0" smtClean="0">
                <a:latin typeface="AGaramond"/>
              </a:rPr>
              <a:t>bevæger</a:t>
            </a:r>
            <a:r>
              <a:rPr lang="da-DK" sz="1800" dirty="0" smtClean="0">
                <a:latin typeface="AGaramond"/>
              </a:rPr>
              <a:t> os fra det ene rum til det andet end at se på hvor lang tid vi opholder os i de enkelte rum.</a:t>
            </a:r>
          </a:p>
          <a:p>
            <a:pPr eaLnBrk="1" hangingPunct="1">
              <a:lnSpc>
                <a:spcPct val="90000"/>
              </a:lnSpc>
              <a:buFontTx/>
              <a:buNone/>
            </a:pPr>
            <a:r>
              <a:rPr lang="da-DK" sz="1800" dirty="0" smtClean="0">
                <a:latin typeface="AGaramond"/>
              </a:rPr>
              <a:t>Formovergangene er nummerets </a:t>
            </a:r>
            <a:r>
              <a:rPr lang="da-DK" sz="1800" i="1" dirty="0" smtClean="0">
                <a:latin typeface="AGaramond"/>
              </a:rPr>
              <a:t>musikalske døre</a:t>
            </a:r>
            <a:r>
              <a:rPr lang="da-DK" sz="1800" dirty="0" smtClean="0">
                <a:latin typeface="AGaramond"/>
              </a:rPr>
              <a:t>.</a:t>
            </a:r>
          </a:p>
        </p:txBody>
      </p:sp>
      <p:pic>
        <p:nvPicPr>
          <p:cNvPr id="1331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13317" name="Text Box 5"/>
          <p:cNvSpPr txBox="1">
            <a:spLocks noChangeArrowheads="1"/>
          </p:cNvSpPr>
          <p:nvPr/>
        </p:nvSpPr>
        <p:spPr bwMode="auto">
          <a:xfrm>
            <a:off x="1474788" y="1196975"/>
            <a:ext cx="5689600"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NIVEAU 3: TILSTAND / BEVÆGELSE</a:t>
            </a: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Effect transition="in" filter="box(in)">
                                      <p:cBhvr>
                                        <p:cTn id="25" dur="500"/>
                                        <p:tgtEl>
                                          <p:spTgt spid="45059">
                                            <p:txEl>
                                              <p:pRg st="4" end="4"/>
                                            </p:txEl>
                                          </p:spTgt>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 calcmode="lin" valueType="num">
                                      <p:cBhvr additive="base">
                                        <p:cTn id="29"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Effect transition="in" filter="box(in)">
                                      <p:cBhvr>
                                        <p:cTn id="35" dur="500"/>
                                        <p:tgtEl>
                                          <p:spTgt spid="45059">
                                            <p:txEl>
                                              <p:pRg st="6" end="6"/>
                                            </p:txEl>
                                          </p:spTgt>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45059">
                                            <p:txEl>
                                              <p:pRg st="7" end="7"/>
                                            </p:txEl>
                                          </p:spTgt>
                                        </p:tgtEl>
                                        <p:attrNameLst>
                                          <p:attrName>style.visibility</p:attrName>
                                        </p:attrNameLst>
                                      </p:cBhvr>
                                      <p:to>
                                        <p:strVal val="visible"/>
                                      </p:to>
                                    </p:set>
                                    <p:anim calcmode="lin" valueType="num">
                                      <p:cBhvr additive="base">
                                        <p:cTn id="39"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59">
                                            <p:txEl>
                                              <p:pRg st="8" end="8"/>
                                            </p:txEl>
                                          </p:spTgt>
                                        </p:tgtEl>
                                        <p:attrNameLst>
                                          <p:attrName>style.visibility</p:attrName>
                                        </p:attrNameLst>
                                      </p:cBhvr>
                                      <p:to>
                                        <p:strVal val="visible"/>
                                      </p:to>
                                    </p:set>
                                    <p:anim calcmode="lin" valueType="num">
                                      <p:cBhvr additive="base">
                                        <p:cTn id="45"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pic>
        <p:nvPicPr>
          <p:cNvPr id="14339"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4340" name="Text Box 5"/>
          <p:cNvSpPr txBox="1">
            <a:spLocks noChangeArrowheads="1"/>
          </p:cNvSpPr>
          <p:nvPr/>
        </p:nvSpPr>
        <p:spPr bwMode="auto">
          <a:xfrm>
            <a:off x="1474788" y="1196975"/>
            <a:ext cx="5689600"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STANDARDFORMTYPER</a:t>
            </a:r>
          </a:p>
        </p:txBody>
      </p:sp>
      <p:sp>
        <p:nvSpPr>
          <p:cNvPr id="49158" name="Rectangle 6"/>
          <p:cNvSpPr>
            <a:spLocks noGrp="1" noChangeArrowheads="1"/>
          </p:cNvSpPr>
          <p:nvPr>
            <p:ph type="body" idx="1"/>
          </p:nvPr>
        </p:nvSpPr>
        <p:spPr>
          <a:xfrm>
            <a:off x="457200" y="1711325"/>
            <a:ext cx="8229600" cy="4886325"/>
          </a:xfrm>
          <a:noFill/>
        </p:spPr>
        <p:txBody>
          <a:bodyPr/>
          <a:lstStyle/>
          <a:p>
            <a:pPr eaLnBrk="1" hangingPunct="1">
              <a:lnSpc>
                <a:spcPct val="90000"/>
              </a:lnSpc>
              <a:buFontTx/>
              <a:buNone/>
            </a:pPr>
            <a:r>
              <a:rPr lang="da-DK" sz="1800" dirty="0" smtClean="0">
                <a:solidFill>
                  <a:srgbClr val="C87700"/>
                </a:solidFill>
                <a:latin typeface="AGaramond"/>
              </a:rPr>
              <a:t>STROFISK FORM</a:t>
            </a:r>
          </a:p>
          <a:p>
            <a:pPr eaLnBrk="1" hangingPunct="1">
              <a:lnSpc>
                <a:spcPct val="90000"/>
              </a:lnSpc>
              <a:buFontTx/>
              <a:buNone/>
            </a:pPr>
            <a:r>
              <a:rPr lang="da-DK" sz="1800" dirty="0" smtClean="0">
                <a:latin typeface="AGaramond"/>
              </a:rPr>
              <a:t>Kendes fra den folkelige visesang og bruges i rockmusik, med rødder i blues og folkemusik.</a:t>
            </a:r>
          </a:p>
          <a:p>
            <a:pPr eaLnBrk="1" hangingPunct="1">
              <a:lnSpc>
                <a:spcPct val="90000"/>
              </a:lnSpc>
              <a:buFontTx/>
              <a:buNone/>
            </a:pPr>
            <a:r>
              <a:rPr lang="da-DK" sz="1800" dirty="0" smtClean="0">
                <a:latin typeface="AGaramond"/>
              </a:rPr>
              <a:t>Et bestemt musikalsk forløb gentages hele nummeret igennem – ændres via tekst, instrumentale soli, </a:t>
            </a:r>
            <a:r>
              <a:rPr lang="da-DK" sz="1800" dirty="0" err="1" smtClean="0">
                <a:latin typeface="AGaramond"/>
              </a:rPr>
              <a:t>variatiner</a:t>
            </a:r>
            <a:r>
              <a:rPr lang="da-DK" sz="1800" dirty="0" smtClean="0">
                <a:latin typeface="AGaramond"/>
              </a:rPr>
              <a:t> etc.</a:t>
            </a:r>
          </a:p>
          <a:p>
            <a:pPr eaLnBrk="1" hangingPunct="1">
              <a:lnSpc>
                <a:spcPct val="90000"/>
              </a:lnSpc>
              <a:buFontTx/>
              <a:buNone/>
            </a:pPr>
            <a:r>
              <a:rPr lang="da-DK" sz="1800" dirty="0" smtClean="0">
                <a:latin typeface="AGaramond"/>
              </a:rPr>
              <a:t>Fx. "</a:t>
            </a:r>
            <a:r>
              <a:rPr lang="da-DK" sz="1800" dirty="0" err="1" smtClean="0">
                <a:latin typeface="AGaramond"/>
              </a:rPr>
              <a:t>Hey</a:t>
            </a:r>
            <a:r>
              <a:rPr lang="da-DK" sz="1800" dirty="0" smtClean="0">
                <a:latin typeface="AGaramond"/>
              </a:rPr>
              <a:t> Joe", Jimi Hendrix (1966)</a:t>
            </a:r>
            <a:br>
              <a:rPr lang="da-DK" sz="1800" dirty="0" smtClean="0">
                <a:latin typeface="AGaramond"/>
              </a:rPr>
            </a:br>
            <a:endParaRPr lang="da-DK" sz="1800" dirty="0" smtClean="0">
              <a:latin typeface="AGaramond"/>
            </a:endParaRPr>
          </a:p>
          <a:p>
            <a:pPr eaLnBrk="1" hangingPunct="1">
              <a:lnSpc>
                <a:spcPct val="90000"/>
              </a:lnSpc>
              <a:buFontTx/>
              <a:buNone/>
            </a:pPr>
            <a:r>
              <a:rPr lang="da-DK" sz="1800" dirty="0" smtClean="0">
                <a:solidFill>
                  <a:srgbClr val="C87700"/>
                </a:solidFill>
                <a:latin typeface="AGaramond"/>
              </a:rPr>
              <a:t>AABA-FORM</a:t>
            </a:r>
          </a:p>
          <a:p>
            <a:pPr eaLnBrk="1" hangingPunct="1">
              <a:lnSpc>
                <a:spcPct val="90000"/>
              </a:lnSpc>
              <a:buFontTx/>
              <a:buNone/>
            </a:pPr>
            <a:r>
              <a:rPr lang="da-DK" sz="1800" dirty="0" smtClean="0">
                <a:latin typeface="AGaramond"/>
              </a:rPr>
              <a:t>Indeholder et </a:t>
            </a:r>
            <a:r>
              <a:rPr lang="da-DK" sz="1800" i="1" dirty="0" smtClean="0">
                <a:latin typeface="AGaramond"/>
              </a:rPr>
              <a:t>kontraststykke</a:t>
            </a:r>
            <a:r>
              <a:rPr lang="da-DK" sz="1800" dirty="0" smtClean="0">
                <a:latin typeface="AGaramond"/>
              </a:rPr>
              <a:t>.</a:t>
            </a:r>
          </a:p>
          <a:p>
            <a:pPr eaLnBrk="1" hangingPunct="1">
              <a:lnSpc>
                <a:spcPct val="90000"/>
              </a:lnSpc>
              <a:buFontTx/>
              <a:buNone/>
            </a:pPr>
            <a:r>
              <a:rPr lang="da-DK" sz="1800" dirty="0" smtClean="0">
                <a:latin typeface="AGaramond"/>
              </a:rPr>
              <a:t>Formtypen er også almindelig i klassisk musik, jazz og bestemte typer af popmusik (fx MGP &amp; Tin Pan </a:t>
            </a:r>
            <a:r>
              <a:rPr lang="da-DK" sz="1800" dirty="0" err="1" smtClean="0">
                <a:latin typeface="AGaramond"/>
              </a:rPr>
              <a:t>Alley</a:t>
            </a:r>
            <a:r>
              <a:rPr lang="da-DK" sz="1800" dirty="0" smtClean="0">
                <a:latin typeface="AGaramond"/>
              </a:rPr>
              <a:t>).</a:t>
            </a:r>
          </a:p>
          <a:p>
            <a:pPr eaLnBrk="1" hangingPunct="1">
              <a:lnSpc>
                <a:spcPct val="90000"/>
              </a:lnSpc>
              <a:buFontTx/>
              <a:buNone/>
            </a:pPr>
            <a:r>
              <a:rPr lang="da-DK" sz="1800" dirty="0" smtClean="0">
                <a:latin typeface="AGaramond"/>
              </a:rPr>
              <a:t>Arketypisk karakter – "noget" (A) præsenteres, gentages (A). Nu behøves afveksling (B). Tilbagevenden til det kendte (A) opleves med fornyet interesse.</a:t>
            </a:r>
          </a:p>
          <a:p>
            <a:pPr eaLnBrk="1" hangingPunct="1">
              <a:lnSpc>
                <a:spcPct val="90000"/>
              </a:lnSpc>
              <a:buFontTx/>
              <a:buNone/>
            </a:pPr>
            <a:r>
              <a:rPr lang="da-DK" sz="1800" dirty="0" smtClean="0">
                <a:latin typeface="AGaramond"/>
              </a:rPr>
              <a:t>B er kontraststykket og ender </a:t>
            </a:r>
            <a:r>
              <a:rPr lang="da-DK" sz="1800" i="1" dirty="0" smtClean="0">
                <a:latin typeface="AGaramond"/>
              </a:rPr>
              <a:t>åbent</a:t>
            </a:r>
            <a:r>
              <a:rPr lang="da-DK" sz="1800" dirty="0" smtClean="0">
                <a:latin typeface="AGaramond"/>
              </a:rPr>
              <a:t> – lægger op til tilbagevendelsen til A.</a:t>
            </a:r>
          </a:p>
          <a:p>
            <a:pPr eaLnBrk="1" hangingPunct="1">
              <a:lnSpc>
                <a:spcPct val="90000"/>
              </a:lnSpc>
              <a:buFontTx/>
              <a:buNone/>
            </a:pPr>
            <a:r>
              <a:rPr lang="da-DK" sz="1800" dirty="0" smtClean="0">
                <a:latin typeface="AGaramond"/>
              </a:rPr>
              <a:t>Fx. "</a:t>
            </a:r>
            <a:r>
              <a:rPr lang="da-DK" sz="1800" dirty="0" err="1" smtClean="0">
                <a:latin typeface="AGaramond"/>
              </a:rPr>
              <a:t>Yesterday</a:t>
            </a:r>
            <a:r>
              <a:rPr lang="da-DK" sz="1800" dirty="0" smtClean="0">
                <a:latin typeface="AGaramond"/>
              </a:rPr>
              <a:t>", The Beatles (1965)</a:t>
            </a:r>
          </a:p>
        </p:txBody>
      </p:sp>
      <p:pic>
        <p:nvPicPr>
          <p:cNvPr id="49159" name="Hendrix, Jimi - Hey Joe.mp3">
            <a:hlinkHover r:id="" action="ppaction://ole?verb=0"/>
          </p:cNvPr>
          <p:cNvPicPr>
            <a:picLocks noRot="1" noChangeAspect="1" noChangeArrowheads="1"/>
          </p:cNvPicPr>
          <p:nvPr>
            <a:audioFile r:link="rId1"/>
          </p:nvPr>
        </p:nvPicPr>
        <p:blipFill>
          <a:blip r:embed="rId6" cstate="print"/>
          <a:srcRect/>
          <a:stretch>
            <a:fillRect/>
          </a:stretch>
        </p:blipFill>
        <p:spPr bwMode="auto">
          <a:xfrm>
            <a:off x="4195763" y="3141663"/>
            <a:ext cx="304800" cy="304800"/>
          </a:xfrm>
          <a:prstGeom prst="rect">
            <a:avLst/>
          </a:prstGeom>
          <a:noFill/>
          <a:ln w="9525">
            <a:noFill/>
            <a:miter lim="800000"/>
            <a:headEnd/>
            <a:tailEnd/>
          </a:ln>
        </p:spPr>
      </p:pic>
      <p:pic>
        <p:nvPicPr>
          <p:cNvPr id="49164" name="Beatles, The - Yesterday.mp3">
            <a:hlinkHover r:id="" action="ppaction://ole?verb=0"/>
          </p:cNvPr>
          <p:cNvPicPr>
            <a:picLocks noRot="1" noChangeAspect="1" noChangeArrowheads="1"/>
          </p:cNvPicPr>
          <p:nvPr>
            <a:audioFile r:link="rId2"/>
          </p:nvPr>
        </p:nvPicPr>
        <p:blipFill>
          <a:blip r:embed="rId6" cstate="print"/>
          <a:srcRect/>
          <a:stretch>
            <a:fillRect/>
          </a:stretch>
        </p:blipFill>
        <p:spPr bwMode="auto">
          <a:xfrm>
            <a:off x="4356100" y="5949950"/>
            <a:ext cx="304800" cy="304800"/>
          </a:xfrm>
          <a:prstGeom prst="rect">
            <a:avLst/>
          </a:prstGeom>
          <a:noFill/>
          <a:ln w="9525">
            <a:noFill/>
            <a:miter lim="800000"/>
            <a:headEnd/>
            <a:tailEnd/>
          </a:ln>
        </p:spPr>
      </p:pic>
      <p:pic>
        <p:nvPicPr>
          <p:cNvPr id="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box(in)">
                                      <p:cBhvr>
                                        <p:cTn id="7" dur="500"/>
                                        <p:tgtEl>
                                          <p:spTgt spid="49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58">
                                            <p:txEl>
                                              <p:pRg st="1" end="1"/>
                                            </p:txEl>
                                          </p:spTgt>
                                        </p:tgtEl>
                                        <p:attrNameLst>
                                          <p:attrName>style.visibility</p:attrName>
                                        </p:attrNameLst>
                                      </p:cBhvr>
                                      <p:to>
                                        <p:strVal val="visible"/>
                                      </p:to>
                                    </p:set>
                                    <p:animEffect transition="in" filter="box(in)">
                                      <p:cBhvr>
                                        <p:cTn id="12" dur="500"/>
                                        <p:tgtEl>
                                          <p:spTgt spid="49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9158">
                                            <p:txEl>
                                              <p:pRg st="2" end="2"/>
                                            </p:txEl>
                                          </p:spTgt>
                                        </p:tgtEl>
                                        <p:attrNameLst>
                                          <p:attrName>style.visibility</p:attrName>
                                        </p:attrNameLst>
                                      </p:cBhvr>
                                      <p:to>
                                        <p:strVal val="visible"/>
                                      </p:to>
                                    </p:set>
                                    <p:animEffect transition="in" filter="box(in)">
                                      <p:cBhvr>
                                        <p:cTn id="17" dur="500"/>
                                        <p:tgtEl>
                                          <p:spTgt spid="49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9158">
                                            <p:txEl>
                                              <p:pRg st="3" end="3"/>
                                            </p:txEl>
                                          </p:spTgt>
                                        </p:tgtEl>
                                        <p:attrNameLst>
                                          <p:attrName>style.visibility</p:attrName>
                                        </p:attrNameLst>
                                      </p:cBhvr>
                                      <p:to>
                                        <p:strVal val="visible"/>
                                      </p:to>
                                    </p:set>
                                    <p:animEffect transition="in" filter="box(in)">
                                      <p:cBhvr>
                                        <p:cTn id="22" dur="500"/>
                                        <p:tgtEl>
                                          <p:spTgt spid="49158">
                                            <p:txEl>
                                              <p:pRg st="3" end="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49159"/>
                                        </p:tgtEl>
                                        <p:attrNameLst>
                                          <p:attrName>style.visibility</p:attrName>
                                        </p:attrNameLst>
                                      </p:cBhvr>
                                      <p:to>
                                        <p:strVal val="visible"/>
                                      </p:to>
                                    </p:set>
                                    <p:animEffect transition="in" filter="box(in)">
                                      <p:cBhvr>
                                        <p:cTn id="25" dur="500"/>
                                        <p:tgtEl>
                                          <p:spTgt spid="4915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9158">
                                            <p:txEl>
                                              <p:pRg st="4" end="4"/>
                                            </p:txEl>
                                          </p:spTgt>
                                        </p:tgtEl>
                                        <p:attrNameLst>
                                          <p:attrName>style.visibility</p:attrName>
                                        </p:attrNameLst>
                                      </p:cBhvr>
                                      <p:to>
                                        <p:strVal val="visible"/>
                                      </p:to>
                                    </p:set>
                                    <p:animEffect transition="in" filter="box(in)">
                                      <p:cBhvr>
                                        <p:cTn id="30" dur="500"/>
                                        <p:tgtEl>
                                          <p:spTgt spid="4915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9158">
                                            <p:txEl>
                                              <p:pRg st="5" end="5"/>
                                            </p:txEl>
                                          </p:spTgt>
                                        </p:tgtEl>
                                        <p:attrNameLst>
                                          <p:attrName>style.visibility</p:attrName>
                                        </p:attrNameLst>
                                      </p:cBhvr>
                                      <p:to>
                                        <p:strVal val="visible"/>
                                      </p:to>
                                    </p:set>
                                    <p:animEffect transition="in" filter="box(in)">
                                      <p:cBhvr>
                                        <p:cTn id="35" dur="500"/>
                                        <p:tgtEl>
                                          <p:spTgt spid="4915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9158">
                                            <p:txEl>
                                              <p:pRg st="6" end="6"/>
                                            </p:txEl>
                                          </p:spTgt>
                                        </p:tgtEl>
                                        <p:attrNameLst>
                                          <p:attrName>style.visibility</p:attrName>
                                        </p:attrNameLst>
                                      </p:cBhvr>
                                      <p:to>
                                        <p:strVal val="visible"/>
                                      </p:to>
                                    </p:set>
                                    <p:animEffect transition="in" filter="box(in)">
                                      <p:cBhvr>
                                        <p:cTn id="40" dur="500"/>
                                        <p:tgtEl>
                                          <p:spTgt spid="4915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49158">
                                            <p:txEl>
                                              <p:pRg st="7" end="7"/>
                                            </p:txEl>
                                          </p:spTgt>
                                        </p:tgtEl>
                                        <p:attrNameLst>
                                          <p:attrName>style.visibility</p:attrName>
                                        </p:attrNameLst>
                                      </p:cBhvr>
                                      <p:to>
                                        <p:strVal val="visible"/>
                                      </p:to>
                                    </p:set>
                                    <p:animEffect transition="in" filter="box(in)">
                                      <p:cBhvr>
                                        <p:cTn id="45" dur="500"/>
                                        <p:tgtEl>
                                          <p:spTgt spid="49158">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9158">
                                            <p:txEl>
                                              <p:pRg st="8" end="8"/>
                                            </p:txEl>
                                          </p:spTgt>
                                        </p:tgtEl>
                                        <p:attrNameLst>
                                          <p:attrName>style.visibility</p:attrName>
                                        </p:attrNameLst>
                                      </p:cBhvr>
                                      <p:to>
                                        <p:strVal val="visible"/>
                                      </p:to>
                                    </p:set>
                                    <p:animEffect transition="in" filter="box(in)">
                                      <p:cBhvr>
                                        <p:cTn id="50" dur="500"/>
                                        <p:tgtEl>
                                          <p:spTgt spid="49158">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9158">
                                            <p:txEl>
                                              <p:pRg st="9" end="9"/>
                                            </p:txEl>
                                          </p:spTgt>
                                        </p:tgtEl>
                                        <p:attrNameLst>
                                          <p:attrName>style.visibility</p:attrName>
                                        </p:attrNameLst>
                                      </p:cBhvr>
                                      <p:to>
                                        <p:strVal val="visible"/>
                                      </p:to>
                                    </p:set>
                                    <p:animEffect transition="in" filter="box(in)">
                                      <p:cBhvr>
                                        <p:cTn id="55" dur="500"/>
                                        <p:tgtEl>
                                          <p:spTgt spid="49158">
                                            <p:txEl>
                                              <p:pRg st="9" end="9"/>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49164"/>
                                        </p:tgtEl>
                                        <p:attrNameLst>
                                          <p:attrName>style.visibility</p:attrName>
                                        </p:attrNameLst>
                                      </p:cBhvr>
                                      <p:to>
                                        <p:strVal val="visible"/>
                                      </p:to>
                                    </p:set>
                                    <p:animEffect transition="in" filter="box(in)">
                                      <p:cBhvr>
                                        <p:cTn id="58"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9159"/>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01856" fill="hold"/>
                                        <p:tgtEl>
                                          <p:spTgt spid="49159"/>
                                        </p:tgtEl>
                                      </p:cBhvr>
                                    </p:cmd>
                                  </p:childTnLst>
                                </p:cTn>
                              </p:par>
                            </p:childTnLst>
                          </p:cTn>
                        </p:par>
                      </p:childTnLst>
                    </p:cTn>
                  </p:par>
                </p:childTnLst>
              </p:cTn>
              <p:nextCondLst>
                <p:cond evt="onClick" delay="0">
                  <p:tgtEl>
                    <p:spTgt spid="49159"/>
                  </p:tgtEl>
                </p:cond>
              </p:nextCondLst>
            </p:seq>
            <p:audio>
              <p:cMediaNode>
                <p:cTn id="64" fill="hold" display="0">
                  <p:stCondLst>
                    <p:cond delay="indefinite"/>
                  </p:stCondLst>
                  <p:endCondLst>
                    <p:cond evt="onNext" delay="0">
                      <p:tgtEl>
                        <p:sldTgt/>
                      </p:tgtEl>
                    </p:cond>
                    <p:cond evt="onPrev" delay="0">
                      <p:tgtEl>
                        <p:sldTgt/>
                      </p:tgtEl>
                    </p:cond>
                    <p:cond evt="onStopAudio" delay="0">
                      <p:tgtEl>
                        <p:sldTgt/>
                      </p:tgtEl>
                    </p:cond>
                  </p:endCondLst>
                </p:cTn>
                <p:tgtEl>
                  <p:spTgt spid="49159"/>
                </p:tgtEl>
              </p:cMediaNode>
            </p:audio>
            <p:seq concurrent="1" nextAc="seek">
              <p:cTn id="65" restart="whenNotActive" fill="hold" evtFilter="cancelBubble" nodeType="interactiveSeq">
                <p:stCondLst>
                  <p:cond evt="onClick" delay="0">
                    <p:tgtEl>
                      <p:spTgt spid="49164"/>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22781" fill="hold"/>
                                        <p:tgtEl>
                                          <p:spTgt spid="49164"/>
                                        </p:tgtEl>
                                      </p:cBhvr>
                                    </p:cmd>
                                  </p:childTnLst>
                                </p:cTn>
                              </p:par>
                            </p:childTnLst>
                          </p:cTn>
                        </p:par>
                      </p:childTnLst>
                    </p:cTn>
                  </p:par>
                </p:childTnLst>
              </p:cTn>
              <p:nextCondLst>
                <p:cond evt="onClick" delay="0">
                  <p:tgtEl>
                    <p:spTgt spid="49164"/>
                  </p:tgtEl>
                </p:cond>
              </p:nextCondLst>
            </p:seq>
            <p:audio>
              <p:cMediaNode>
                <p:cTn id="70" fill="hold" display="0">
                  <p:stCondLst>
                    <p:cond delay="indefinite"/>
                  </p:stCondLst>
                  <p:endCondLst>
                    <p:cond evt="onNext" delay="0">
                      <p:tgtEl>
                        <p:sldTgt/>
                      </p:tgtEl>
                    </p:cond>
                    <p:cond evt="onPrev" delay="0">
                      <p:tgtEl>
                        <p:sldTgt/>
                      </p:tgtEl>
                    </p:cond>
                    <p:cond evt="onStopAudio" delay="0">
                      <p:tgtEl>
                        <p:sldTgt/>
                      </p:tgtEl>
                    </p:cond>
                  </p:endCondLst>
                </p:cTn>
                <p:tgtEl>
                  <p:spTgt spid="49164"/>
                </p:tgtEl>
              </p:cMediaNode>
            </p:audio>
          </p:childTnLst>
        </p:cTn>
      </p:par>
    </p:tnLst>
    <p:bldLst>
      <p:bldP spid="4915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pic>
        <p:nvPicPr>
          <p:cNvPr id="15363" name="Picture 3"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15364" name="Text Box 4"/>
          <p:cNvSpPr txBox="1">
            <a:spLocks noChangeArrowheads="1"/>
          </p:cNvSpPr>
          <p:nvPr/>
        </p:nvSpPr>
        <p:spPr bwMode="auto">
          <a:xfrm>
            <a:off x="1474788" y="1196975"/>
            <a:ext cx="5689600"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latin typeface="AGaramond"/>
              </a:rPr>
              <a:t>STANDARDFORMTYPER</a:t>
            </a:r>
          </a:p>
        </p:txBody>
      </p:sp>
      <p:sp>
        <p:nvSpPr>
          <p:cNvPr id="53253" name="Rectangle 5"/>
          <p:cNvSpPr>
            <a:spLocks noGrp="1" noChangeArrowheads="1"/>
          </p:cNvSpPr>
          <p:nvPr>
            <p:ph type="body" idx="1"/>
          </p:nvPr>
        </p:nvSpPr>
        <p:spPr>
          <a:xfrm>
            <a:off x="457200" y="1711325"/>
            <a:ext cx="8229600" cy="4525963"/>
          </a:xfrm>
          <a:noFill/>
        </p:spPr>
        <p:txBody>
          <a:bodyPr/>
          <a:lstStyle/>
          <a:p>
            <a:pPr eaLnBrk="1" hangingPunct="1">
              <a:buFontTx/>
              <a:buNone/>
            </a:pPr>
            <a:r>
              <a:rPr lang="da-DK" sz="1800" dirty="0" smtClean="0">
                <a:solidFill>
                  <a:srgbClr val="C87700"/>
                </a:solidFill>
                <a:latin typeface="AGaramond"/>
              </a:rPr>
              <a:t>POPFORM</a:t>
            </a:r>
          </a:p>
          <a:p>
            <a:pPr eaLnBrk="1" hangingPunct="1">
              <a:buFontTx/>
              <a:buNone/>
            </a:pPr>
            <a:r>
              <a:rPr lang="da-DK" sz="1800" dirty="0" smtClean="0">
                <a:latin typeface="AGaramond"/>
              </a:rPr>
              <a:t>Grundlæggende ide er vekslen mellem </a:t>
            </a:r>
            <a:r>
              <a:rPr lang="da-DK" sz="1800" b="1" dirty="0" smtClean="0">
                <a:latin typeface="AGaramond"/>
              </a:rPr>
              <a:t>vers</a:t>
            </a:r>
            <a:r>
              <a:rPr lang="da-DK" sz="1800" dirty="0" smtClean="0">
                <a:latin typeface="AGaramond"/>
              </a:rPr>
              <a:t> og </a:t>
            </a:r>
            <a:r>
              <a:rPr lang="da-DK" sz="1800" b="1" dirty="0" smtClean="0">
                <a:latin typeface="AGaramond"/>
              </a:rPr>
              <a:t>omkvæd</a:t>
            </a:r>
            <a:r>
              <a:rPr lang="da-DK" sz="1800" dirty="0" smtClean="0">
                <a:latin typeface="AGaramond"/>
              </a:rPr>
              <a:t>.</a:t>
            </a:r>
          </a:p>
          <a:p>
            <a:pPr eaLnBrk="1" hangingPunct="1">
              <a:buFontTx/>
              <a:buNone/>
            </a:pPr>
            <a:r>
              <a:rPr lang="da-DK" sz="1800" dirty="0" smtClean="0">
                <a:latin typeface="AGaramond"/>
              </a:rPr>
              <a:t>Omkvædet er ofte en iørefaldende melodi, ofte med gentagelse af </a:t>
            </a:r>
            <a:r>
              <a:rPr lang="da-DK" sz="1800" dirty="0" err="1" smtClean="0">
                <a:latin typeface="AGaramond"/>
              </a:rPr>
              <a:t>tekstfraser</a:t>
            </a:r>
            <a:r>
              <a:rPr lang="da-DK" sz="1800" dirty="0" smtClean="0">
                <a:latin typeface="AGaramond"/>
              </a:rPr>
              <a:t>.</a:t>
            </a:r>
          </a:p>
          <a:p>
            <a:pPr eaLnBrk="1" hangingPunct="1">
              <a:buFontTx/>
              <a:buNone/>
            </a:pPr>
            <a:r>
              <a:rPr lang="da-DK" sz="1800" dirty="0" smtClean="0">
                <a:latin typeface="AGaramond"/>
              </a:rPr>
              <a:t>Verset har som regel mere tekst (historien fortælles), og melodien er mindre sangbar. </a:t>
            </a:r>
          </a:p>
          <a:p>
            <a:pPr eaLnBrk="1" hangingPunct="1">
              <a:buFontTx/>
              <a:buNone/>
            </a:pPr>
            <a:r>
              <a:rPr lang="da-DK" sz="1800" dirty="0" smtClean="0">
                <a:latin typeface="AGaramond"/>
              </a:rPr>
              <a:t>Teksten er sjældent indviklet og præsenterer ikke løsnings-/handleforslag, men beskriver en situation. Konklusionen indtræffer i omkvædet, der gentages – fx </a:t>
            </a:r>
            <a:r>
              <a:rPr lang="da-DK" sz="1800" b="1" dirty="0" smtClean="0">
                <a:latin typeface="AGaramond"/>
              </a:rPr>
              <a:t>AABABBB</a:t>
            </a:r>
            <a:endParaRPr lang="da-DK" sz="1800" dirty="0" smtClean="0">
              <a:latin typeface="AGaramond"/>
            </a:endParaRPr>
          </a:p>
          <a:p>
            <a:pPr eaLnBrk="1" hangingPunct="1">
              <a:buFontTx/>
              <a:buNone/>
            </a:pPr>
            <a:r>
              <a:rPr lang="da-DK" sz="1800" dirty="0" smtClean="0">
                <a:latin typeface="AGaramond"/>
              </a:rPr>
              <a:t>Fx. "</a:t>
            </a:r>
            <a:r>
              <a:rPr lang="da-DK" sz="1800" dirty="0" err="1" smtClean="0">
                <a:latin typeface="AGaramond"/>
              </a:rPr>
              <a:t>Waterfalls</a:t>
            </a:r>
            <a:r>
              <a:rPr lang="da-DK" sz="1800" dirty="0" smtClean="0">
                <a:latin typeface="AGaramond"/>
              </a:rPr>
              <a:t>", TLC (1995)</a:t>
            </a:r>
          </a:p>
        </p:txBody>
      </p:sp>
      <p:pic>
        <p:nvPicPr>
          <p:cNvPr id="53255" name="TLC - Waterfalls.mp3">
            <a:hlinkHover r:id="" action="ppaction://ole?verb=0"/>
          </p:cNvPr>
          <p:cNvPicPr>
            <a:picLocks noRot="1" noChangeAspect="1" noChangeArrowheads="1"/>
          </p:cNvPicPr>
          <p:nvPr>
            <a:audioFile r:link="rId1"/>
          </p:nvPr>
        </p:nvPicPr>
        <p:blipFill>
          <a:blip r:embed="rId5" cstate="print"/>
          <a:srcRect/>
          <a:stretch>
            <a:fillRect/>
          </a:stretch>
        </p:blipFill>
        <p:spPr bwMode="auto">
          <a:xfrm>
            <a:off x="3546475" y="4203700"/>
            <a:ext cx="304800" cy="3048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animEffect transition="in" filter="box(in)">
                                      <p:cBhvr>
                                        <p:cTn id="7" dur="500"/>
                                        <p:tgtEl>
                                          <p:spTgt spid="53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3253">
                                            <p:txEl>
                                              <p:pRg st="1" end="1"/>
                                            </p:txEl>
                                          </p:spTgt>
                                        </p:tgtEl>
                                        <p:attrNameLst>
                                          <p:attrName>style.visibility</p:attrName>
                                        </p:attrNameLst>
                                      </p:cBhvr>
                                      <p:to>
                                        <p:strVal val="visible"/>
                                      </p:to>
                                    </p:set>
                                    <p:animEffect transition="in" filter="box(in)">
                                      <p:cBhvr>
                                        <p:cTn id="12" dur="500"/>
                                        <p:tgtEl>
                                          <p:spTgt spid="53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3253">
                                            <p:txEl>
                                              <p:pRg st="2" end="2"/>
                                            </p:txEl>
                                          </p:spTgt>
                                        </p:tgtEl>
                                        <p:attrNameLst>
                                          <p:attrName>style.visibility</p:attrName>
                                        </p:attrNameLst>
                                      </p:cBhvr>
                                      <p:to>
                                        <p:strVal val="visible"/>
                                      </p:to>
                                    </p:set>
                                    <p:animEffect transition="in" filter="box(in)">
                                      <p:cBhvr>
                                        <p:cTn id="17" dur="500"/>
                                        <p:tgtEl>
                                          <p:spTgt spid="53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3253">
                                            <p:txEl>
                                              <p:pRg st="3" end="3"/>
                                            </p:txEl>
                                          </p:spTgt>
                                        </p:tgtEl>
                                        <p:attrNameLst>
                                          <p:attrName>style.visibility</p:attrName>
                                        </p:attrNameLst>
                                      </p:cBhvr>
                                      <p:to>
                                        <p:strVal val="visible"/>
                                      </p:to>
                                    </p:set>
                                    <p:animEffect transition="in" filter="box(in)">
                                      <p:cBhvr>
                                        <p:cTn id="22" dur="500"/>
                                        <p:tgtEl>
                                          <p:spTgt spid="53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3253">
                                            <p:txEl>
                                              <p:pRg st="4" end="4"/>
                                            </p:txEl>
                                          </p:spTgt>
                                        </p:tgtEl>
                                        <p:attrNameLst>
                                          <p:attrName>style.visibility</p:attrName>
                                        </p:attrNameLst>
                                      </p:cBhvr>
                                      <p:to>
                                        <p:strVal val="visible"/>
                                      </p:to>
                                    </p:set>
                                    <p:animEffect transition="in" filter="box(in)">
                                      <p:cBhvr>
                                        <p:cTn id="27" dur="500"/>
                                        <p:tgtEl>
                                          <p:spTgt spid="53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3253">
                                            <p:txEl>
                                              <p:pRg st="5" end="5"/>
                                            </p:txEl>
                                          </p:spTgt>
                                        </p:tgtEl>
                                        <p:attrNameLst>
                                          <p:attrName>style.visibility</p:attrName>
                                        </p:attrNameLst>
                                      </p:cBhvr>
                                      <p:to>
                                        <p:strVal val="visible"/>
                                      </p:to>
                                    </p:set>
                                    <p:animEffect transition="in" filter="box(in)">
                                      <p:cBhvr>
                                        <p:cTn id="32" dur="500"/>
                                        <p:tgtEl>
                                          <p:spTgt spid="53253">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53255"/>
                                        </p:tgtEl>
                                        <p:attrNameLst>
                                          <p:attrName>style.visibility</p:attrName>
                                        </p:attrNameLst>
                                      </p:cBhvr>
                                      <p:to>
                                        <p:strVal val="visible"/>
                                      </p:to>
                                    </p:set>
                                    <p:animEffect transition="in" filter="box(in)">
                                      <p:cBhvr>
                                        <p:cTn id="35"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3255"/>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309180" fill="hold"/>
                                        <p:tgtEl>
                                          <p:spTgt spid="53255"/>
                                        </p:tgtEl>
                                      </p:cBhvr>
                                    </p:cmd>
                                  </p:childTnLst>
                                </p:cTn>
                              </p:par>
                            </p:childTnLst>
                          </p:cTn>
                        </p:par>
                      </p:childTnLst>
                    </p:cTn>
                  </p:par>
                </p:childTnLst>
              </p:cTn>
              <p:nextCondLst>
                <p:cond evt="onClick" delay="0">
                  <p:tgtEl>
                    <p:spTgt spid="53255"/>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3255"/>
                </p:tgtEl>
              </p:cMediaNode>
            </p:audio>
          </p:childTnLst>
        </p:cTn>
      </p:par>
    </p:tnLst>
    <p:bldLst>
      <p:bldP spid="532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pic>
        <p:nvPicPr>
          <p:cNvPr id="16387" name="Picture 3"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16388" name="Text Box 4"/>
          <p:cNvSpPr txBox="1">
            <a:spLocks noChangeArrowheads="1"/>
          </p:cNvSpPr>
          <p:nvPr/>
        </p:nvSpPr>
        <p:spPr bwMode="auto">
          <a:xfrm>
            <a:off x="1474788" y="1196975"/>
            <a:ext cx="5689600"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STANDARDFORMTYPER</a:t>
            </a:r>
          </a:p>
        </p:txBody>
      </p:sp>
      <p:sp>
        <p:nvSpPr>
          <p:cNvPr id="55301" name="Rectangle 5"/>
          <p:cNvSpPr>
            <a:spLocks noGrp="1" noChangeArrowheads="1"/>
          </p:cNvSpPr>
          <p:nvPr>
            <p:ph type="body" idx="1"/>
          </p:nvPr>
        </p:nvSpPr>
        <p:spPr>
          <a:xfrm>
            <a:off x="457200" y="1711325"/>
            <a:ext cx="8229600" cy="4525963"/>
          </a:xfrm>
          <a:noFill/>
        </p:spPr>
        <p:txBody>
          <a:bodyPr/>
          <a:lstStyle/>
          <a:p>
            <a:pPr eaLnBrk="1" hangingPunct="1">
              <a:buFontTx/>
              <a:buNone/>
            </a:pPr>
            <a:r>
              <a:rPr lang="da-DK" sz="1800" dirty="0" smtClean="0">
                <a:solidFill>
                  <a:srgbClr val="C87700"/>
                </a:solidFill>
                <a:latin typeface="AGaramond"/>
              </a:rPr>
              <a:t>UDVIDET POPFORM</a:t>
            </a:r>
          </a:p>
          <a:p>
            <a:pPr eaLnBrk="1" hangingPunct="1">
              <a:buFontTx/>
              <a:buNone/>
            </a:pPr>
            <a:r>
              <a:rPr lang="da-DK" sz="1800" dirty="0" smtClean="0">
                <a:latin typeface="AGaramond"/>
              </a:rPr>
              <a:t>En blanding af </a:t>
            </a:r>
            <a:r>
              <a:rPr lang="da-DK" sz="1800" dirty="0" err="1" smtClean="0">
                <a:latin typeface="AGaramond"/>
              </a:rPr>
              <a:t>Pop-formen</a:t>
            </a:r>
            <a:r>
              <a:rPr lang="da-DK" sz="1800" dirty="0" smtClean="0">
                <a:latin typeface="AGaramond"/>
              </a:rPr>
              <a:t> og </a:t>
            </a:r>
            <a:r>
              <a:rPr lang="da-DK" sz="1800" dirty="0" err="1" smtClean="0">
                <a:latin typeface="AGaramond"/>
              </a:rPr>
              <a:t>AABA-formen</a:t>
            </a:r>
            <a:r>
              <a:rPr lang="da-DK" sz="1800" dirty="0" smtClean="0">
                <a:latin typeface="AGaramond"/>
              </a:rPr>
              <a:t>.</a:t>
            </a:r>
          </a:p>
          <a:p>
            <a:pPr eaLnBrk="1" hangingPunct="1">
              <a:buFontTx/>
              <a:buNone/>
            </a:pPr>
            <a:r>
              <a:rPr lang="da-DK" sz="1800" dirty="0" smtClean="0">
                <a:latin typeface="AGaramond"/>
              </a:rPr>
              <a:t>Indeholder </a:t>
            </a:r>
            <a:r>
              <a:rPr lang="da-DK" sz="1800" i="1" dirty="0" smtClean="0">
                <a:latin typeface="AGaramond"/>
              </a:rPr>
              <a:t>både</a:t>
            </a:r>
            <a:r>
              <a:rPr lang="da-DK" sz="1800" dirty="0" smtClean="0">
                <a:latin typeface="AGaramond"/>
              </a:rPr>
              <a:t> omkvæd </a:t>
            </a:r>
            <a:r>
              <a:rPr lang="da-DK" sz="1800" i="1" dirty="0" smtClean="0">
                <a:latin typeface="AGaramond"/>
              </a:rPr>
              <a:t>og</a:t>
            </a:r>
            <a:r>
              <a:rPr lang="da-DK" sz="1800" dirty="0" smtClean="0">
                <a:latin typeface="AGaramond"/>
              </a:rPr>
              <a:t> kontraststykke.</a:t>
            </a:r>
          </a:p>
          <a:p>
            <a:pPr eaLnBrk="1" hangingPunct="1">
              <a:buFontTx/>
              <a:buNone/>
            </a:pPr>
            <a:r>
              <a:rPr lang="da-DK" sz="1800" dirty="0" smtClean="0">
                <a:latin typeface="AGaramond"/>
              </a:rPr>
              <a:t>Den vel nok mest udbredte formtype i rockmusikken – rockens selvstændige bidrag til den rytmiske musiks standardformsprog.</a:t>
            </a:r>
          </a:p>
          <a:p>
            <a:pPr eaLnBrk="1" hangingPunct="1">
              <a:buFontTx/>
              <a:buNone/>
            </a:pPr>
            <a:r>
              <a:rPr lang="da-DK" sz="1800" dirty="0" smtClean="0">
                <a:latin typeface="AGaramond"/>
              </a:rPr>
              <a:t>Kan varieres på mange måder!</a:t>
            </a:r>
          </a:p>
          <a:p>
            <a:pPr eaLnBrk="1" hangingPunct="1">
              <a:buFontTx/>
              <a:buNone/>
            </a:pPr>
            <a:r>
              <a:rPr lang="da-DK" sz="1800" dirty="0" smtClean="0">
                <a:latin typeface="AGaramond"/>
              </a:rPr>
              <a:t>Fx. "</a:t>
            </a:r>
            <a:r>
              <a:rPr lang="da-DK" sz="1800" dirty="0" err="1" smtClean="0">
                <a:latin typeface="AGaramond"/>
              </a:rPr>
              <a:t>Reconstrucdead</a:t>
            </a:r>
            <a:r>
              <a:rPr lang="da-DK" sz="1800" dirty="0" smtClean="0">
                <a:latin typeface="AGaramond"/>
              </a:rPr>
              <a:t>", D:A:D (1995) </a:t>
            </a:r>
            <a:r>
              <a:rPr lang="da-DK" sz="1800" b="1" dirty="0" smtClean="0">
                <a:latin typeface="AGaramond"/>
              </a:rPr>
              <a:t>ABABCBBB</a:t>
            </a:r>
            <a:endParaRPr lang="da-DK" sz="1800" dirty="0" smtClean="0">
              <a:latin typeface="AGaramond"/>
            </a:endParaRPr>
          </a:p>
        </p:txBody>
      </p:sp>
      <p:pic>
        <p:nvPicPr>
          <p:cNvPr id="55303" name="D-A-D - ReconstrucDead.mp3">
            <a:hlinkHover r:id="" action="ppaction://ole?verb=0"/>
          </p:cNvPr>
          <p:cNvPicPr>
            <a:picLocks noRot="1" noChangeAspect="1" noChangeArrowheads="1"/>
          </p:cNvPicPr>
          <p:nvPr>
            <a:audioFile r:link="rId1"/>
          </p:nvPr>
        </p:nvPicPr>
        <p:blipFill>
          <a:blip r:embed="rId5" cstate="print"/>
          <a:srcRect/>
          <a:stretch>
            <a:fillRect/>
          </a:stretch>
        </p:blipFill>
        <p:spPr bwMode="auto">
          <a:xfrm>
            <a:off x="5724525" y="3644900"/>
            <a:ext cx="304800" cy="3048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animEffect transition="in" filter="box(in)">
                                      <p:cBhvr>
                                        <p:cTn id="7" dur="500"/>
                                        <p:tgtEl>
                                          <p:spTgt spid="55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5301">
                                            <p:txEl>
                                              <p:pRg st="1" end="1"/>
                                            </p:txEl>
                                          </p:spTgt>
                                        </p:tgtEl>
                                        <p:attrNameLst>
                                          <p:attrName>style.visibility</p:attrName>
                                        </p:attrNameLst>
                                      </p:cBhvr>
                                      <p:to>
                                        <p:strVal val="visible"/>
                                      </p:to>
                                    </p:set>
                                    <p:animEffect transition="in" filter="box(in)">
                                      <p:cBhvr>
                                        <p:cTn id="12" dur="500"/>
                                        <p:tgtEl>
                                          <p:spTgt spid="55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1">
                                            <p:txEl>
                                              <p:pRg st="2" end="2"/>
                                            </p:txEl>
                                          </p:spTgt>
                                        </p:tgtEl>
                                        <p:attrNameLst>
                                          <p:attrName>style.visibility</p:attrName>
                                        </p:attrNameLst>
                                      </p:cBhvr>
                                      <p:to>
                                        <p:strVal val="visible"/>
                                      </p:to>
                                    </p:set>
                                    <p:animEffect transition="in" filter="box(in)">
                                      <p:cBhvr>
                                        <p:cTn id="17" dur="500"/>
                                        <p:tgtEl>
                                          <p:spTgt spid="553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5301">
                                            <p:txEl>
                                              <p:pRg st="3" end="3"/>
                                            </p:txEl>
                                          </p:spTgt>
                                        </p:tgtEl>
                                        <p:attrNameLst>
                                          <p:attrName>style.visibility</p:attrName>
                                        </p:attrNameLst>
                                      </p:cBhvr>
                                      <p:to>
                                        <p:strVal val="visible"/>
                                      </p:to>
                                    </p:set>
                                    <p:animEffect transition="in" filter="box(in)">
                                      <p:cBhvr>
                                        <p:cTn id="22" dur="500"/>
                                        <p:tgtEl>
                                          <p:spTgt spid="553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1">
                                            <p:txEl>
                                              <p:pRg st="4" end="4"/>
                                            </p:txEl>
                                          </p:spTgt>
                                        </p:tgtEl>
                                        <p:attrNameLst>
                                          <p:attrName>style.visibility</p:attrName>
                                        </p:attrNameLst>
                                      </p:cBhvr>
                                      <p:to>
                                        <p:strVal val="visible"/>
                                      </p:to>
                                    </p:set>
                                    <p:animEffect transition="in" filter="box(in)">
                                      <p:cBhvr>
                                        <p:cTn id="27" dur="500"/>
                                        <p:tgtEl>
                                          <p:spTgt spid="553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5301">
                                            <p:txEl>
                                              <p:pRg st="5" end="5"/>
                                            </p:txEl>
                                          </p:spTgt>
                                        </p:tgtEl>
                                        <p:attrNameLst>
                                          <p:attrName>style.visibility</p:attrName>
                                        </p:attrNameLst>
                                      </p:cBhvr>
                                      <p:to>
                                        <p:strVal val="visible"/>
                                      </p:to>
                                    </p:set>
                                    <p:animEffect transition="in" filter="box(in)">
                                      <p:cBhvr>
                                        <p:cTn id="32" dur="500"/>
                                        <p:tgtEl>
                                          <p:spTgt spid="55301">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55303"/>
                                        </p:tgtEl>
                                        <p:attrNameLst>
                                          <p:attrName>style.visibility</p:attrName>
                                        </p:attrNameLst>
                                      </p:cBhvr>
                                      <p:to>
                                        <p:strVal val="visible"/>
                                      </p:to>
                                    </p:set>
                                    <p:animEffect transition="in" filter="box(in)">
                                      <p:cBhvr>
                                        <p:cTn id="35"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530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54525" fill="hold"/>
                                        <p:tgtEl>
                                          <p:spTgt spid="55303"/>
                                        </p:tgtEl>
                                      </p:cBhvr>
                                    </p:cmd>
                                  </p:childTnLst>
                                </p:cTn>
                              </p:par>
                            </p:childTnLst>
                          </p:cTn>
                        </p:par>
                      </p:childTnLst>
                    </p:cTn>
                  </p:par>
                </p:childTnLst>
              </p:cTn>
              <p:nextCondLst>
                <p:cond evt="onClick" delay="0">
                  <p:tgtEl>
                    <p:spTgt spid="55303"/>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5303"/>
                </p:tgtEl>
              </p:cMediaNode>
            </p:audio>
          </p:childTnLst>
        </p:cTn>
      </p:par>
    </p:tnLst>
    <p:bldLst>
      <p:bldP spid="5530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FORM – MUSIKKENS HUS</a:t>
            </a:r>
          </a:p>
        </p:txBody>
      </p:sp>
      <p:pic>
        <p:nvPicPr>
          <p:cNvPr id="17411" name="Picture 3"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7412" name="Text Box 4"/>
          <p:cNvSpPr txBox="1">
            <a:spLocks noChangeArrowheads="1"/>
          </p:cNvSpPr>
          <p:nvPr/>
        </p:nvSpPr>
        <p:spPr bwMode="auto">
          <a:xfrm>
            <a:off x="1474788" y="1196975"/>
            <a:ext cx="5689600"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latin typeface="AGaramond"/>
              </a:rPr>
              <a:t>KLAR-PARAT-START!</a:t>
            </a:r>
          </a:p>
        </p:txBody>
      </p:sp>
      <p:sp>
        <p:nvSpPr>
          <p:cNvPr id="59397" name="Rectangle 5"/>
          <p:cNvSpPr>
            <a:spLocks noGrp="1" noChangeArrowheads="1"/>
          </p:cNvSpPr>
          <p:nvPr>
            <p:ph type="body" idx="1"/>
          </p:nvPr>
        </p:nvSpPr>
        <p:spPr>
          <a:xfrm>
            <a:off x="457200" y="1711325"/>
            <a:ext cx="8229600" cy="4957763"/>
          </a:xfrm>
          <a:noFill/>
        </p:spPr>
        <p:txBody>
          <a:bodyPr/>
          <a:lstStyle/>
          <a:p>
            <a:pPr eaLnBrk="1" hangingPunct="1">
              <a:buFontTx/>
              <a:buNone/>
            </a:pPr>
            <a:r>
              <a:rPr lang="da-DK" sz="1800" dirty="0" smtClean="0">
                <a:solidFill>
                  <a:srgbClr val="C87700"/>
                </a:solidFill>
                <a:latin typeface="AGaramond"/>
              </a:rPr>
              <a:t>KLAR-PARAT-START! </a:t>
            </a:r>
            <a:r>
              <a:rPr lang="da-DK" sz="1800" dirty="0" smtClean="0">
                <a:latin typeface="AGaramond"/>
              </a:rPr>
              <a:t>er ikke en form</a:t>
            </a:r>
            <a:r>
              <a:rPr lang="da-DK" sz="1800" i="1" dirty="0" smtClean="0">
                <a:latin typeface="AGaramond"/>
              </a:rPr>
              <a:t>type</a:t>
            </a:r>
            <a:r>
              <a:rPr lang="da-DK" sz="1800" dirty="0" smtClean="0">
                <a:latin typeface="AGaramond"/>
              </a:rPr>
              <a:t>, men et form</a:t>
            </a:r>
            <a:r>
              <a:rPr lang="da-DK" sz="1800" i="1" dirty="0" smtClean="0">
                <a:latin typeface="AGaramond"/>
              </a:rPr>
              <a:t>princip</a:t>
            </a:r>
            <a:r>
              <a:rPr lang="da-DK" sz="1800" dirty="0" smtClean="0">
                <a:latin typeface="AGaramond"/>
              </a:rPr>
              <a:t>.</a:t>
            </a:r>
          </a:p>
          <a:p>
            <a:pPr eaLnBrk="1" hangingPunct="1">
              <a:buFontTx/>
              <a:buNone/>
            </a:pPr>
            <a:r>
              <a:rPr lang="da-DK" sz="1800" dirty="0" smtClean="0">
                <a:latin typeface="AGaramond"/>
              </a:rPr>
              <a:t>Dvs. en måde at bygge musik op på som kan beskrive både det store formmæssige struktur-plan og det melodiske motiv-plan.</a:t>
            </a:r>
            <a:br>
              <a:rPr lang="da-DK" sz="1800" dirty="0" smtClean="0">
                <a:latin typeface="AGaramond"/>
              </a:rPr>
            </a:b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Mange melodier er bygget op som en tredelt form </a:t>
            </a:r>
            <a:r>
              <a:rPr lang="da-DK" sz="1800" b="1" dirty="0" err="1" smtClean="0">
                <a:latin typeface="AGaramond"/>
              </a:rPr>
              <a:t>aab</a:t>
            </a:r>
            <a:r>
              <a:rPr lang="da-DK" sz="1800" dirty="0" smtClean="0">
                <a:latin typeface="AGaramond"/>
              </a:rPr>
              <a:t> – fx </a:t>
            </a:r>
            <a:r>
              <a:rPr lang="da-DK" sz="1800" i="1" dirty="0" smtClean="0">
                <a:latin typeface="AGaramond"/>
              </a:rPr>
              <a:t>I Skovens dybe stille ro</a:t>
            </a:r>
            <a:r>
              <a:rPr lang="da-DK" sz="1800" dirty="0" smtClean="0">
                <a:latin typeface="AGaramond"/>
              </a:rPr>
              <a:t>. Denne struktur genfindes i den klassiske blues-form, som mange tidlige rocknumre tager udgangspunkt i </a:t>
            </a:r>
            <a:br>
              <a:rPr lang="da-DK" sz="1800" dirty="0" smtClean="0">
                <a:latin typeface="AGaramond"/>
              </a:rPr>
            </a:br>
            <a:r>
              <a:rPr lang="da-DK" sz="1800" dirty="0" smtClean="0">
                <a:latin typeface="AGaramond"/>
              </a:rPr>
              <a:t>– fx "</a:t>
            </a:r>
            <a:r>
              <a:rPr lang="da-DK" sz="1800" dirty="0" err="1" smtClean="0">
                <a:latin typeface="AGaramond"/>
              </a:rPr>
              <a:t>Hound</a:t>
            </a:r>
            <a:r>
              <a:rPr lang="da-DK" sz="1800" dirty="0" smtClean="0">
                <a:latin typeface="AGaramond"/>
              </a:rPr>
              <a:t> Dog", Elvis Presley (1956)</a:t>
            </a:r>
          </a:p>
          <a:p>
            <a:pPr eaLnBrk="1" hangingPunct="1">
              <a:buFontTx/>
              <a:buNone/>
            </a:pPr>
            <a:endParaRPr lang="da-DK" sz="1000" dirty="0" smtClean="0">
              <a:latin typeface="AGaramond"/>
            </a:endParaRPr>
          </a:p>
          <a:p>
            <a:pPr eaLnBrk="1" hangingPunct="1">
              <a:buFontTx/>
              <a:buNone/>
            </a:pPr>
            <a:r>
              <a:rPr lang="da-DK" sz="1800" dirty="0" smtClean="0">
                <a:latin typeface="AGaramond"/>
              </a:rPr>
              <a:t>Også på det melodiske </a:t>
            </a:r>
            <a:r>
              <a:rPr lang="da-DK" sz="1800" dirty="0" err="1" smtClean="0">
                <a:latin typeface="AGaramond"/>
              </a:rPr>
              <a:t>frase-plan</a:t>
            </a:r>
            <a:r>
              <a:rPr lang="da-DK" sz="1800" dirty="0" smtClean="0">
                <a:latin typeface="AGaramond"/>
              </a:rPr>
              <a:t> kan princippet ses:</a:t>
            </a:r>
          </a:p>
          <a:p>
            <a:pPr eaLnBrk="1" hangingPunct="1">
              <a:buFontTx/>
              <a:buNone/>
            </a:pPr>
            <a:r>
              <a:rPr lang="da-DK" sz="1800" dirty="0" smtClean="0">
                <a:latin typeface="AGaramond"/>
              </a:rPr>
              <a:t>1. frase "Klar": Der opbygges en spænding</a:t>
            </a:r>
          </a:p>
          <a:p>
            <a:pPr eaLnBrk="1" hangingPunct="1">
              <a:buFontTx/>
              <a:buNone/>
            </a:pPr>
            <a:r>
              <a:rPr lang="da-DK" sz="1800" dirty="0" smtClean="0">
                <a:latin typeface="AGaramond"/>
              </a:rPr>
              <a:t>2. frase "Parat": Spændingen forlænges </a:t>
            </a:r>
          </a:p>
          <a:p>
            <a:pPr eaLnBrk="1" hangingPunct="1">
              <a:buFontTx/>
              <a:buNone/>
            </a:pPr>
            <a:r>
              <a:rPr lang="da-DK" sz="1800" dirty="0" smtClean="0">
                <a:latin typeface="AGaramond"/>
              </a:rPr>
              <a:t>3. Frase "Start": Spændingen forløses</a:t>
            </a:r>
            <a:br>
              <a:rPr lang="da-DK" sz="1800" dirty="0" smtClean="0">
                <a:latin typeface="AGaramond"/>
              </a:rPr>
            </a:br>
            <a:r>
              <a:rPr lang="da-DK" sz="1800" dirty="0" smtClean="0">
                <a:latin typeface="AGaramond"/>
              </a:rPr>
              <a:t>- fx "Bro </a:t>
            </a:r>
            <a:r>
              <a:rPr lang="da-DK" sz="1800" dirty="0" err="1" smtClean="0">
                <a:latin typeface="AGaramond"/>
              </a:rPr>
              <a:t>Bro</a:t>
            </a:r>
            <a:r>
              <a:rPr lang="da-DK" sz="1800" dirty="0" smtClean="0">
                <a:latin typeface="AGaramond"/>
              </a:rPr>
              <a:t> Brille" – "</a:t>
            </a:r>
            <a:r>
              <a:rPr lang="da-DK" sz="1800" i="1" dirty="0" smtClean="0">
                <a:latin typeface="AGaramond"/>
              </a:rPr>
              <a:t>Første gang så </a:t>
            </a:r>
            <a:r>
              <a:rPr lang="da-DK" sz="1800" i="1" dirty="0" err="1" smtClean="0">
                <a:latin typeface="AGaramond"/>
              </a:rPr>
              <a:t>la’r</a:t>
            </a:r>
            <a:r>
              <a:rPr lang="da-DK" sz="1800" i="1" dirty="0" smtClean="0">
                <a:latin typeface="AGaramond"/>
              </a:rPr>
              <a:t> vi ham gå</a:t>
            </a:r>
            <a:r>
              <a:rPr lang="da-DK" sz="1800" dirty="0" smtClean="0">
                <a:latin typeface="AGaramond"/>
              </a:rPr>
              <a:t>........"</a:t>
            </a:r>
            <a:endParaRPr lang="da-DK" sz="1800" b="1" i="1" dirty="0" smtClean="0">
              <a:latin typeface="AGaramond"/>
            </a:endParaRPr>
          </a:p>
        </p:txBody>
      </p:sp>
      <p:pic>
        <p:nvPicPr>
          <p:cNvPr id="59399" name="Presley, Elvis - Hound Dog.mp3">
            <a:hlinkHover r:id="" action="ppaction://ole?verb=0"/>
          </p:cNvPr>
          <p:cNvPicPr>
            <a:picLocks noRot="1" noChangeAspect="1" noChangeArrowheads="1"/>
          </p:cNvPicPr>
          <p:nvPr>
            <a:audioFile r:link="rId1"/>
          </p:nvPr>
        </p:nvPicPr>
        <p:blipFill>
          <a:blip r:embed="rId6" cstate="print"/>
          <a:srcRect/>
          <a:stretch>
            <a:fillRect/>
          </a:stretch>
        </p:blipFill>
        <p:spPr bwMode="auto">
          <a:xfrm>
            <a:off x="5003800" y="4419600"/>
            <a:ext cx="304800" cy="304800"/>
          </a:xfrm>
          <a:prstGeom prst="rect">
            <a:avLst/>
          </a:prstGeom>
          <a:noFill/>
          <a:ln w="9525">
            <a:noFill/>
            <a:miter lim="800000"/>
            <a:headEnd/>
            <a:tailEnd/>
          </a:ln>
        </p:spPr>
      </p:pic>
      <p:pic>
        <p:nvPicPr>
          <p:cNvPr id="59400" name="Picture 8"/>
          <p:cNvPicPr>
            <a:picLocks noChangeAspect="1" noChangeArrowheads="1"/>
          </p:cNvPicPr>
          <p:nvPr/>
        </p:nvPicPr>
        <p:blipFill>
          <a:blip r:embed="rId7" cstate="print"/>
          <a:srcRect/>
          <a:stretch>
            <a:fillRect/>
          </a:stretch>
        </p:blipFill>
        <p:spPr bwMode="auto">
          <a:xfrm>
            <a:off x="1557452" y="2636838"/>
            <a:ext cx="6029096" cy="1434015"/>
          </a:xfrm>
          <a:prstGeom prst="rect">
            <a:avLst/>
          </a:prstGeom>
          <a:noFill/>
          <a:ln w="9525">
            <a:noFill/>
            <a:miter lim="800000"/>
            <a:headEnd/>
            <a:tailEnd/>
          </a:ln>
        </p:spPr>
      </p:pic>
      <p:pic>
        <p:nvPicPr>
          <p:cNvPr id="59402" name="blue suede shoes klar-parat-start.mp3">
            <a:hlinkHover r:id="" action="ppaction://ole?verb=0"/>
          </p:cNvPr>
          <p:cNvPicPr>
            <a:picLocks noRot="1" noChangeAspect="1" noChangeArrowheads="1"/>
          </p:cNvPicPr>
          <p:nvPr>
            <a:audioFile r:link="rId2"/>
          </p:nvPr>
        </p:nvPicPr>
        <p:blipFill>
          <a:blip r:embed="rId6" cstate="print"/>
          <a:srcRect/>
          <a:stretch>
            <a:fillRect/>
          </a:stretch>
        </p:blipFill>
        <p:spPr bwMode="auto">
          <a:xfrm>
            <a:off x="5130800" y="2763838"/>
            <a:ext cx="304800" cy="304800"/>
          </a:xfrm>
          <a:prstGeom prst="rect">
            <a:avLst/>
          </a:prstGeom>
          <a:noFill/>
          <a:ln w="9525">
            <a:noFill/>
            <a:miter lim="800000"/>
            <a:headEnd/>
            <a:tailEnd/>
          </a:ln>
        </p:spPr>
      </p:pic>
      <p:pic>
        <p:nvPicPr>
          <p:cNvPr id="6146"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57048" y="1167568"/>
            <a:ext cx="432000" cy="479368"/>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7">
                                            <p:txEl>
                                              <p:pRg st="1" end="1"/>
                                            </p:txEl>
                                          </p:spTgt>
                                        </p:tgtEl>
                                        <p:attrNameLst>
                                          <p:attrName>style.visibility</p:attrName>
                                        </p:attrNameLst>
                                      </p:cBhvr>
                                      <p:to>
                                        <p:strVal val="visible"/>
                                      </p:to>
                                    </p:set>
                                    <p:animEffect transition="in" filter="box(in)">
                                      <p:cBhvr>
                                        <p:cTn id="7" dur="500"/>
                                        <p:tgtEl>
                                          <p:spTgt spid="5939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400"/>
                                        </p:tgtEl>
                                        <p:attrNameLst>
                                          <p:attrName>style.visibility</p:attrName>
                                        </p:attrNameLst>
                                      </p:cBhvr>
                                      <p:to>
                                        <p:strVal val="visible"/>
                                      </p:to>
                                    </p:set>
                                    <p:animEffect transition="in" filter="box(in)">
                                      <p:cBhvr>
                                        <p:cTn id="12" dur="500"/>
                                        <p:tgtEl>
                                          <p:spTgt spid="59400"/>
                                        </p:tgtEl>
                                      </p:cBhvr>
                                    </p:animEffect>
                                  </p:childTnLst>
                                </p:cTn>
                              </p:par>
                              <p:par>
                                <p:cTn id="13" presetID="4" presetClass="entr" presetSubtype="16" fill="hold" nodeType="withEffect">
                                  <p:stCondLst>
                                    <p:cond delay="0"/>
                                  </p:stCondLst>
                                  <p:childTnLst>
                                    <p:set>
                                      <p:cBhvr>
                                        <p:cTn id="14" dur="1" fill="hold">
                                          <p:stCondLst>
                                            <p:cond delay="0"/>
                                          </p:stCondLst>
                                        </p:cTn>
                                        <p:tgtEl>
                                          <p:spTgt spid="59402"/>
                                        </p:tgtEl>
                                        <p:attrNameLst>
                                          <p:attrName>style.visibility</p:attrName>
                                        </p:attrNameLst>
                                      </p:cBhvr>
                                      <p:to>
                                        <p:strVal val="visible"/>
                                      </p:to>
                                    </p:set>
                                    <p:animEffect transition="in" filter="box(in)">
                                      <p:cBhvr>
                                        <p:cTn id="15" dur="500"/>
                                        <p:tgtEl>
                                          <p:spTgt spid="5940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500" fill="hold"/>
                                        <p:tgtEl>
                                          <p:spTgt spid="59400"/>
                                        </p:tgtEl>
                                      </p:cBhvr>
                                      <p:by x="66000" y="66000"/>
                                    </p:animScale>
                                  </p:childTnLst>
                                </p:cTn>
                              </p:par>
                              <p:par>
                                <p:cTn id="20" presetID="6" presetClass="emph" presetSubtype="0" fill="hold" nodeType="withEffect">
                                  <p:stCondLst>
                                    <p:cond delay="0"/>
                                  </p:stCondLst>
                                  <p:childTnLst>
                                    <p:animScale>
                                      <p:cBhvr>
                                        <p:cTn id="21" dur="500" fill="hold"/>
                                        <p:tgtEl>
                                          <p:spTgt spid="59402"/>
                                        </p:tgtEl>
                                      </p:cBhvr>
                                      <p:by x="66000" y="66000"/>
                                    </p:animScale>
                                  </p:childTnLst>
                                </p:cTn>
                              </p:par>
                              <p:par>
                                <p:cTn id="22" presetID="64" presetClass="path" presetSubtype="0" accel="50000" decel="50000" fill="hold" nodeType="withEffect">
                                  <p:stCondLst>
                                    <p:cond delay="0"/>
                                  </p:stCondLst>
                                  <p:childTnLst>
                                    <p:animMotion origin="layout" path="M 0 0.01111 L 0 -0.04005 " pathEditMode="relative" rAng="0" ptsTypes="AA">
                                      <p:cBhvr>
                                        <p:cTn id="23" dur="500" fill="hold"/>
                                        <p:tgtEl>
                                          <p:spTgt spid="59400"/>
                                        </p:tgtEl>
                                        <p:attrNameLst>
                                          <p:attrName>ppt_x</p:attrName>
                                          <p:attrName>ppt_y</p:attrName>
                                        </p:attrNameLst>
                                      </p:cBhvr>
                                      <p:rCtr x="0" y="-26"/>
                                    </p:animMotion>
                                  </p:childTnLst>
                                </p:cTn>
                              </p:par>
                              <p:par>
                                <p:cTn id="24" presetID="64" presetClass="path" presetSubtype="0" accel="50000" decel="50000" fill="hold" nodeType="withEffect">
                                  <p:stCondLst>
                                    <p:cond delay="0"/>
                                  </p:stCondLst>
                                  <p:childTnLst>
                                    <p:animMotion origin="layout" path="M -0.00104 0.0419 L 2.22222E-6 -0.00926 " pathEditMode="relative" rAng="0" ptsTypes="AA">
                                      <p:cBhvr>
                                        <p:cTn id="25" dur="500" fill="hold"/>
                                        <p:tgtEl>
                                          <p:spTgt spid="59402"/>
                                        </p:tgtEl>
                                        <p:attrNameLst>
                                          <p:attrName>ppt_x</p:attrName>
                                          <p:attrName>ppt_y</p:attrName>
                                        </p:attrNameLst>
                                      </p:cBhvr>
                                      <p:rCtr x="1" y="-26"/>
                                    </p:animMotion>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9397">
                                            <p:txEl>
                                              <p:pRg st="4" end="4"/>
                                            </p:txEl>
                                          </p:spTgt>
                                        </p:tgtEl>
                                        <p:attrNameLst>
                                          <p:attrName>style.visibility</p:attrName>
                                        </p:attrNameLst>
                                      </p:cBhvr>
                                      <p:to>
                                        <p:strVal val="visible"/>
                                      </p:to>
                                    </p:set>
                                    <p:animEffect transition="in" filter="box(in)">
                                      <p:cBhvr>
                                        <p:cTn id="30" dur="500"/>
                                        <p:tgtEl>
                                          <p:spTgt spid="59397">
                                            <p:txEl>
                                              <p:pRg st="4" end="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59399"/>
                                        </p:tgtEl>
                                        <p:attrNameLst>
                                          <p:attrName>style.visibility</p:attrName>
                                        </p:attrNameLst>
                                      </p:cBhvr>
                                      <p:to>
                                        <p:strVal val="visible"/>
                                      </p:to>
                                    </p:set>
                                    <p:animEffect transition="in" filter="box(in)">
                                      <p:cBhvr>
                                        <p:cTn id="33" dur="500"/>
                                        <p:tgtEl>
                                          <p:spTgt spid="5939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9397">
                                            <p:txEl>
                                              <p:pRg st="6" end="6"/>
                                            </p:txEl>
                                          </p:spTgt>
                                        </p:tgtEl>
                                        <p:attrNameLst>
                                          <p:attrName>style.visibility</p:attrName>
                                        </p:attrNameLst>
                                      </p:cBhvr>
                                      <p:to>
                                        <p:strVal val="visible"/>
                                      </p:to>
                                    </p:set>
                                    <p:animEffect transition="in" filter="box(in)">
                                      <p:cBhvr>
                                        <p:cTn id="38" dur="500"/>
                                        <p:tgtEl>
                                          <p:spTgt spid="5939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7">
                                            <p:txEl>
                                              <p:pRg st="7" end="7"/>
                                            </p:txEl>
                                          </p:spTgt>
                                        </p:tgtEl>
                                        <p:attrNameLst>
                                          <p:attrName>style.visibility</p:attrName>
                                        </p:attrNameLst>
                                      </p:cBhvr>
                                      <p:to>
                                        <p:strVal val="visible"/>
                                      </p:to>
                                    </p:set>
                                    <p:anim calcmode="lin" valueType="num">
                                      <p:cBhvr additive="base">
                                        <p:cTn id="43" dur="500" fill="hold"/>
                                        <p:tgtEl>
                                          <p:spTgt spid="5939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7">
                                            <p:txEl>
                                              <p:pRg st="8" end="8"/>
                                            </p:txEl>
                                          </p:spTgt>
                                        </p:tgtEl>
                                        <p:attrNameLst>
                                          <p:attrName>style.visibility</p:attrName>
                                        </p:attrNameLst>
                                      </p:cBhvr>
                                      <p:to>
                                        <p:strVal val="visible"/>
                                      </p:to>
                                    </p:set>
                                    <p:anim calcmode="lin" valueType="num">
                                      <p:cBhvr additive="base">
                                        <p:cTn id="49" dur="500" fill="hold"/>
                                        <p:tgtEl>
                                          <p:spTgt spid="5939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397">
                                            <p:txEl>
                                              <p:pRg st="9" end="9"/>
                                            </p:txEl>
                                          </p:spTgt>
                                        </p:tgtEl>
                                        <p:attrNameLst>
                                          <p:attrName>style.visibility</p:attrName>
                                        </p:attrNameLst>
                                      </p:cBhvr>
                                      <p:to>
                                        <p:strVal val="visible"/>
                                      </p:to>
                                    </p:set>
                                    <p:anim calcmode="lin" valueType="num">
                                      <p:cBhvr additive="base">
                                        <p:cTn id="55" dur="500" fill="hold"/>
                                        <p:tgtEl>
                                          <p:spTgt spid="5939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939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59399"/>
                </p:tgtEl>
              </p:cMediaNode>
            </p:audio>
            <p:seq concurrent="1" nextAc="seek">
              <p:cTn id="58" restart="whenNotActive" fill="hold" evtFilter="cancelBubble" nodeType="interactiveSeq">
                <p:stCondLst>
                  <p:cond evt="onClick" delay="0">
                    <p:tgtEl>
                      <p:spTgt spid="59402"/>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9436" fill="hold"/>
                                        <p:tgtEl>
                                          <p:spTgt spid="59402"/>
                                        </p:tgtEl>
                                      </p:cBhvr>
                                    </p:cmd>
                                  </p:childTnLst>
                                </p:cTn>
                              </p:par>
                            </p:childTnLst>
                          </p:cTn>
                        </p:par>
                      </p:childTnLst>
                    </p:cTn>
                  </p:par>
                </p:childTnLst>
              </p:cTn>
              <p:nextCondLst>
                <p:cond evt="onClick" delay="0">
                  <p:tgtEl>
                    <p:spTgt spid="59402"/>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59402"/>
                </p:tgtEl>
              </p:cMediaNode>
            </p:audio>
          </p:childTnLst>
        </p:cTn>
      </p:par>
    </p:tnLst>
    <p:bldLst>
      <p:bldP spid="5939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00200"/>
            <a:ext cx="8229600" cy="4925144"/>
          </a:xfrm>
        </p:spPr>
        <p:txBody>
          <a:bodyPr/>
          <a:lstStyle/>
          <a:p>
            <a:pPr eaLnBrk="1" hangingPunct="1">
              <a:buFontTx/>
              <a:buNone/>
            </a:pPr>
            <a:r>
              <a:rPr lang="da-DK" sz="1800" dirty="0" smtClean="0">
                <a:solidFill>
                  <a:srgbClr val="C87700"/>
                </a:solidFill>
                <a:latin typeface="AGaramond"/>
              </a:rPr>
              <a:t>TONALITETEN</a:t>
            </a:r>
            <a:r>
              <a:rPr lang="da-DK" sz="1800" dirty="0" smtClean="0">
                <a:latin typeface="AGaramond"/>
              </a:rPr>
              <a:t> i et musikstykke er et udtryk for det </a:t>
            </a:r>
            <a:r>
              <a:rPr lang="da-DK" sz="1800" i="1" dirty="0" smtClean="0">
                <a:latin typeface="AGaramond"/>
              </a:rPr>
              <a:t>harmoniske miljø</a:t>
            </a:r>
            <a:r>
              <a:rPr lang="da-DK" sz="1800" dirty="0" smtClean="0">
                <a:latin typeface="AGaramond"/>
              </a:rPr>
              <a:t> i et musikalsk forløb.</a:t>
            </a:r>
          </a:p>
          <a:p>
            <a:pPr eaLnBrk="1" hangingPunct="1">
              <a:buFontTx/>
              <a:buNone/>
            </a:pPr>
            <a:r>
              <a:rPr lang="da-DK" sz="1800" dirty="0" smtClean="0">
                <a:latin typeface="AGaramond"/>
              </a:rPr>
              <a:t>Tonaliteten bestemmes af </a:t>
            </a:r>
            <a:r>
              <a:rPr lang="da-DK" sz="1800" i="1" dirty="0" smtClean="0">
                <a:latin typeface="AGaramond"/>
              </a:rPr>
              <a:t>melodiens </a:t>
            </a:r>
            <a:r>
              <a:rPr lang="da-DK" sz="1800" i="1" dirty="0" err="1" smtClean="0">
                <a:latin typeface="AGaramond"/>
              </a:rPr>
              <a:t>tonemateriale</a:t>
            </a:r>
            <a:r>
              <a:rPr lang="da-DK" sz="1800" i="1" dirty="0" smtClean="0">
                <a:latin typeface="AGaramond"/>
              </a:rPr>
              <a:t> </a:t>
            </a:r>
            <a:r>
              <a:rPr lang="da-DK" sz="1800" dirty="0" smtClean="0">
                <a:latin typeface="AGaramond"/>
              </a:rPr>
              <a:t>og hvordan melodien er </a:t>
            </a:r>
            <a:r>
              <a:rPr lang="da-DK" sz="1800" i="1" dirty="0" smtClean="0">
                <a:latin typeface="AGaramond"/>
              </a:rPr>
              <a:t>harmoniseret</a:t>
            </a:r>
            <a:r>
              <a:rPr lang="da-DK" sz="1800" dirty="0" smtClean="0">
                <a:latin typeface="AGaramond"/>
              </a:rPr>
              <a:t>. Melodier kan harmoniseret forskelligt, og valg af harmonisering er vigtig for den musikalske virkning. En ændret harmonisering, kan ændre musikkens karakter og farve vores opfattelse af en melodi.</a:t>
            </a:r>
          </a:p>
          <a:p>
            <a:pPr eaLnBrk="1" hangingPunct="1">
              <a:buFontTx/>
              <a:buNone/>
            </a:pPr>
            <a:r>
              <a:rPr lang="da-DK" sz="1800" dirty="0" smtClean="0">
                <a:latin typeface="AGaramond"/>
              </a:rPr>
              <a:t>Tonaliteten kendetegnes derfor af:</a:t>
            </a:r>
          </a:p>
          <a:p>
            <a:pPr eaLnBrk="1" hangingPunct="1">
              <a:buFontTx/>
              <a:buNone/>
            </a:pPr>
            <a:r>
              <a:rPr lang="da-DK" sz="1800" dirty="0" smtClean="0">
                <a:latin typeface="AGaramond"/>
              </a:rPr>
              <a:t>	</a:t>
            </a:r>
            <a:r>
              <a:rPr lang="da-DK" sz="1800" b="1" dirty="0" err="1" smtClean="0">
                <a:latin typeface="AGaramond"/>
              </a:rPr>
              <a:t>Tonematerialet</a:t>
            </a:r>
            <a:r>
              <a:rPr lang="da-DK" sz="1800" dirty="0" smtClean="0">
                <a:latin typeface="AGaramond"/>
              </a:rPr>
              <a:t> – skalaen der er udgangspunktet</a:t>
            </a:r>
          </a:p>
          <a:p>
            <a:pPr eaLnBrk="1" hangingPunct="1">
              <a:buFontTx/>
              <a:buNone/>
            </a:pPr>
            <a:r>
              <a:rPr lang="da-DK" sz="1800" dirty="0" smtClean="0">
                <a:latin typeface="AGaramond"/>
              </a:rPr>
              <a:t>	</a:t>
            </a:r>
            <a:r>
              <a:rPr lang="da-DK" sz="1800" b="1" dirty="0" smtClean="0">
                <a:latin typeface="AGaramond"/>
              </a:rPr>
              <a:t>Harmoniske sammenhænge</a:t>
            </a:r>
            <a:r>
              <a:rPr lang="da-DK" sz="1800" dirty="0" smtClean="0">
                <a:latin typeface="AGaramond"/>
              </a:rPr>
              <a:t> – nogle </a:t>
            </a:r>
            <a:r>
              <a:rPr lang="da-DK" sz="1800" i="1" dirty="0" smtClean="0">
                <a:latin typeface="AGaramond"/>
              </a:rPr>
              <a:t>bestemte måder</a:t>
            </a:r>
            <a:r>
              <a:rPr lang="da-DK" sz="1800" dirty="0" smtClean="0">
                <a:latin typeface="AGaramond"/>
              </a:rPr>
              <a:t> tonerne i skalaen anvendes på, fx er</a:t>
            </a:r>
          </a:p>
          <a:p>
            <a:pPr lvl="1" eaLnBrk="1" hangingPunct="1"/>
            <a:r>
              <a:rPr lang="da-DK" sz="1800" dirty="0" smtClean="0">
                <a:latin typeface="AGaramond"/>
              </a:rPr>
              <a:t>nogle toner er vigtigere end andre</a:t>
            </a:r>
          </a:p>
          <a:p>
            <a:pPr lvl="1" eaLnBrk="1" hangingPunct="1"/>
            <a:r>
              <a:rPr lang="da-DK" sz="1800" dirty="0" smtClean="0">
                <a:latin typeface="AGaramond"/>
              </a:rPr>
              <a:t>bestemte vendinger typiske</a:t>
            </a:r>
          </a:p>
          <a:p>
            <a:pPr lvl="1" eaLnBrk="1" hangingPunct="1"/>
            <a:r>
              <a:rPr lang="da-DK" sz="1800" dirty="0" smtClean="0">
                <a:latin typeface="AGaramond"/>
              </a:rPr>
              <a:t>akkorder opbygget af skalatoner sat sammen efter hinanden på bestemte måder</a:t>
            </a:r>
          </a:p>
          <a:p>
            <a:pPr lvl="1" eaLnBrk="1" hangingPunct="1"/>
            <a:r>
              <a:rPr lang="da-DK" sz="1800" dirty="0" smtClean="0">
                <a:latin typeface="AGaramond"/>
              </a:rPr>
              <a:t>skalafremmede toner anvendt i særlige sammenhæn</a:t>
            </a:r>
            <a:r>
              <a:rPr lang="da-DK" sz="1400" dirty="0" smtClean="0">
                <a:latin typeface="AGaramond"/>
              </a:rPr>
              <a:t>ge</a:t>
            </a:r>
          </a:p>
          <a:p>
            <a:pPr eaLnBrk="1" hangingPunct="1">
              <a:buFontTx/>
              <a:buNone/>
            </a:pPr>
            <a:endParaRPr lang="da-DK" sz="1800" dirty="0" smtClean="0">
              <a:latin typeface="AGaramond"/>
            </a:endParaRPr>
          </a:p>
        </p:txBody>
      </p:sp>
      <p:pic>
        <p:nvPicPr>
          <p:cNvPr id="1843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3203848" y="1196975"/>
            <a:ext cx="2736304" cy="457200"/>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TONALITET</a:t>
            </a:r>
            <a:endParaRPr lang="da-DK" sz="2400" dirty="0">
              <a:solidFill>
                <a:srgbClr val="C87700"/>
              </a:solidFill>
              <a:latin typeface="AGaramond"/>
            </a:endParaRPr>
          </a:p>
        </p:txBody>
      </p:sp>
      <p:sp>
        <p:nvSpPr>
          <p:cNvPr id="8" name="Vinkel 7"/>
          <p:cNvSpPr/>
          <p:nvPr/>
        </p:nvSpPr>
        <p:spPr>
          <a:xfrm>
            <a:off x="611560" y="4077072"/>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9" name="Vinkel 8"/>
          <p:cNvSpPr/>
          <p:nvPr/>
        </p:nvSpPr>
        <p:spPr>
          <a:xfrm>
            <a:off x="611560" y="4398200"/>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ox(in)">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box(in)">
                                      <p:cBhvr>
                                        <p:cTn id="19" dur="500"/>
                                        <p:tgtEl>
                                          <p:spTgt spid="1843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435">
                                            <p:txEl>
                                              <p:pRg st="4" end="4"/>
                                            </p:txEl>
                                          </p:spTgt>
                                        </p:tgtEl>
                                        <p:attrNameLst>
                                          <p:attrName>style.visibility</p:attrName>
                                        </p:attrNameLst>
                                      </p:cBhvr>
                                      <p:to>
                                        <p:strVal val="visible"/>
                                      </p:to>
                                    </p:set>
                                    <p:animEffect transition="in" filter="box(in)">
                                      <p:cBhvr>
                                        <p:cTn id="24" dur="500"/>
                                        <p:tgtEl>
                                          <p:spTgt spid="18435">
                                            <p:txEl>
                                              <p:pRg st="4" end="4"/>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 calcmode="lin" valueType="num">
                                      <p:cBhvr additive="base">
                                        <p:cTn id="32"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435">
                                            <p:txEl>
                                              <p:pRg st="6" end="6"/>
                                            </p:txEl>
                                          </p:spTgt>
                                        </p:tgtEl>
                                        <p:attrNameLst>
                                          <p:attrName>style.visibility</p:attrName>
                                        </p:attrNameLst>
                                      </p:cBhvr>
                                      <p:to>
                                        <p:strVal val="visible"/>
                                      </p:to>
                                    </p:set>
                                    <p:anim calcmode="lin" valueType="num">
                                      <p:cBhvr additive="base">
                                        <p:cTn id="36"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anim calcmode="lin" valueType="num">
                                      <p:cBhvr additive="base">
                                        <p:cTn id="40"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435">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8435">
                                            <p:txEl>
                                              <p:pRg st="8" end="8"/>
                                            </p:txEl>
                                          </p:spTgt>
                                        </p:tgtEl>
                                        <p:attrNameLst>
                                          <p:attrName>style.visibility</p:attrName>
                                        </p:attrNameLst>
                                      </p:cBhvr>
                                      <p:to>
                                        <p:strVal val="visible"/>
                                      </p:to>
                                    </p:set>
                                    <p:anim calcmode="lin" valueType="num">
                                      <p:cBhvr additive="base">
                                        <p:cTn id="44"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r>
              <a:rPr lang="da-DK" sz="1800" dirty="0" smtClean="0">
                <a:latin typeface="AGaramond"/>
              </a:rPr>
              <a:t>DEN HARMONISKE TREKANT er en model til harmonisk analyse af rockmusik der muliggør inddragelse af alle de harmoniske stiltræk, der indgår i rock.</a:t>
            </a:r>
          </a:p>
        </p:txBody>
      </p:sp>
      <p:pic>
        <p:nvPicPr>
          <p:cNvPr id="1026" name="Picture 2"/>
          <p:cNvPicPr>
            <a:picLocks noChangeAspect="1" noChangeArrowheads="1"/>
          </p:cNvPicPr>
          <p:nvPr/>
        </p:nvPicPr>
        <p:blipFill>
          <a:blip r:embed="rId3" cstate="print"/>
          <a:srcRect/>
          <a:stretch>
            <a:fillRect/>
          </a:stretch>
        </p:blipFill>
        <p:spPr bwMode="auto">
          <a:xfrm>
            <a:off x="1336675" y="1628800"/>
            <a:ext cx="6470650" cy="4684712"/>
          </a:xfrm>
          <a:prstGeom prst="rect">
            <a:avLst/>
          </a:prstGeom>
          <a:noFill/>
          <a:ln w="9525">
            <a:noFill/>
            <a:miter lim="800000"/>
            <a:headEnd/>
            <a:tailEnd/>
          </a:ln>
          <a:effectLst/>
        </p:spPr>
      </p:pic>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pic>
        <p:nvPicPr>
          <p:cNvPr id="1843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655676" y="1196975"/>
            <a:ext cx="5832648"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DEN HARMONISKE TREKANT</a:t>
            </a:r>
            <a:endParaRPr lang="da-DK" sz="2400" dirty="0">
              <a:solidFill>
                <a:srgbClr val="C87700"/>
              </a:solidFill>
              <a:latin typeface="AGaramond"/>
            </a:endParaRPr>
          </a:p>
        </p:txBody>
      </p:sp>
      <p:sp>
        <p:nvSpPr>
          <p:cNvPr id="11" name="Tekstboks 10"/>
          <p:cNvSpPr txBox="1"/>
          <p:nvPr/>
        </p:nvSpPr>
        <p:spPr>
          <a:xfrm>
            <a:off x="467544" y="4509120"/>
            <a:ext cx="2448272" cy="1754326"/>
          </a:xfrm>
          <a:prstGeom prst="rect">
            <a:avLst/>
          </a:prstGeom>
          <a:noFill/>
        </p:spPr>
        <p:txBody>
          <a:bodyPr wrap="square" rtlCol="0">
            <a:spAutoFit/>
          </a:bodyPr>
          <a:lstStyle/>
          <a:p>
            <a:r>
              <a:rPr lang="da-DK" dirty="0" smtClean="0">
                <a:latin typeface="AGaramond"/>
              </a:rPr>
              <a:t>I 50'erne tog rockmusikken sit udgangspunkt i de sortes </a:t>
            </a:r>
            <a:r>
              <a:rPr lang="da-DK" b="1" dirty="0" smtClean="0">
                <a:latin typeface="AGaramond"/>
              </a:rPr>
              <a:t>blues-musik</a:t>
            </a:r>
            <a:r>
              <a:rPr lang="da-DK" dirty="0" smtClean="0">
                <a:latin typeface="AGaramond"/>
              </a:rPr>
              <a:t> med </a:t>
            </a:r>
            <a:r>
              <a:rPr lang="da-DK" i="1" dirty="0" smtClean="0">
                <a:latin typeface="AGaramond"/>
              </a:rPr>
              <a:t>blues-harmonik </a:t>
            </a:r>
            <a:r>
              <a:rPr lang="da-DK" dirty="0" smtClean="0">
                <a:latin typeface="AGaramond"/>
              </a:rPr>
              <a:t>som grundlag</a:t>
            </a:r>
          </a:p>
        </p:txBody>
      </p:sp>
      <p:sp>
        <p:nvSpPr>
          <p:cNvPr id="12" name="Tekstboks 11"/>
          <p:cNvSpPr txBox="1"/>
          <p:nvPr/>
        </p:nvSpPr>
        <p:spPr>
          <a:xfrm>
            <a:off x="1403648" y="2494637"/>
            <a:ext cx="6336704" cy="646331"/>
          </a:xfrm>
          <a:prstGeom prst="rect">
            <a:avLst/>
          </a:prstGeom>
          <a:noFill/>
        </p:spPr>
        <p:txBody>
          <a:bodyPr wrap="square" rtlCol="0">
            <a:spAutoFit/>
          </a:bodyPr>
          <a:lstStyle/>
          <a:p>
            <a:r>
              <a:rPr lang="da-DK" dirty="0" smtClean="0">
                <a:latin typeface="AGaramond"/>
              </a:rPr>
              <a:t>I 60'erne hentede rockmusikken inspiration i </a:t>
            </a:r>
            <a:r>
              <a:rPr lang="da-DK" b="1" dirty="0" smtClean="0">
                <a:latin typeface="AGaramond"/>
              </a:rPr>
              <a:t>folkemusikken</a:t>
            </a:r>
            <a:r>
              <a:rPr lang="da-DK" dirty="0" smtClean="0">
                <a:latin typeface="AGaramond"/>
              </a:rPr>
              <a:t> – her er det harmoniske </a:t>
            </a:r>
            <a:r>
              <a:rPr lang="da-DK" dirty="0" err="1" smtClean="0">
                <a:latin typeface="AGaramond"/>
              </a:rPr>
              <a:t>grundtlag</a:t>
            </a:r>
            <a:r>
              <a:rPr lang="da-DK" dirty="0" smtClean="0">
                <a:latin typeface="AGaramond"/>
              </a:rPr>
              <a:t> </a:t>
            </a:r>
            <a:r>
              <a:rPr lang="da-DK" i="1" dirty="0" smtClean="0">
                <a:latin typeface="AGaramond"/>
              </a:rPr>
              <a:t>modal-harmonik</a:t>
            </a:r>
            <a:endParaRPr lang="da-DK" dirty="0"/>
          </a:p>
        </p:txBody>
      </p:sp>
      <p:sp>
        <p:nvSpPr>
          <p:cNvPr id="13" name="Tekstboks 12"/>
          <p:cNvSpPr txBox="1"/>
          <p:nvPr/>
        </p:nvSpPr>
        <p:spPr>
          <a:xfrm>
            <a:off x="6156176" y="4149080"/>
            <a:ext cx="2664296" cy="2308324"/>
          </a:xfrm>
          <a:prstGeom prst="rect">
            <a:avLst/>
          </a:prstGeom>
          <a:noFill/>
        </p:spPr>
        <p:txBody>
          <a:bodyPr wrap="square" rtlCol="0">
            <a:spAutoFit/>
          </a:bodyPr>
          <a:lstStyle/>
          <a:p>
            <a:pPr algn="r"/>
            <a:r>
              <a:rPr lang="da-DK" dirty="0" smtClean="0">
                <a:latin typeface="AGaramond"/>
              </a:rPr>
              <a:t>Endelig er rockmusikken også baseret på </a:t>
            </a:r>
            <a:r>
              <a:rPr lang="da-DK" b="1" dirty="0" smtClean="0">
                <a:latin typeface="AGaramond"/>
              </a:rPr>
              <a:t>den vestlige populærmusiks </a:t>
            </a:r>
            <a:r>
              <a:rPr lang="da-DK" i="1" dirty="0" smtClean="0">
                <a:latin typeface="AGaramond"/>
              </a:rPr>
              <a:t>funktionsharmonik</a:t>
            </a:r>
            <a:r>
              <a:rPr lang="da-DK" dirty="0" smtClean="0">
                <a:latin typeface="AGaramond"/>
              </a:rPr>
              <a:t> – den </a:t>
            </a:r>
            <a:r>
              <a:rPr lang="da-DK" b="1" dirty="0" smtClean="0">
                <a:latin typeface="AGaramond"/>
              </a:rPr>
              <a:t>klassiske</a:t>
            </a:r>
            <a:r>
              <a:rPr lang="da-DK" dirty="0" smtClean="0">
                <a:latin typeface="AGaramond"/>
              </a:rPr>
              <a:t> </a:t>
            </a:r>
            <a:r>
              <a:rPr lang="da-DK" i="1" dirty="0" err="1" smtClean="0">
                <a:latin typeface="AGaramond"/>
              </a:rPr>
              <a:t>dur-mol-harmonik</a:t>
            </a:r>
            <a:r>
              <a:rPr lang="da-DK" dirty="0" smtClean="0">
                <a:latin typeface="AGaramond"/>
              </a:rPr>
              <a:t> er her grundlaget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4.81481E-6 L 0 0.07847 " pathEditMode="relative" rAng="0" ptsTypes="AA">
                                      <p:cBhvr>
                                        <p:cTn id="6" dur="500" fill="hold"/>
                                        <p:tgtEl>
                                          <p:spTgt spid="1026"/>
                                        </p:tgtEl>
                                        <p:attrNameLst>
                                          <p:attrName>ppt_x</p:attrName>
                                          <p:attrName>ppt_y</p:attrName>
                                        </p:attrNameLst>
                                      </p:cBhvr>
                                      <p:rCtr x="0" y="39"/>
                                    </p:animMotion>
                                  </p:childTnLst>
                                </p:cTn>
                              </p:par>
                              <p:par>
                                <p:cTn id="7" presetID="6" presetClass="emph" presetSubtype="0" fill="hold" nodeType="withEffect">
                                  <p:stCondLst>
                                    <p:cond delay="0"/>
                                  </p:stCondLst>
                                  <p:childTnLst>
                                    <p:animScale>
                                      <p:cBhvr>
                                        <p:cTn id="8" dur="500" fill="hold"/>
                                        <p:tgtEl>
                                          <p:spTgt spid="1026"/>
                                        </p:tgtEl>
                                      </p:cBhvr>
                                      <p:by x="50000" y="50000"/>
                                    </p:animScale>
                                  </p:childTnLst>
                                </p:cTn>
                              </p:par>
                              <p:par>
                                <p:cTn id="9" presetID="4" presetClass="entr" presetSubtype="16" fill="hold" nodeType="with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box(in)">
                                      <p:cBhvr>
                                        <p:cTn id="11" dur="500"/>
                                        <p:tgtEl>
                                          <p:spTgt spid="1843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tx1"/>
          </a:solidFill>
          <a:ln w="9525">
            <a:noFill/>
            <a:miter lim="800000"/>
            <a:headEnd/>
            <a:tailEnd/>
          </a:ln>
        </p:spPr>
        <p:txBody>
          <a:bodyPr wrap="none" anchor="ctr"/>
          <a:lstStyle/>
          <a:p>
            <a:endParaRPr lang="da-DK"/>
          </a:p>
        </p:txBody>
      </p:sp>
      <p:graphicFrame>
        <p:nvGraphicFramePr>
          <p:cNvPr id="6" name="Diagram 5"/>
          <p:cNvGraphicFramePr/>
          <p:nvPr/>
        </p:nvGraphicFramePr>
        <p:xfrm>
          <a:off x="2051720" y="1268760"/>
          <a:ext cx="68407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10" descr="logo"/>
          <p:cNvPicPr>
            <a:picLocks noChangeAspect="1" noChangeArrowheads="1"/>
          </p:cNvPicPr>
          <p:nvPr/>
        </p:nvPicPr>
        <p:blipFill>
          <a:blip r:embed="rId8" cstate="print"/>
          <a:srcRect/>
          <a:stretch>
            <a:fillRect/>
          </a:stretch>
        </p:blipFill>
        <p:spPr bwMode="auto">
          <a:xfrm>
            <a:off x="179388" y="188913"/>
            <a:ext cx="2246312" cy="4757737"/>
          </a:xfrm>
          <a:prstGeom prst="rect">
            <a:avLst/>
          </a:prstGeom>
          <a:noFill/>
          <a:ln w="9525">
            <a:noFill/>
            <a:miter lim="800000"/>
            <a:headEnd/>
            <a:tailEnd/>
          </a:ln>
        </p:spPr>
      </p:pic>
      <p:sp>
        <p:nvSpPr>
          <p:cNvPr id="2053" name="Rectangle 2"/>
          <p:cNvSpPr>
            <a:spLocks noGrp="1" noChangeArrowheads="1"/>
          </p:cNvSpPr>
          <p:nvPr>
            <p:ph type="ctrTitle"/>
          </p:nvPr>
        </p:nvSpPr>
        <p:spPr>
          <a:xfrm>
            <a:off x="1187624" y="446807"/>
            <a:ext cx="7772400" cy="1470025"/>
          </a:xfrm>
        </p:spPr>
        <p:txBody>
          <a:bodyPr/>
          <a:lstStyle/>
          <a:p>
            <a:pPr algn="r" eaLnBrk="1" hangingPunct="1"/>
            <a:r>
              <a:rPr lang="da-DK" sz="4000" b="1" dirty="0" smtClean="0">
                <a:solidFill>
                  <a:srgbClr val="C87700"/>
                </a:solidFill>
                <a:latin typeface="AGaramond"/>
              </a:rPr>
              <a:t>ROCKMUSIK I TID OG RUM</a:t>
            </a:r>
            <a:br>
              <a:rPr lang="da-DK" sz="4000" b="1" dirty="0" smtClean="0">
                <a:solidFill>
                  <a:srgbClr val="C87700"/>
                </a:solidFill>
                <a:latin typeface="AGaramond"/>
              </a:rPr>
            </a:br>
            <a:r>
              <a:rPr lang="da-DK" sz="4000" b="1" dirty="0" smtClean="0">
                <a:solidFill>
                  <a:srgbClr val="C87700"/>
                </a:solidFill>
                <a:latin typeface="AGaramond"/>
              </a:rPr>
              <a:t>- INDHOLD</a:t>
            </a:r>
          </a:p>
        </p:txBody>
      </p:sp>
      <p:grpSp>
        <p:nvGrpSpPr>
          <p:cNvPr id="14" name="Gruppe 13"/>
          <p:cNvGrpSpPr/>
          <p:nvPr/>
        </p:nvGrpSpPr>
        <p:grpSpPr>
          <a:xfrm>
            <a:off x="5796136" y="4283521"/>
            <a:ext cx="2664296" cy="574209"/>
            <a:chOff x="671107" y="3016115"/>
            <a:chExt cx="2281213" cy="574209"/>
          </a:xfrm>
        </p:grpSpPr>
        <p:sp>
          <p:nvSpPr>
            <p:cNvPr id="15" name="Afrundet rektangel 14"/>
            <p:cNvSpPr/>
            <p:nvPr/>
          </p:nvSpPr>
          <p:spPr>
            <a:xfrm>
              <a:off x="671107" y="3016115"/>
              <a:ext cx="2281213" cy="574209"/>
            </a:xfrm>
            <a:prstGeom prst="roundRect">
              <a:avLst/>
            </a:prstGeom>
          </p:spPr>
          <p:style>
            <a:lnRef idx="2">
              <a:schemeClr val="lt1">
                <a:hueOff val="0"/>
                <a:satOff val="0"/>
                <a:lumOff val="0"/>
                <a:alphaOff val="0"/>
              </a:schemeClr>
            </a:lnRef>
            <a:fillRef idx="1">
              <a:schemeClr val="accent4">
                <a:hueOff val="1336529"/>
                <a:satOff val="62500"/>
                <a:lumOff val="28676"/>
                <a:alphaOff val="0"/>
              </a:schemeClr>
            </a:fillRef>
            <a:effectRef idx="0">
              <a:schemeClr val="accent4">
                <a:hueOff val="1336529"/>
                <a:satOff val="62500"/>
                <a:lumOff val="28676"/>
                <a:alphaOff val="0"/>
              </a:schemeClr>
            </a:effectRef>
            <a:fontRef idx="minor">
              <a:schemeClr val="lt1"/>
            </a:fontRef>
          </p:style>
        </p:sp>
        <p:sp>
          <p:nvSpPr>
            <p:cNvPr id="16" name="Afrundet rektangel 4"/>
            <p:cNvSpPr/>
            <p:nvPr/>
          </p:nvSpPr>
          <p:spPr>
            <a:xfrm>
              <a:off x="699138" y="3044146"/>
              <a:ext cx="2225151" cy="518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da-DK" sz="1800" b="1" kern="1200" dirty="0" smtClean="0">
                  <a:solidFill>
                    <a:srgbClr val="C87700"/>
                  </a:solidFill>
                  <a:latin typeface="AGaramond"/>
                  <a:hlinkClick r:id="rId9" action="ppaction://hlinkpres?slideindex=1&amp;slidetitle="/>
                </a:rPr>
                <a:t>Den lille </a:t>
              </a:r>
              <a:br>
                <a:rPr lang="da-DK" sz="1800" b="1" kern="1200" dirty="0" smtClean="0">
                  <a:solidFill>
                    <a:srgbClr val="C87700"/>
                  </a:solidFill>
                  <a:latin typeface="AGaramond"/>
                  <a:hlinkClick r:id="rId9" action="ppaction://hlinkpres?slideindex=1&amp;slidetitle="/>
                </a:rPr>
              </a:br>
              <a:r>
                <a:rPr lang="da-DK" sz="1800" b="1" kern="1200" dirty="0" smtClean="0">
                  <a:solidFill>
                    <a:srgbClr val="C87700"/>
                  </a:solidFill>
                  <a:latin typeface="AGaramond"/>
                  <a:hlinkClick r:id="rId9" action="ppaction://hlinkpres?slideindex=1&amp;slidetitle="/>
                </a:rPr>
                <a:t>SOUND-ABC</a:t>
              </a:r>
              <a:endParaRPr lang="da-DK" sz="1800" b="1" kern="1200" dirty="0">
                <a:solidFill>
                  <a:srgbClr val="C87700"/>
                </a:solidFill>
                <a:latin typeface="AGaramond"/>
              </a:endParaRPr>
            </a:p>
          </p:txBody>
        </p:sp>
      </p:grpSp>
      <p:grpSp>
        <p:nvGrpSpPr>
          <p:cNvPr id="21" name="Gruppe 20"/>
          <p:cNvGrpSpPr/>
          <p:nvPr/>
        </p:nvGrpSpPr>
        <p:grpSpPr>
          <a:xfrm>
            <a:off x="5796136" y="4897303"/>
            <a:ext cx="2664296" cy="1340009"/>
            <a:chOff x="5796136" y="4897303"/>
            <a:chExt cx="2664296" cy="1340009"/>
          </a:xfrm>
        </p:grpSpPr>
        <p:grpSp>
          <p:nvGrpSpPr>
            <p:cNvPr id="17" name="Gruppe 16"/>
            <p:cNvGrpSpPr/>
            <p:nvPr/>
          </p:nvGrpSpPr>
          <p:grpSpPr>
            <a:xfrm>
              <a:off x="5796136" y="4897303"/>
              <a:ext cx="2664296" cy="1340009"/>
              <a:chOff x="671107" y="3619034"/>
              <a:chExt cx="2281213" cy="1340009"/>
            </a:xfrm>
          </p:grpSpPr>
          <p:sp>
            <p:nvSpPr>
              <p:cNvPr id="18" name="Afrundet rektangel 17"/>
              <p:cNvSpPr/>
              <p:nvPr/>
            </p:nvSpPr>
            <p:spPr>
              <a:xfrm>
                <a:off x="671107" y="3619034"/>
                <a:ext cx="2281213" cy="1268001"/>
              </a:xfrm>
              <a:prstGeom prst="roundRect">
                <a:avLst/>
              </a:prstGeom>
            </p:spPr>
            <p:style>
              <a:lnRef idx="2">
                <a:schemeClr val="lt1">
                  <a:hueOff val="0"/>
                  <a:satOff val="0"/>
                  <a:lumOff val="0"/>
                  <a:alphaOff val="0"/>
                </a:schemeClr>
              </a:lnRef>
              <a:fillRef idx="1">
                <a:schemeClr val="accent4">
                  <a:hueOff val="1603835"/>
                  <a:satOff val="75000"/>
                  <a:lumOff val="34411"/>
                  <a:alphaOff val="0"/>
                </a:schemeClr>
              </a:fillRef>
              <a:effectRef idx="0">
                <a:schemeClr val="accent4">
                  <a:hueOff val="1603835"/>
                  <a:satOff val="75000"/>
                  <a:lumOff val="34411"/>
                  <a:alphaOff val="0"/>
                </a:schemeClr>
              </a:effectRef>
              <a:fontRef idx="minor">
                <a:schemeClr val="lt1"/>
              </a:fontRef>
            </p:style>
          </p:sp>
          <p:sp>
            <p:nvSpPr>
              <p:cNvPr id="19" name="Afrundet rektangel 4"/>
              <p:cNvSpPr/>
              <p:nvPr/>
            </p:nvSpPr>
            <p:spPr>
              <a:xfrm>
                <a:off x="699138" y="3647065"/>
                <a:ext cx="2225151" cy="13119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defTabSz="800100" rtl="0">
                  <a:lnSpc>
                    <a:spcPct val="90000"/>
                  </a:lnSpc>
                  <a:spcBef>
                    <a:spcPct val="0"/>
                  </a:spcBef>
                  <a:spcAft>
                    <a:spcPct val="35000"/>
                  </a:spcAft>
                </a:pPr>
                <a:r>
                  <a:rPr lang="da-DK" sz="1400" b="1" u="sng" kern="1200" dirty="0" smtClean="0">
                    <a:solidFill>
                      <a:srgbClr val="C87700"/>
                    </a:solidFill>
                    <a:latin typeface="AGaramond"/>
                  </a:rPr>
                  <a:t>LYDEKSEMPLER</a:t>
                </a:r>
              </a:p>
              <a:p>
                <a:pPr eaLnBrk="1" hangingPunct="1">
                  <a:buFont typeface="Arial" pitchFamily="34" charset="0"/>
                  <a:buChar char="•"/>
                </a:pPr>
                <a:r>
                  <a:rPr lang="da-DK" sz="1400" dirty="0" smtClean="0">
                    <a:solidFill>
                      <a:srgbClr val="C87700"/>
                    </a:solidFill>
                    <a:latin typeface="AGaramond"/>
                  </a:rPr>
                  <a:t> KLIK IKKE!</a:t>
                </a:r>
              </a:p>
              <a:p>
                <a:pPr eaLnBrk="1" hangingPunct="1">
                  <a:buFont typeface="Arial" pitchFamily="34" charset="0"/>
                  <a:buChar char="•"/>
                </a:pPr>
                <a:endParaRPr lang="da-DK" sz="400" dirty="0" smtClean="0">
                  <a:solidFill>
                    <a:srgbClr val="C87700"/>
                  </a:solidFill>
                  <a:latin typeface="AGaramond"/>
                </a:endParaRPr>
              </a:p>
              <a:p>
                <a:pPr eaLnBrk="1" hangingPunct="1">
                  <a:buFont typeface="Arial" pitchFamily="34" charset="0"/>
                  <a:buChar char="•"/>
                </a:pPr>
                <a:r>
                  <a:rPr lang="da-DK" sz="1400" dirty="0" smtClean="0">
                    <a:solidFill>
                      <a:srgbClr val="C87700"/>
                    </a:solidFill>
                    <a:latin typeface="AGaramond"/>
                  </a:rPr>
                  <a:t> Hold musen hen over </a:t>
                </a:r>
              </a:p>
              <a:p>
                <a:pPr eaLnBrk="1" hangingPunct="1">
                  <a:buFont typeface="Arial" pitchFamily="34" charset="0"/>
                  <a:buChar char="•"/>
                </a:pPr>
                <a:endParaRPr lang="da-DK" sz="400" dirty="0" smtClean="0">
                  <a:solidFill>
                    <a:srgbClr val="C87700"/>
                  </a:solidFill>
                  <a:latin typeface="AGaramond"/>
                </a:endParaRPr>
              </a:p>
              <a:p>
                <a:pPr eaLnBrk="1" hangingPunct="1">
                  <a:buFont typeface="Arial" pitchFamily="34" charset="0"/>
                  <a:buChar char="•"/>
                </a:pPr>
                <a:r>
                  <a:rPr lang="da-DK" sz="1400" dirty="0" smtClean="0">
                    <a:solidFill>
                      <a:srgbClr val="C87700"/>
                    </a:solidFill>
                    <a:latin typeface="AGaramond"/>
                  </a:rPr>
                  <a:t> Sluk lyd ved at taste "</a:t>
                </a:r>
                <a:r>
                  <a:rPr lang="da-DK" sz="1400" dirty="0" err="1" smtClean="0">
                    <a:solidFill>
                      <a:srgbClr val="C87700"/>
                    </a:solidFill>
                    <a:latin typeface="AGaramond"/>
                  </a:rPr>
                  <a:t>Esc</a:t>
                </a:r>
                <a:r>
                  <a:rPr lang="da-DK" sz="1400" dirty="0" smtClean="0">
                    <a:solidFill>
                      <a:srgbClr val="C87700"/>
                    </a:solidFill>
                    <a:latin typeface="AGaramond"/>
                  </a:rPr>
                  <a:t>"</a:t>
                </a:r>
                <a:endParaRPr lang="da-DK" sz="1400" b="1" kern="1200" dirty="0" smtClean="0">
                  <a:solidFill>
                    <a:srgbClr val="C87700"/>
                  </a:solidFill>
                  <a:latin typeface="AGaramond"/>
                </a:endParaRPr>
              </a:p>
              <a:p>
                <a:pPr lvl="0" algn="ctr" defTabSz="800100" rtl="0">
                  <a:lnSpc>
                    <a:spcPct val="90000"/>
                  </a:lnSpc>
                  <a:spcBef>
                    <a:spcPct val="0"/>
                  </a:spcBef>
                  <a:spcAft>
                    <a:spcPct val="35000"/>
                  </a:spcAft>
                </a:pPr>
                <a:endParaRPr lang="da-DK" sz="1400" b="1" kern="1200" dirty="0">
                  <a:solidFill>
                    <a:srgbClr val="C87700"/>
                  </a:solidFill>
                  <a:latin typeface="AGaramond"/>
                </a:endParaRPr>
              </a:p>
            </p:txBody>
          </p:sp>
        </p:grpSp>
        <p:pic>
          <p:nvPicPr>
            <p:cNvPr id="20" name="Billede 19" descr="lydikon.jpg"/>
            <p:cNvPicPr>
              <a:picLocks noChangeAspect="1"/>
            </p:cNvPicPr>
            <p:nvPr/>
          </p:nvPicPr>
          <p:blipFill>
            <a:blip r:embed="rId10" cstate="print">
              <a:duotone>
                <a:schemeClr val="accent5">
                  <a:shade val="45000"/>
                  <a:satMod val="135000"/>
                </a:schemeClr>
                <a:prstClr val="white"/>
              </a:duotone>
            </a:blip>
            <a:stretch>
              <a:fillRect/>
            </a:stretch>
          </p:blipFill>
          <p:spPr>
            <a:xfrm>
              <a:off x="7776542" y="5445224"/>
              <a:ext cx="323850" cy="323850"/>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r>
              <a:rPr lang="da-DK" sz="1800" dirty="0" smtClean="0">
                <a:latin typeface="AGaramond"/>
              </a:rPr>
              <a:t>Kendetegn:</a:t>
            </a:r>
          </a:p>
          <a:p>
            <a:pPr eaLnBrk="1" hangingPunct="1">
              <a:buFontTx/>
              <a:buNone/>
            </a:pPr>
            <a:r>
              <a:rPr lang="da-DK" sz="1800" dirty="0" smtClean="0">
                <a:latin typeface="AGaramond"/>
              </a:rPr>
              <a:t>	Dur/mol skalaer</a:t>
            </a:r>
          </a:p>
          <a:p>
            <a:pPr eaLnBrk="1" hangingPunct="1">
              <a:buFontTx/>
              <a:buNone/>
            </a:pPr>
            <a:r>
              <a:rPr lang="da-DK" sz="1800" dirty="0" smtClean="0">
                <a:latin typeface="AGaramond"/>
              </a:rPr>
              <a:t>	Dominantspænding</a:t>
            </a:r>
          </a:p>
          <a:p>
            <a:pPr eaLnBrk="1" hangingPunct="1">
              <a:buFontTx/>
              <a:buNone/>
            </a:pPr>
            <a:r>
              <a:rPr lang="da-DK" sz="1800" dirty="0" smtClean="0">
                <a:latin typeface="AGaramond"/>
              </a:rPr>
              <a:t>	Kvintfald</a:t>
            </a:r>
          </a:p>
          <a:p>
            <a:pPr eaLnBrk="1" hangingPunct="1">
              <a:buFontTx/>
              <a:buNone/>
            </a:pPr>
            <a:r>
              <a:rPr lang="da-DK" sz="1800" dirty="0" smtClean="0">
                <a:latin typeface="AGaramond"/>
              </a:rPr>
              <a:t>	Rangorden</a:t>
            </a:r>
          </a:p>
          <a:p>
            <a:pPr eaLnBrk="1" hangingPunct="1">
              <a:buFontTx/>
              <a:buNone/>
            </a:pPr>
            <a:r>
              <a:rPr lang="da-DK" sz="1800" dirty="0" smtClean="0">
                <a:latin typeface="AGaramond"/>
              </a:rPr>
              <a:t>	Dynamisk og fremadstræbende karakter - </a:t>
            </a:r>
            <a:r>
              <a:rPr lang="da-DK" sz="1800" i="1" dirty="0" smtClean="0">
                <a:latin typeface="AGaramond"/>
              </a:rPr>
              <a:t>fremdrift</a:t>
            </a:r>
            <a:endParaRPr lang="da-DK" sz="1800" dirty="0" smtClean="0">
              <a:latin typeface="AGaramond"/>
            </a:endParaRPr>
          </a:p>
          <a:p>
            <a:pPr eaLnBrk="1" hangingPunct="1">
              <a:buFontTx/>
              <a:buNone/>
            </a:pPr>
            <a:r>
              <a:rPr lang="da-DK" sz="1800" dirty="0" smtClean="0">
                <a:latin typeface="AGaramond"/>
              </a:rPr>
              <a:t>	</a:t>
            </a:r>
            <a:r>
              <a:rPr lang="da-DK" sz="1800" dirty="0" err="1" smtClean="0">
                <a:latin typeface="AGaramond"/>
              </a:rPr>
              <a:t>Ledetoneaffinitet</a:t>
            </a:r>
            <a:endParaRPr lang="da-DK" sz="1800" dirty="0" smtClean="0">
              <a:latin typeface="AGaramond"/>
            </a:endParaRPr>
          </a:p>
        </p:txBody>
      </p:sp>
      <p:pic>
        <p:nvPicPr>
          <p:cNvPr id="1843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2591780" y="1196975"/>
            <a:ext cx="3960440"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FUNKTIONSHARMONIK</a:t>
            </a:r>
            <a:endParaRPr lang="da-DK" sz="2400" dirty="0">
              <a:solidFill>
                <a:srgbClr val="C87700"/>
              </a:solidFill>
              <a:latin typeface="AGaramond"/>
            </a:endParaRPr>
          </a:p>
        </p:txBody>
      </p:sp>
      <p:sp>
        <p:nvSpPr>
          <p:cNvPr id="9" name="Vinkel 8"/>
          <p:cNvSpPr/>
          <p:nvPr/>
        </p:nvSpPr>
        <p:spPr>
          <a:xfrm>
            <a:off x="611560" y="2072278"/>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0" name="Vinkel 9"/>
          <p:cNvSpPr/>
          <p:nvPr/>
        </p:nvSpPr>
        <p:spPr>
          <a:xfrm>
            <a:off x="611560" y="2404836"/>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1" name="Vinkel 10"/>
          <p:cNvSpPr/>
          <p:nvPr/>
        </p:nvSpPr>
        <p:spPr>
          <a:xfrm>
            <a:off x="611560" y="2736402"/>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2" name="Vinkel 11"/>
          <p:cNvSpPr/>
          <p:nvPr/>
        </p:nvSpPr>
        <p:spPr>
          <a:xfrm>
            <a:off x="611560" y="3068960"/>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3" name="Vinkel 12"/>
          <p:cNvSpPr/>
          <p:nvPr/>
        </p:nvSpPr>
        <p:spPr>
          <a:xfrm>
            <a:off x="600130" y="3395904"/>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4" name="Vinkel 13"/>
          <p:cNvSpPr/>
          <p:nvPr/>
        </p:nvSpPr>
        <p:spPr>
          <a:xfrm>
            <a:off x="600130" y="3717032"/>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grpSp>
        <p:nvGrpSpPr>
          <p:cNvPr id="21" name="Gruppe 20"/>
          <p:cNvGrpSpPr/>
          <p:nvPr/>
        </p:nvGrpSpPr>
        <p:grpSpPr>
          <a:xfrm>
            <a:off x="467544" y="4006106"/>
            <a:ext cx="6357937" cy="2735262"/>
            <a:chOff x="467544" y="4006106"/>
            <a:chExt cx="6357937" cy="2735262"/>
          </a:xfrm>
        </p:grpSpPr>
        <p:pic>
          <p:nvPicPr>
            <p:cNvPr id="2051" name="Picture 3"/>
            <p:cNvPicPr>
              <a:picLocks noChangeAspect="1" noChangeArrowheads="1"/>
            </p:cNvPicPr>
            <p:nvPr/>
          </p:nvPicPr>
          <p:blipFill>
            <a:blip r:embed="rId7" cstate="print"/>
            <a:srcRect/>
            <a:stretch>
              <a:fillRect/>
            </a:stretch>
          </p:blipFill>
          <p:spPr bwMode="auto">
            <a:xfrm>
              <a:off x="467544" y="4006106"/>
              <a:ext cx="6357937" cy="2735262"/>
            </a:xfrm>
            <a:prstGeom prst="rect">
              <a:avLst/>
            </a:prstGeom>
            <a:noFill/>
            <a:ln w="9525">
              <a:noFill/>
              <a:miter lim="800000"/>
              <a:headEnd/>
              <a:tailEnd/>
            </a:ln>
            <a:effectLst/>
          </p:spPr>
        </p:pic>
        <p:pic>
          <p:nvPicPr>
            <p:cNvPr id="20" name="31 - Harm 7.mp3">
              <a:hlinkHover r:id="" action="ppaction://ole?verb=0"/>
            </p:cNvPr>
            <p:cNvPicPr>
              <a:picLocks noRot="1" noChangeAspect="1"/>
            </p:cNvPicPr>
            <p:nvPr>
              <a:audioFile r:link="rId2"/>
            </p:nvPr>
          </p:nvPicPr>
          <p:blipFill>
            <a:blip r:embed="rId8" cstate="print"/>
            <a:stretch>
              <a:fillRect/>
            </a:stretch>
          </p:blipFill>
          <p:spPr>
            <a:xfrm>
              <a:off x="683568" y="4365104"/>
              <a:ext cx="276225" cy="276225"/>
            </a:xfrm>
            <a:prstGeom prst="rect">
              <a:avLst/>
            </a:prstGeom>
          </p:spPr>
        </p:pic>
      </p:grpSp>
      <p:grpSp>
        <p:nvGrpSpPr>
          <p:cNvPr id="23" name="Gruppe 22"/>
          <p:cNvGrpSpPr/>
          <p:nvPr/>
        </p:nvGrpSpPr>
        <p:grpSpPr>
          <a:xfrm>
            <a:off x="3419872" y="1772816"/>
            <a:ext cx="5580000" cy="1261920"/>
            <a:chOff x="3419872" y="1772816"/>
            <a:chExt cx="5580000" cy="1261920"/>
          </a:xfrm>
        </p:grpSpPr>
        <p:grpSp>
          <p:nvGrpSpPr>
            <p:cNvPr id="19" name="Gruppe 18"/>
            <p:cNvGrpSpPr>
              <a:grpSpLocks noChangeAspect="1"/>
            </p:cNvGrpSpPr>
            <p:nvPr/>
          </p:nvGrpSpPr>
          <p:grpSpPr>
            <a:xfrm>
              <a:off x="3419872" y="1833402"/>
              <a:ext cx="5580000" cy="1201334"/>
              <a:chOff x="2923026" y="1833394"/>
              <a:chExt cx="6185478" cy="1331696"/>
            </a:xfrm>
          </p:grpSpPr>
          <p:pic>
            <p:nvPicPr>
              <p:cNvPr id="2052" name="Picture 4"/>
              <p:cNvPicPr>
                <a:picLocks noChangeAspect="1" noChangeArrowheads="1"/>
              </p:cNvPicPr>
              <p:nvPr/>
            </p:nvPicPr>
            <p:blipFill>
              <a:blip r:embed="rId9" cstate="print"/>
              <a:srcRect/>
              <a:stretch>
                <a:fillRect/>
              </a:stretch>
            </p:blipFill>
            <p:spPr bwMode="auto">
              <a:xfrm>
                <a:off x="2923026" y="2060848"/>
                <a:ext cx="6185478" cy="1104242"/>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2976394" y="1833394"/>
                <a:ext cx="3103200" cy="250668"/>
              </a:xfrm>
              <a:prstGeom prst="rect">
                <a:avLst/>
              </a:prstGeom>
              <a:noFill/>
              <a:ln w="9525">
                <a:noFill/>
                <a:miter lim="800000"/>
                <a:headEnd/>
                <a:tailEnd/>
              </a:ln>
            </p:spPr>
          </p:pic>
        </p:grpSp>
        <p:pic>
          <p:nvPicPr>
            <p:cNvPr id="22" name="32 - Harm 8.mp3">
              <a:hlinkHover r:id="" action="ppaction://ole?verb=0"/>
            </p:cNvPr>
            <p:cNvPicPr>
              <a:picLocks noRot="1" noChangeAspect="1"/>
            </p:cNvPicPr>
            <p:nvPr>
              <a:audioFile r:link="rId1"/>
            </p:nvPr>
          </p:nvPicPr>
          <p:blipFill>
            <a:blip r:embed="rId8" cstate="print"/>
            <a:stretch>
              <a:fillRect/>
            </a:stretch>
          </p:blipFill>
          <p:spPr>
            <a:xfrm>
              <a:off x="6372200" y="1772816"/>
              <a:ext cx="276225" cy="2762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 calcmode="lin" valueType="num">
                                      <p:cBhvr additive="base">
                                        <p:cTn id="2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 calcmode="lin" valueType="num">
                                      <p:cBhvr additive="base">
                                        <p:cTn id="3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435">
                                            <p:txEl>
                                              <p:pRg st="5" end="5"/>
                                            </p:txEl>
                                          </p:spTgt>
                                        </p:tgtEl>
                                        <p:attrNameLst>
                                          <p:attrName>style.visibility</p:attrName>
                                        </p:attrNameLst>
                                      </p:cBhvr>
                                      <p:to>
                                        <p:strVal val="visible"/>
                                      </p:to>
                                    </p:set>
                                    <p:anim calcmode="lin" valueType="num">
                                      <p:cBhvr additive="base">
                                        <p:cTn id="4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435">
                                            <p:txEl>
                                              <p:pRg st="6" end="6"/>
                                            </p:txEl>
                                          </p:spTgt>
                                        </p:tgtEl>
                                        <p:attrNameLst>
                                          <p:attrName>style.visibility</p:attrName>
                                        </p:attrNameLst>
                                      </p:cBhvr>
                                      <p:to>
                                        <p:strVal val="visible"/>
                                      </p:to>
                                    </p:set>
                                    <p:anim calcmode="lin" valueType="num">
                                      <p:cBhvr additive="base">
                                        <p:cTn id="5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ox(i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ox(in)">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9" grpId="0" uiExpand="1" animBg="1"/>
      <p:bldP spid="10" grpId="0" uiExpand="1" animBg="1"/>
      <p:bldP spid="11" grpId="0" uiExpand="1" animBg="1"/>
      <p:bldP spid="12" grpId="0" uiExpand="1" animBg="1"/>
      <p:bldP spid="13" grpId="0" uiExpand="1"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r>
              <a:rPr lang="da-DK" sz="1800" i="1" dirty="0" smtClean="0">
                <a:latin typeface="AGaramond"/>
              </a:rPr>
              <a:t>Skalagrundlaget </a:t>
            </a:r>
            <a:r>
              <a:rPr lang="da-DK" sz="1800" dirty="0" smtClean="0">
                <a:latin typeface="AGaramond"/>
              </a:rPr>
              <a:t>er </a:t>
            </a:r>
            <a:r>
              <a:rPr lang="da-DK" sz="1800" b="1" dirty="0" err="1" smtClean="0">
                <a:latin typeface="AGaramond"/>
              </a:rPr>
              <a:t>dur-mol-skalaerne</a:t>
            </a:r>
            <a:endParaRPr lang="da-DK" sz="1800" b="1" dirty="0" smtClean="0">
              <a:latin typeface="AGaramond"/>
            </a:endParaRPr>
          </a:p>
          <a:p>
            <a:pPr eaLnBrk="1" hangingPunct="1">
              <a:buFontTx/>
              <a:buNone/>
            </a:pPr>
            <a:r>
              <a:rPr lang="da-DK" sz="1800" i="1" dirty="0" smtClean="0">
                <a:latin typeface="AGaramond"/>
              </a:rPr>
              <a:t>Akkordmaterialet</a:t>
            </a:r>
            <a:r>
              <a:rPr lang="da-DK" sz="1800" dirty="0" smtClean="0">
                <a:latin typeface="AGaramond"/>
              </a:rPr>
              <a:t> er </a:t>
            </a:r>
            <a:r>
              <a:rPr lang="da-DK" sz="1800" b="1" dirty="0" smtClean="0">
                <a:latin typeface="AGaramond"/>
              </a:rPr>
              <a:t>tre- og firklange</a:t>
            </a:r>
            <a:r>
              <a:rPr lang="da-DK" sz="1800" dirty="0" smtClean="0">
                <a:latin typeface="AGaramond"/>
              </a:rPr>
              <a:t>, der dannes af </a:t>
            </a:r>
            <a:r>
              <a:rPr lang="da-DK" sz="1800" dirty="0" err="1" smtClean="0">
                <a:latin typeface="AGaramond"/>
              </a:rPr>
              <a:t>dur-</a:t>
            </a:r>
            <a:r>
              <a:rPr lang="da-DK" sz="1800" dirty="0" smtClean="0">
                <a:latin typeface="AGaramond"/>
              </a:rPr>
              <a:t> og </a:t>
            </a:r>
            <a:r>
              <a:rPr lang="da-DK" sz="1800" dirty="0" err="1" smtClean="0">
                <a:latin typeface="AGaramond"/>
              </a:rPr>
              <a:t>mol-skalaerne</a:t>
            </a:r>
            <a:r>
              <a:rPr lang="da-DK" sz="1800" dirty="0" smtClean="0">
                <a:latin typeface="AGaramond"/>
              </a:rPr>
              <a:t>, men med udpræget brug af </a:t>
            </a:r>
            <a:r>
              <a:rPr lang="da-DK" sz="1800" i="1" dirty="0" err="1" smtClean="0">
                <a:latin typeface="AGaramond"/>
              </a:rPr>
              <a:t>bidominanter</a:t>
            </a:r>
            <a:r>
              <a:rPr lang="da-DK" sz="1800" dirty="0" smtClean="0">
                <a:latin typeface="AGaramond"/>
              </a:rPr>
              <a:t> – derved inddrages </a:t>
            </a:r>
            <a:r>
              <a:rPr lang="da-DK" sz="1800" i="1" dirty="0" smtClean="0">
                <a:latin typeface="AGaramond"/>
              </a:rPr>
              <a:t>skalafremmede toner</a:t>
            </a:r>
            <a:endParaRPr lang="da-DK" sz="1800" dirty="0" smtClean="0">
              <a:latin typeface="AGaramond"/>
            </a:endParaRPr>
          </a:p>
          <a:p>
            <a:pPr eaLnBrk="1" hangingPunct="1">
              <a:buFontTx/>
              <a:buNone/>
            </a:pPr>
            <a:r>
              <a:rPr lang="da-DK" sz="1800" b="1" dirty="0" smtClean="0">
                <a:latin typeface="AGaramond"/>
              </a:rPr>
              <a:t>Per definition</a:t>
            </a:r>
            <a:r>
              <a:rPr lang="da-DK" sz="1800" dirty="0" smtClean="0">
                <a:latin typeface="AGaramond"/>
              </a:rPr>
              <a:t> er en dur-b7 akkord en </a:t>
            </a:r>
            <a:r>
              <a:rPr lang="da-DK" sz="1800" dirty="0" err="1" smtClean="0">
                <a:latin typeface="AGaramond"/>
              </a:rPr>
              <a:t>dominantisk</a:t>
            </a:r>
            <a:r>
              <a:rPr lang="da-DK" sz="1800" dirty="0" smtClean="0">
                <a:latin typeface="AGaramond"/>
              </a:rPr>
              <a:t> spændingsakkord og skal opløses "rigtigt" med en akkord en kvint under</a:t>
            </a:r>
          </a:p>
          <a:p>
            <a:pPr eaLnBrk="1" hangingPunct="1">
              <a:buFontTx/>
              <a:buNone/>
            </a:pPr>
            <a:r>
              <a:rPr lang="da-DK" sz="1800" i="1" dirty="0" smtClean="0">
                <a:latin typeface="AGaramond"/>
              </a:rPr>
              <a:t>Rangordenen </a:t>
            </a:r>
            <a:r>
              <a:rPr lang="da-DK" sz="1800" dirty="0" smtClean="0">
                <a:latin typeface="AGaramond"/>
              </a:rPr>
              <a:t>er vigtig – fx i den </a:t>
            </a:r>
            <a:r>
              <a:rPr lang="da-DK" sz="1800" i="1" dirty="0" smtClean="0">
                <a:latin typeface="AGaramond"/>
              </a:rPr>
              <a:t>tonale kadence</a:t>
            </a:r>
            <a:r>
              <a:rPr lang="da-DK" sz="1800" dirty="0" smtClean="0">
                <a:latin typeface="AGaramond"/>
              </a:rPr>
              <a:t>: </a:t>
            </a:r>
            <a:r>
              <a:rPr lang="da-DK" sz="1800" b="1" dirty="0" smtClean="0">
                <a:latin typeface="AGaramond"/>
              </a:rPr>
              <a:t>T</a:t>
            </a:r>
            <a:r>
              <a:rPr lang="da-DK" sz="1800" dirty="0" smtClean="0">
                <a:latin typeface="AGaramond"/>
              </a:rPr>
              <a:t>-</a:t>
            </a:r>
            <a:r>
              <a:rPr lang="da-DK" sz="1800" b="1" dirty="0" smtClean="0">
                <a:latin typeface="AGaramond"/>
              </a:rPr>
              <a:t>S</a:t>
            </a:r>
            <a:r>
              <a:rPr lang="da-DK" sz="1800" dirty="0" smtClean="0">
                <a:latin typeface="AGaramond"/>
              </a:rPr>
              <a:t>-</a:t>
            </a:r>
            <a:r>
              <a:rPr lang="da-DK" sz="1800" b="1" dirty="0" smtClean="0">
                <a:latin typeface="AGaramond"/>
              </a:rPr>
              <a:t>D</a:t>
            </a:r>
            <a:r>
              <a:rPr lang="da-DK" sz="1800" dirty="0" smtClean="0">
                <a:latin typeface="AGaramond"/>
              </a:rPr>
              <a:t>-</a:t>
            </a:r>
            <a:r>
              <a:rPr lang="da-DK" sz="1800" b="1" dirty="0" smtClean="0">
                <a:latin typeface="AGaramond"/>
              </a:rPr>
              <a:t>T</a:t>
            </a:r>
            <a:r>
              <a:rPr lang="da-DK" sz="1800" dirty="0" smtClean="0">
                <a:latin typeface="AGaramond"/>
              </a:rPr>
              <a:t> – her indgår det typiske </a:t>
            </a:r>
            <a:r>
              <a:rPr lang="da-DK" sz="1800" i="1" dirty="0" smtClean="0">
                <a:latin typeface="AGaramond"/>
              </a:rPr>
              <a:t>kvintfald</a:t>
            </a:r>
            <a:r>
              <a:rPr lang="da-DK" sz="1800" dirty="0" smtClean="0">
                <a:latin typeface="AGaramond"/>
              </a:rPr>
              <a:t> også</a:t>
            </a:r>
          </a:p>
          <a:p>
            <a:pPr eaLnBrk="1" hangingPunct="1">
              <a:buFontTx/>
              <a:buNone/>
            </a:pPr>
            <a:r>
              <a:rPr lang="da-DK" sz="1800" dirty="0" smtClean="0">
                <a:latin typeface="AGaramond"/>
              </a:rPr>
              <a:t>Endelig er </a:t>
            </a:r>
            <a:r>
              <a:rPr lang="da-DK" sz="1800" i="1" dirty="0" smtClean="0">
                <a:latin typeface="AGaramond"/>
              </a:rPr>
              <a:t>dominantkæder</a:t>
            </a:r>
            <a:r>
              <a:rPr lang="da-DK" sz="1800" dirty="0" smtClean="0">
                <a:latin typeface="AGaramond"/>
              </a:rPr>
              <a:t> udbredte – et tørre eller mindre antal </a:t>
            </a:r>
            <a:r>
              <a:rPr lang="da-DK" sz="1800" dirty="0" err="1" smtClean="0">
                <a:latin typeface="AGaramond"/>
              </a:rPr>
              <a:t>dominantiske</a:t>
            </a:r>
            <a:r>
              <a:rPr lang="da-DK" sz="1800" dirty="0" smtClean="0">
                <a:latin typeface="AGaramond"/>
              </a:rPr>
              <a:t> akkorder efter hinanden</a:t>
            </a:r>
          </a:p>
          <a:p>
            <a:pPr eaLnBrk="1" hangingPunct="1">
              <a:buFontTx/>
              <a:buNone/>
            </a:pPr>
            <a:endParaRPr lang="da-DK" sz="1800" i="1" dirty="0" smtClean="0">
              <a:latin typeface="AGaramond"/>
            </a:endParaRPr>
          </a:p>
        </p:txBody>
      </p:sp>
      <p:pic>
        <p:nvPicPr>
          <p:cNvPr id="1843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8" name="Text Box 4"/>
          <p:cNvSpPr txBox="1">
            <a:spLocks noChangeArrowheads="1"/>
          </p:cNvSpPr>
          <p:nvPr/>
        </p:nvSpPr>
        <p:spPr bwMode="auto">
          <a:xfrm>
            <a:off x="2591780" y="1196975"/>
            <a:ext cx="3960440"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FUNKTIONSHARMONIK</a:t>
            </a:r>
            <a:endParaRPr lang="da-DK" sz="2400" dirty="0">
              <a:solidFill>
                <a:srgbClr val="C87700"/>
              </a:solidFill>
              <a:latin typeface="A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ox(in)">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box(in)">
                                      <p:cBhvr>
                                        <p:cTn id="17" dur="5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box(in)">
                                      <p:cBhvr>
                                        <p:cTn id="22"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e 21"/>
          <p:cNvGrpSpPr/>
          <p:nvPr/>
        </p:nvGrpSpPr>
        <p:grpSpPr>
          <a:xfrm>
            <a:off x="107504" y="3630054"/>
            <a:ext cx="6211360" cy="3183322"/>
            <a:chOff x="107504" y="3630054"/>
            <a:chExt cx="6211360" cy="3183322"/>
          </a:xfrm>
        </p:grpSpPr>
        <p:pic>
          <p:nvPicPr>
            <p:cNvPr id="1027" name="Picture 3"/>
            <p:cNvPicPr>
              <a:picLocks noChangeAspect="1" noChangeArrowheads="1"/>
            </p:cNvPicPr>
            <p:nvPr/>
          </p:nvPicPr>
          <p:blipFill>
            <a:blip r:embed="rId5" cstate="print"/>
            <a:srcRect/>
            <a:stretch>
              <a:fillRect/>
            </a:stretch>
          </p:blipFill>
          <p:spPr bwMode="auto">
            <a:xfrm>
              <a:off x="107504" y="3630054"/>
              <a:ext cx="6211360" cy="3183322"/>
            </a:xfrm>
            <a:prstGeom prst="rect">
              <a:avLst/>
            </a:prstGeom>
            <a:noFill/>
            <a:ln w="9525">
              <a:noFill/>
              <a:miter lim="800000"/>
              <a:headEnd/>
              <a:tailEnd/>
            </a:ln>
          </p:spPr>
        </p:pic>
        <p:pic>
          <p:nvPicPr>
            <p:cNvPr id="21" name="28 - Harm 4.mp3">
              <a:hlinkHover r:id="" action="ppaction://ole?verb=0"/>
            </p:cNvPr>
            <p:cNvPicPr>
              <a:picLocks noRot="1" noChangeAspect="1"/>
            </p:cNvPicPr>
            <p:nvPr>
              <a:audioFile r:link="rId2"/>
            </p:nvPr>
          </p:nvPicPr>
          <p:blipFill>
            <a:blip r:embed="rId6" cstate="print"/>
            <a:stretch>
              <a:fillRect/>
            </a:stretch>
          </p:blipFill>
          <p:spPr>
            <a:xfrm>
              <a:off x="323528" y="3861048"/>
              <a:ext cx="276225" cy="276225"/>
            </a:xfrm>
            <a:prstGeom prst="rect">
              <a:avLst/>
            </a:prstGeom>
          </p:spPr>
        </p:pic>
      </p:grpSp>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pic>
        <p:nvPicPr>
          <p:cNvPr id="18436" name="Picture 4" descr="logo"/>
          <p:cNvPicPr>
            <a:picLocks noChangeAspect="1" noChangeArrowheads="1"/>
          </p:cNvPicPr>
          <p:nvPr/>
        </p:nvPicPr>
        <p:blipFill>
          <a:blip r:embed="rId7"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3023828" y="1196975"/>
            <a:ext cx="309634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MODALHARMONIK</a:t>
            </a:r>
            <a:endParaRPr lang="da-DK" sz="2400" dirty="0">
              <a:solidFill>
                <a:srgbClr val="C87700"/>
              </a:solidFill>
              <a:latin typeface="AGaramond"/>
            </a:endParaRPr>
          </a:p>
        </p:txBody>
      </p:sp>
      <p:sp>
        <p:nvSpPr>
          <p:cNvPr id="8" name="Rectangle 3"/>
          <p:cNvSpPr>
            <a:spLocks noGrp="1" noChangeArrowheads="1"/>
          </p:cNvSpPr>
          <p:nvPr>
            <p:ph type="body" idx="1"/>
          </p:nvPr>
        </p:nvSpPr>
        <p:spPr>
          <a:xfrm>
            <a:off x="457200" y="1639888"/>
            <a:ext cx="8229600" cy="4525962"/>
          </a:xfrm>
        </p:spPr>
        <p:txBody>
          <a:bodyPr/>
          <a:lstStyle/>
          <a:p>
            <a:pPr eaLnBrk="1" hangingPunct="1">
              <a:buFontTx/>
              <a:buNone/>
            </a:pPr>
            <a:r>
              <a:rPr lang="da-DK" sz="1800" dirty="0" smtClean="0">
                <a:latin typeface="AGaramond"/>
              </a:rPr>
              <a:t>Kendetegn:</a:t>
            </a:r>
          </a:p>
          <a:p>
            <a:pPr eaLnBrk="1" hangingPunct="1">
              <a:buFontTx/>
              <a:buNone/>
            </a:pPr>
            <a:r>
              <a:rPr lang="da-DK" sz="1800" dirty="0" smtClean="0">
                <a:latin typeface="AGaramond"/>
              </a:rPr>
              <a:t>	Kirketonearter</a:t>
            </a:r>
          </a:p>
          <a:p>
            <a:pPr eaLnBrk="1" hangingPunct="1">
              <a:buFontTx/>
              <a:buNone/>
            </a:pPr>
            <a:r>
              <a:rPr lang="da-DK" sz="1800" dirty="0" smtClean="0">
                <a:latin typeface="AGaramond"/>
              </a:rPr>
              <a:t>	</a:t>
            </a:r>
            <a:r>
              <a:rPr lang="da-DK" sz="1800" dirty="0" err="1" smtClean="0">
                <a:latin typeface="AGaramond"/>
              </a:rPr>
              <a:t>Fællestoneaffinitet</a:t>
            </a:r>
            <a:r>
              <a:rPr lang="da-DK" sz="1800" dirty="0" smtClean="0">
                <a:latin typeface="AGaramond"/>
              </a:rPr>
              <a:t>, ingen </a:t>
            </a:r>
            <a:r>
              <a:rPr lang="da-DK" sz="1800" dirty="0" err="1" smtClean="0">
                <a:latin typeface="AGaramond"/>
              </a:rPr>
              <a:t>ledetoner</a:t>
            </a:r>
            <a:endParaRPr lang="da-DK" sz="1800" dirty="0" smtClean="0">
              <a:latin typeface="AGaramond"/>
            </a:endParaRPr>
          </a:p>
          <a:p>
            <a:pPr eaLnBrk="1" hangingPunct="1">
              <a:buFontTx/>
              <a:buNone/>
            </a:pPr>
            <a:r>
              <a:rPr lang="da-DK" sz="1800" dirty="0" smtClean="0">
                <a:latin typeface="AGaramond"/>
              </a:rPr>
              <a:t>	Sekund- og </a:t>
            </a:r>
            <a:r>
              <a:rPr lang="da-DK" sz="1800" dirty="0" err="1" smtClean="0">
                <a:latin typeface="AGaramond"/>
              </a:rPr>
              <a:t>terstforbindelser</a:t>
            </a:r>
            <a:endParaRPr lang="da-DK" sz="1800" dirty="0" smtClean="0">
              <a:latin typeface="AGaramond"/>
            </a:endParaRPr>
          </a:p>
          <a:p>
            <a:pPr eaLnBrk="1" hangingPunct="1">
              <a:buFontTx/>
              <a:buNone/>
            </a:pPr>
            <a:r>
              <a:rPr lang="da-DK" sz="1800" dirty="0" smtClean="0">
                <a:latin typeface="AGaramond"/>
              </a:rPr>
              <a:t>	Ligeværdighed</a:t>
            </a:r>
          </a:p>
          <a:p>
            <a:pPr eaLnBrk="1" hangingPunct="1">
              <a:buFontTx/>
              <a:buNone/>
            </a:pPr>
            <a:r>
              <a:rPr lang="da-DK" sz="1800" dirty="0" smtClean="0">
                <a:latin typeface="AGaramond"/>
              </a:rPr>
              <a:t>	Statisk og hvilende karakter</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sp>
        <p:nvSpPr>
          <p:cNvPr id="9" name="Vinkel 8"/>
          <p:cNvSpPr/>
          <p:nvPr/>
        </p:nvSpPr>
        <p:spPr>
          <a:xfrm>
            <a:off x="611560" y="2072278"/>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0" name="Vinkel 9"/>
          <p:cNvSpPr/>
          <p:nvPr/>
        </p:nvSpPr>
        <p:spPr>
          <a:xfrm>
            <a:off x="611560" y="2404836"/>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1" name="Vinkel 10"/>
          <p:cNvSpPr/>
          <p:nvPr/>
        </p:nvSpPr>
        <p:spPr>
          <a:xfrm>
            <a:off x="611560" y="2736402"/>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2" name="Vinkel 11"/>
          <p:cNvSpPr/>
          <p:nvPr/>
        </p:nvSpPr>
        <p:spPr>
          <a:xfrm>
            <a:off x="611560" y="3068960"/>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3" name="Vinkel 12"/>
          <p:cNvSpPr/>
          <p:nvPr/>
        </p:nvSpPr>
        <p:spPr>
          <a:xfrm>
            <a:off x="600130" y="3395904"/>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grpSp>
        <p:nvGrpSpPr>
          <p:cNvPr id="17" name="Gruppe 16"/>
          <p:cNvGrpSpPr/>
          <p:nvPr/>
        </p:nvGrpSpPr>
        <p:grpSpPr>
          <a:xfrm>
            <a:off x="539552" y="3717032"/>
            <a:ext cx="6272212" cy="1457325"/>
            <a:chOff x="539552" y="3717032"/>
            <a:chExt cx="6272212" cy="1457325"/>
          </a:xfrm>
        </p:grpSpPr>
        <p:pic>
          <p:nvPicPr>
            <p:cNvPr id="1026" name="Picture 2"/>
            <p:cNvPicPr>
              <a:picLocks noChangeAspect="1" noChangeArrowheads="1"/>
            </p:cNvPicPr>
            <p:nvPr/>
          </p:nvPicPr>
          <p:blipFill>
            <a:blip r:embed="rId9" cstate="print"/>
            <a:srcRect/>
            <a:stretch>
              <a:fillRect/>
            </a:stretch>
          </p:blipFill>
          <p:spPr bwMode="auto">
            <a:xfrm>
              <a:off x="539552" y="3717032"/>
              <a:ext cx="6272212" cy="1457325"/>
            </a:xfrm>
            <a:prstGeom prst="rect">
              <a:avLst/>
            </a:prstGeom>
            <a:noFill/>
            <a:ln w="9525">
              <a:noFill/>
              <a:miter lim="800000"/>
              <a:headEnd/>
              <a:tailEnd/>
            </a:ln>
            <a:effectLst/>
          </p:spPr>
        </p:pic>
        <p:pic>
          <p:nvPicPr>
            <p:cNvPr id="16" name="30 - Harm 6.mp3">
              <a:hlinkHover r:id="" action="ppaction://ole?verb=0"/>
            </p:cNvPr>
            <p:cNvPicPr>
              <a:picLocks noRot="1" noChangeAspect="1"/>
            </p:cNvPicPr>
            <p:nvPr>
              <a:audioFile r:link="rId1"/>
            </p:nvPr>
          </p:nvPicPr>
          <p:blipFill>
            <a:blip r:embed="rId10" cstate="print"/>
            <a:stretch>
              <a:fillRect/>
            </a:stretch>
          </p:blipFill>
          <p:spPr>
            <a:xfrm>
              <a:off x="611560" y="4005064"/>
              <a:ext cx="276225" cy="276225"/>
            </a:xfrm>
            <a:prstGeom prst="rect">
              <a:avLst/>
            </a:prstGeom>
          </p:spPr>
        </p:pic>
      </p:grpSp>
      <p:sp>
        <p:nvSpPr>
          <p:cNvPr id="18" name="Tekstboks 17"/>
          <p:cNvSpPr txBox="1"/>
          <p:nvPr/>
        </p:nvSpPr>
        <p:spPr>
          <a:xfrm>
            <a:off x="539552" y="5157192"/>
            <a:ext cx="5832648" cy="646331"/>
          </a:xfrm>
          <a:prstGeom prst="rect">
            <a:avLst/>
          </a:prstGeom>
          <a:noFill/>
        </p:spPr>
        <p:txBody>
          <a:bodyPr wrap="square" rtlCol="0">
            <a:spAutoFit/>
          </a:bodyPr>
          <a:lstStyle/>
          <a:p>
            <a:r>
              <a:rPr lang="da-DK" dirty="0" smtClean="0">
                <a:latin typeface="AGaramond"/>
              </a:rPr>
              <a:t>Hele nummeret er baseret på de to akkorder, </a:t>
            </a:r>
            <a:r>
              <a:rPr lang="da-DK" i="1" dirty="0" smtClean="0">
                <a:latin typeface="AGaramond"/>
              </a:rPr>
              <a:t>C</a:t>
            </a:r>
            <a:r>
              <a:rPr lang="da-DK" dirty="0" smtClean="0">
                <a:latin typeface="AGaramond"/>
              </a:rPr>
              <a:t> og </a:t>
            </a:r>
            <a:r>
              <a:rPr lang="da-DK" i="1" dirty="0" smtClean="0">
                <a:latin typeface="AGaramond"/>
              </a:rPr>
              <a:t>Em</a:t>
            </a:r>
            <a:r>
              <a:rPr lang="da-DK" dirty="0" smtClean="0">
                <a:latin typeface="AGaramond"/>
              </a:rPr>
              <a:t>, der har fællestonerne </a:t>
            </a:r>
            <a:r>
              <a:rPr lang="da-DK" i="1" dirty="0" smtClean="0">
                <a:latin typeface="AGaramond"/>
              </a:rPr>
              <a:t>e</a:t>
            </a:r>
            <a:r>
              <a:rPr lang="da-DK" dirty="0" smtClean="0">
                <a:latin typeface="AGaramond"/>
              </a:rPr>
              <a:t> og </a:t>
            </a:r>
            <a:r>
              <a:rPr lang="da-DK" i="1" dirty="0" smtClean="0">
                <a:latin typeface="AGaramond"/>
              </a:rPr>
              <a:t>g - </a:t>
            </a:r>
            <a:r>
              <a:rPr lang="da-DK" b="1" dirty="0" err="1" smtClean="0">
                <a:latin typeface="AGaramond"/>
              </a:rPr>
              <a:t>fællestoneaffinitet</a:t>
            </a:r>
            <a:endParaRPr lang="da-DK" dirty="0"/>
          </a:p>
        </p:txBody>
      </p:sp>
      <p:sp>
        <p:nvSpPr>
          <p:cNvPr id="19" name="Tekstboks 18"/>
          <p:cNvSpPr txBox="1"/>
          <p:nvPr/>
        </p:nvSpPr>
        <p:spPr>
          <a:xfrm>
            <a:off x="4499992" y="2708920"/>
            <a:ext cx="4644008" cy="523220"/>
          </a:xfrm>
          <a:prstGeom prst="rect">
            <a:avLst/>
          </a:prstGeom>
          <a:noFill/>
        </p:spPr>
        <p:txBody>
          <a:bodyPr wrap="square" rtlCol="0">
            <a:spAutoFit/>
          </a:bodyPr>
          <a:lstStyle/>
          <a:p>
            <a:r>
              <a:rPr lang="da-DK" sz="1400" dirty="0" smtClean="0">
                <a:latin typeface="AGaramond"/>
              </a:rPr>
              <a:t>Hele nummeret er baseret på de to akkorder, </a:t>
            </a:r>
            <a:r>
              <a:rPr lang="da-DK" sz="1400" i="1" dirty="0" smtClean="0">
                <a:latin typeface="AGaramond"/>
              </a:rPr>
              <a:t>C</a:t>
            </a:r>
            <a:r>
              <a:rPr lang="da-DK" sz="1400" dirty="0" smtClean="0">
                <a:latin typeface="AGaramond"/>
              </a:rPr>
              <a:t> og </a:t>
            </a:r>
            <a:r>
              <a:rPr lang="da-DK" sz="1400" i="1" dirty="0" smtClean="0">
                <a:latin typeface="AGaramond"/>
              </a:rPr>
              <a:t>Em</a:t>
            </a:r>
            <a:r>
              <a:rPr lang="da-DK" sz="1400" dirty="0" smtClean="0">
                <a:latin typeface="AGaramond"/>
              </a:rPr>
              <a:t>, der har fællestonerne </a:t>
            </a:r>
            <a:r>
              <a:rPr lang="da-DK" sz="1400" i="1" dirty="0" smtClean="0">
                <a:latin typeface="AGaramond"/>
              </a:rPr>
              <a:t>e</a:t>
            </a:r>
            <a:r>
              <a:rPr lang="da-DK" sz="1400" dirty="0" smtClean="0">
                <a:latin typeface="AGaramond"/>
              </a:rPr>
              <a:t> og </a:t>
            </a:r>
            <a:r>
              <a:rPr lang="da-DK" sz="1400" i="1" dirty="0" smtClean="0">
                <a:latin typeface="AGaramond"/>
              </a:rPr>
              <a:t>g - </a:t>
            </a:r>
            <a:r>
              <a:rPr lang="da-DK" sz="1400" b="1" dirty="0" err="1" smtClean="0">
                <a:latin typeface="AGaramond"/>
              </a:rPr>
              <a:t>fællestoneaffinitet</a:t>
            </a:r>
            <a:endParaRPr lang="da-DK" dirty="0"/>
          </a:p>
        </p:txBody>
      </p:sp>
      <p:sp>
        <p:nvSpPr>
          <p:cNvPr id="23" name="Tekstboks 22"/>
          <p:cNvSpPr txBox="1"/>
          <p:nvPr/>
        </p:nvSpPr>
        <p:spPr>
          <a:xfrm>
            <a:off x="6372200" y="4156045"/>
            <a:ext cx="2664296" cy="2585323"/>
          </a:xfrm>
          <a:prstGeom prst="rect">
            <a:avLst/>
          </a:prstGeom>
          <a:noFill/>
        </p:spPr>
        <p:txBody>
          <a:bodyPr wrap="square" rtlCol="0">
            <a:spAutoFit/>
          </a:bodyPr>
          <a:lstStyle/>
          <a:p>
            <a:r>
              <a:rPr lang="da-DK" dirty="0" smtClean="0">
                <a:latin typeface="AGaramond"/>
              </a:rPr>
              <a:t>Skalagrundlaget er æolisk skala – akkorderne indeholder alle toner fra æolisk, selv om melodien kun benytter </a:t>
            </a:r>
            <a:r>
              <a:rPr lang="da-DK" dirty="0" err="1" smtClean="0">
                <a:latin typeface="AGaramond"/>
              </a:rPr>
              <a:t>mol-pentaton</a:t>
            </a:r>
            <a:r>
              <a:rPr lang="da-DK" dirty="0" smtClean="0">
                <a:latin typeface="AGaramond"/>
              </a:rPr>
              <a:t>.</a:t>
            </a:r>
          </a:p>
          <a:p>
            <a:r>
              <a:rPr lang="da-DK" dirty="0" smtClean="0">
                <a:latin typeface="AGaramond"/>
              </a:rPr>
              <a:t>Der er ingen </a:t>
            </a:r>
            <a:r>
              <a:rPr lang="da-DK" dirty="0" err="1" smtClean="0">
                <a:latin typeface="AGaramond"/>
              </a:rPr>
              <a:t>ledetonespænding</a:t>
            </a:r>
            <a:r>
              <a:rPr lang="da-DK" dirty="0" smtClean="0">
                <a:latin typeface="AGaramond"/>
              </a:rPr>
              <a:t>, da </a:t>
            </a:r>
            <a:r>
              <a:rPr lang="da-DK" b="1" dirty="0" smtClean="0">
                <a:latin typeface="AGaramond"/>
              </a:rPr>
              <a:t>V</a:t>
            </a:r>
            <a:r>
              <a:rPr lang="da-DK" dirty="0" smtClean="0">
                <a:latin typeface="AGaramond"/>
              </a:rPr>
              <a:t> er en molakkord.</a:t>
            </a:r>
            <a:endParaRPr lang="da-DK" dirty="0">
              <a:latin typeface="A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500" fill="hold"/>
                                        <p:tgtEl>
                                          <p:spTgt spid="17"/>
                                        </p:tgtEl>
                                      </p:cBhvr>
                                      <p:by x="70000" y="70000"/>
                                    </p:animScale>
                                  </p:childTnLst>
                                </p:cTn>
                              </p:par>
                              <p:par>
                                <p:cTn id="67" presetID="56" presetClass="path" presetSubtype="0" accel="50000" decel="50000" fill="hold" nodeType="withEffect">
                                  <p:stCondLst>
                                    <p:cond delay="0"/>
                                  </p:stCondLst>
                                  <p:childTnLst>
                                    <p:animMotion origin="layout" path="M 2.77778E-7 1.85185E-6 L 0.34219 -0.32662 " pathEditMode="relative" rAng="0" ptsTypes="AA">
                                      <p:cBhvr>
                                        <p:cTn id="68" dur="500" fill="hold"/>
                                        <p:tgtEl>
                                          <p:spTgt spid="17"/>
                                        </p:tgtEl>
                                        <p:attrNameLst>
                                          <p:attrName>ppt_x</p:attrName>
                                          <p:attrName>ppt_y</p:attrName>
                                        </p:attrNameLst>
                                      </p:cBhvr>
                                      <p:rCtr x="171" y="-163"/>
                                    </p:animMotion>
                                  </p:childTnLst>
                                </p:cTn>
                              </p:par>
                              <p:par>
                                <p:cTn id="69" presetID="18" presetClass="exit" presetSubtype="12" fill="hold" grpId="1" nodeType="withEffect">
                                  <p:stCondLst>
                                    <p:cond delay="0"/>
                                  </p:stCondLst>
                                  <p:childTnLst>
                                    <p:animEffect transition="out" filter="strips(downLeft)">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par>
                                <p:cTn id="72" presetID="18" presetClass="entr" presetSubtype="12"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downLeft)">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ox(in)">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ox(in)">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animBg="1"/>
      <p:bldP spid="11" grpId="0" animBg="1"/>
      <p:bldP spid="12" grpId="0" animBg="1"/>
      <p:bldP spid="13" grpId="0" animBg="1"/>
      <p:bldP spid="18" grpId="0"/>
      <p:bldP spid="18" grpId="1"/>
      <p:bldP spid="19"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r>
              <a:rPr lang="da-DK" sz="1800" i="1" dirty="0" smtClean="0">
                <a:latin typeface="AGaramond"/>
              </a:rPr>
              <a:t>Skalagrundlaget </a:t>
            </a:r>
            <a:r>
              <a:rPr lang="da-DK" sz="1800" dirty="0" smtClean="0">
                <a:latin typeface="AGaramond"/>
              </a:rPr>
              <a:t>er </a:t>
            </a:r>
            <a:r>
              <a:rPr lang="da-DK" sz="1800" b="1" dirty="0" smtClean="0">
                <a:latin typeface="AGaramond"/>
              </a:rPr>
              <a:t>kirketonearterne</a:t>
            </a:r>
            <a:r>
              <a:rPr lang="da-DK" sz="1800" dirty="0" smtClean="0">
                <a:latin typeface="AGaramond"/>
              </a:rPr>
              <a:t> – </a:t>
            </a:r>
            <a:r>
              <a:rPr lang="da-DK" sz="1800" dirty="0" err="1" smtClean="0">
                <a:latin typeface="AGaramond"/>
              </a:rPr>
              <a:t>stamtoneskalaer</a:t>
            </a:r>
            <a:r>
              <a:rPr lang="da-DK" sz="1800" dirty="0" smtClean="0">
                <a:latin typeface="AGaramond"/>
              </a:rPr>
              <a:t> med grundtone ≠ c</a:t>
            </a:r>
            <a:endParaRPr lang="da-DK" sz="1800" b="1" dirty="0" smtClean="0">
              <a:latin typeface="AGaramond"/>
            </a:endParaRPr>
          </a:p>
          <a:p>
            <a:pPr eaLnBrk="1" hangingPunct="1">
              <a:buFontTx/>
              <a:buNone/>
            </a:pPr>
            <a:r>
              <a:rPr lang="da-DK" sz="1800" i="1" dirty="0" smtClean="0">
                <a:latin typeface="AGaramond"/>
              </a:rPr>
              <a:t>Akkordmaterialet</a:t>
            </a:r>
            <a:r>
              <a:rPr lang="da-DK" sz="1800" dirty="0" smtClean="0">
                <a:latin typeface="AGaramond"/>
              </a:rPr>
              <a:t> er </a:t>
            </a:r>
            <a:r>
              <a:rPr lang="da-DK" sz="1800" b="1" dirty="0" err="1" smtClean="0">
                <a:latin typeface="AGaramond"/>
              </a:rPr>
              <a:t>dur-</a:t>
            </a:r>
            <a:r>
              <a:rPr lang="da-DK" sz="1800" b="1" dirty="0" smtClean="0">
                <a:latin typeface="AGaramond"/>
              </a:rPr>
              <a:t> og </a:t>
            </a:r>
            <a:r>
              <a:rPr lang="da-DK" sz="1800" b="1" dirty="0" err="1" smtClean="0">
                <a:latin typeface="AGaramond"/>
              </a:rPr>
              <a:t>mol-treklange</a:t>
            </a:r>
            <a:r>
              <a:rPr lang="da-DK" sz="1800" dirty="0" smtClean="0">
                <a:latin typeface="AGaramond"/>
              </a:rPr>
              <a:t>, der kan dannes af skalagrundlaget – ofte med sekund- eller </a:t>
            </a:r>
            <a:r>
              <a:rPr lang="da-DK" sz="1800" dirty="0" err="1" smtClean="0">
                <a:latin typeface="AGaramond"/>
              </a:rPr>
              <a:t>tertsafstand</a:t>
            </a:r>
            <a:r>
              <a:rPr lang="da-DK" sz="1800" dirty="0" smtClean="0">
                <a:latin typeface="AGaramond"/>
              </a:rPr>
              <a:t>, evt. med kvint- eller kvartafstand</a:t>
            </a:r>
          </a:p>
          <a:p>
            <a:pPr eaLnBrk="1" hangingPunct="1">
              <a:buFontTx/>
              <a:buNone/>
            </a:pPr>
            <a:r>
              <a:rPr lang="da-DK" sz="1800" i="1" dirty="0" smtClean="0">
                <a:latin typeface="AGaramond"/>
              </a:rPr>
              <a:t>Fravær af </a:t>
            </a:r>
            <a:r>
              <a:rPr lang="da-DK" sz="1800" i="1" dirty="0" err="1" smtClean="0">
                <a:latin typeface="AGaramond"/>
              </a:rPr>
              <a:t>ledetone</a:t>
            </a:r>
            <a:r>
              <a:rPr lang="da-DK" sz="1800" i="1" dirty="0" smtClean="0">
                <a:latin typeface="AGaramond"/>
              </a:rPr>
              <a:t> </a:t>
            </a:r>
            <a:r>
              <a:rPr lang="da-DK" sz="1800" dirty="0" smtClean="0">
                <a:latin typeface="AGaramond"/>
              </a:rPr>
              <a:t>– </a:t>
            </a:r>
            <a:r>
              <a:rPr lang="da-DK" sz="1800" b="1" dirty="0" err="1" smtClean="0">
                <a:latin typeface="AGaramond"/>
              </a:rPr>
              <a:t>V</a:t>
            </a:r>
            <a:r>
              <a:rPr lang="da-DK" sz="1800" dirty="0" err="1" smtClean="0">
                <a:latin typeface="AGaramond"/>
              </a:rPr>
              <a:t>-trinsakkorder</a:t>
            </a:r>
            <a:r>
              <a:rPr lang="da-DK" sz="1800" dirty="0" smtClean="0">
                <a:latin typeface="AGaramond"/>
              </a:rPr>
              <a:t> optræder derfor som </a:t>
            </a:r>
            <a:r>
              <a:rPr lang="da-DK" sz="1800" dirty="0" err="1" smtClean="0">
                <a:latin typeface="AGaramond"/>
              </a:rPr>
              <a:t>mol-akkorder</a:t>
            </a:r>
            <a:endParaRPr lang="da-DK" sz="1800" dirty="0" smtClean="0">
              <a:latin typeface="AGaramond"/>
            </a:endParaRPr>
          </a:p>
          <a:p>
            <a:pPr eaLnBrk="1" hangingPunct="1">
              <a:buFontTx/>
              <a:buNone/>
            </a:pPr>
            <a:r>
              <a:rPr lang="da-DK" sz="1800" i="1" dirty="0" smtClean="0">
                <a:latin typeface="AGaramond"/>
              </a:rPr>
              <a:t>Fravær af spænding </a:t>
            </a:r>
            <a:r>
              <a:rPr lang="da-DK" sz="1800" dirty="0" smtClean="0">
                <a:latin typeface="AGaramond"/>
              </a:rPr>
              <a:t>mellem akkorder – ligeværdige akkorder, der hviler i sig selv</a:t>
            </a:r>
          </a:p>
          <a:p>
            <a:pPr eaLnBrk="1" hangingPunct="1">
              <a:buFontTx/>
              <a:buNone/>
            </a:pPr>
            <a:endParaRPr lang="da-DK" sz="1800" i="1" dirty="0" smtClean="0">
              <a:latin typeface="AGaramond"/>
            </a:endParaRPr>
          </a:p>
          <a:p>
            <a:pPr eaLnBrk="1" hangingPunct="1">
              <a:buFontTx/>
              <a:buNone/>
            </a:pPr>
            <a:endParaRPr lang="da-DK" sz="1800" dirty="0" smtClean="0">
              <a:latin typeface="AGaramond"/>
            </a:endParaRPr>
          </a:p>
        </p:txBody>
      </p:sp>
      <p:pic>
        <p:nvPicPr>
          <p:cNvPr id="1843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8" name="Text Box 4"/>
          <p:cNvSpPr txBox="1">
            <a:spLocks noChangeArrowheads="1"/>
          </p:cNvSpPr>
          <p:nvPr/>
        </p:nvSpPr>
        <p:spPr bwMode="auto">
          <a:xfrm>
            <a:off x="3023828" y="1196975"/>
            <a:ext cx="309634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MODALHARMONIK</a:t>
            </a:r>
            <a:endParaRPr lang="da-DK" sz="2400" dirty="0">
              <a:solidFill>
                <a:srgbClr val="C87700"/>
              </a:solidFill>
              <a:latin typeface="AGaramon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r>
              <a:rPr lang="da-DK" sz="1800" dirty="0" smtClean="0">
                <a:latin typeface="AGaramond"/>
              </a:rPr>
              <a:t>Kendetegn:</a:t>
            </a:r>
          </a:p>
          <a:p>
            <a:pPr eaLnBrk="1" hangingPunct="1">
              <a:buFontTx/>
              <a:buNone/>
            </a:pPr>
            <a:r>
              <a:rPr lang="da-DK" sz="1800" dirty="0" smtClean="0">
                <a:latin typeface="AGaramond"/>
              </a:rPr>
              <a:t>	Blues-skalaer</a:t>
            </a:r>
          </a:p>
          <a:p>
            <a:pPr eaLnBrk="1" hangingPunct="1">
              <a:buFontTx/>
              <a:buNone/>
            </a:pPr>
            <a:r>
              <a:rPr lang="da-DK" sz="1800" dirty="0" smtClean="0">
                <a:latin typeface="AGaramond"/>
              </a:rPr>
              <a:t>	"Baglæns" kadence</a:t>
            </a:r>
          </a:p>
          <a:p>
            <a:pPr eaLnBrk="1" hangingPunct="1">
              <a:buFontTx/>
              <a:buNone/>
            </a:pPr>
            <a:r>
              <a:rPr lang="da-DK" sz="1800" dirty="0" smtClean="0">
                <a:latin typeface="AGaramond"/>
              </a:rPr>
              <a:t>	Kvartfald</a:t>
            </a:r>
          </a:p>
          <a:p>
            <a:pPr eaLnBrk="1" hangingPunct="1">
              <a:buFontTx/>
              <a:buNone/>
            </a:pPr>
            <a:r>
              <a:rPr lang="da-DK" sz="1800" dirty="0" smtClean="0">
                <a:latin typeface="AGaramond"/>
              </a:rPr>
              <a:t>	Blues-skema</a:t>
            </a:r>
          </a:p>
          <a:p>
            <a:pPr eaLnBrk="1" hangingPunct="1">
              <a:buFontTx/>
              <a:buNone/>
            </a:pPr>
            <a:r>
              <a:rPr lang="da-DK" sz="1800" dirty="0" smtClean="0">
                <a:latin typeface="AGaramond"/>
              </a:rPr>
              <a:t>	"Grumset" og dissonerende karakter – blå intonation</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pic>
        <p:nvPicPr>
          <p:cNvPr id="1843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3095836" y="1196975"/>
            <a:ext cx="2952328"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BLUES-HARMONIK</a:t>
            </a:r>
            <a:endParaRPr lang="da-DK" sz="2400" dirty="0">
              <a:solidFill>
                <a:srgbClr val="C87700"/>
              </a:solidFill>
              <a:latin typeface="AGaramond"/>
            </a:endParaRPr>
          </a:p>
        </p:txBody>
      </p:sp>
      <p:sp>
        <p:nvSpPr>
          <p:cNvPr id="8" name="Vinkel 7"/>
          <p:cNvSpPr/>
          <p:nvPr/>
        </p:nvSpPr>
        <p:spPr>
          <a:xfrm>
            <a:off x="611560" y="2072278"/>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9" name="Vinkel 8"/>
          <p:cNvSpPr/>
          <p:nvPr/>
        </p:nvSpPr>
        <p:spPr>
          <a:xfrm>
            <a:off x="611560" y="2404836"/>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0" name="Vinkel 9"/>
          <p:cNvSpPr/>
          <p:nvPr/>
        </p:nvSpPr>
        <p:spPr>
          <a:xfrm>
            <a:off x="611560" y="2736402"/>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1" name="Vinkel 10"/>
          <p:cNvSpPr/>
          <p:nvPr/>
        </p:nvSpPr>
        <p:spPr>
          <a:xfrm>
            <a:off x="611560" y="3068960"/>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12" name="Vinkel 11"/>
          <p:cNvSpPr/>
          <p:nvPr/>
        </p:nvSpPr>
        <p:spPr>
          <a:xfrm>
            <a:off x="600130" y="3395904"/>
            <a:ext cx="144016" cy="144016"/>
          </a:xfrm>
          <a:prstGeom prst="chevron">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pic>
        <p:nvPicPr>
          <p:cNvPr id="2050" name="Picture 2"/>
          <p:cNvPicPr>
            <a:picLocks noChangeAspect="1" noChangeArrowheads="1"/>
          </p:cNvPicPr>
          <p:nvPr/>
        </p:nvPicPr>
        <p:blipFill>
          <a:blip r:embed="rId6" cstate="print">
            <a:lum bright="20000" contrast="10000"/>
          </a:blip>
          <a:srcRect/>
          <a:stretch>
            <a:fillRect/>
          </a:stretch>
        </p:blipFill>
        <p:spPr bwMode="auto">
          <a:xfrm rot="1244030">
            <a:off x="7190009" y="1446268"/>
            <a:ext cx="1639887" cy="1258887"/>
          </a:xfrm>
          <a:prstGeom prst="rect">
            <a:avLst/>
          </a:prstGeom>
          <a:noFill/>
          <a:ln w="9525">
            <a:noFill/>
            <a:miter lim="800000"/>
            <a:headEnd/>
            <a:tailEnd/>
          </a:ln>
        </p:spPr>
      </p:pic>
      <p:grpSp>
        <p:nvGrpSpPr>
          <p:cNvPr id="16" name="Gruppe 15"/>
          <p:cNvGrpSpPr/>
          <p:nvPr/>
        </p:nvGrpSpPr>
        <p:grpSpPr>
          <a:xfrm>
            <a:off x="539552" y="3789040"/>
            <a:ext cx="6211360" cy="1078360"/>
            <a:chOff x="539552" y="3789040"/>
            <a:chExt cx="6211360" cy="1078360"/>
          </a:xfrm>
        </p:grpSpPr>
        <p:pic>
          <p:nvPicPr>
            <p:cNvPr id="2051" name="Picture 3"/>
            <p:cNvPicPr>
              <a:picLocks noChangeAspect="1" noChangeArrowheads="1"/>
            </p:cNvPicPr>
            <p:nvPr/>
          </p:nvPicPr>
          <p:blipFill>
            <a:blip r:embed="rId7" cstate="print"/>
            <a:srcRect/>
            <a:stretch>
              <a:fillRect/>
            </a:stretch>
          </p:blipFill>
          <p:spPr bwMode="auto">
            <a:xfrm>
              <a:off x="539552" y="3789040"/>
              <a:ext cx="6211360" cy="1078360"/>
            </a:xfrm>
            <a:prstGeom prst="rect">
              <a:avLst/>
            </a:prstGeom>
            <a:noFill/>
            <a:ln w="9525">
              <a:noFill/>
              <a:miter lim="800000"/>
              <a:headEnd/>
              <a:tailEnd/>
            </a:ln>
          </p:spPr>
        </p:pic>
        <p:pic>
          <p:nvPicPr>
            <p:cNvPr id="15" name="33 - Harm 9.mp3">
              <a:hlinkHover r:id="" action="ppaction://ole?verb=0"/>
            </p:cNvPr>
            <p:cNvPicPr>
              <a:picLocks noRot="1" noChangeAspect="1"/>
            </p:cNvPicPr>
            <p:nvPr>
              <a:audioFile r:link="rId1"/>
            </p:nvPr>
          </p:nvPicPr>
          <p:blipFill>
            <a:blip r:embed="rId8" cstate="print"/>
            <a:stretch>
              <a:fillRect/>
            </a:stretch>
          </p:blipFill>
          <p:spPr>
            <a:xfrm>
              <a:off x="683568" y="4005064"/>
              <a:ext cx="276225" cy="276225"/>
            </a:xfrm>
            <a:prstGeom prst="rect">
              <a:avLst/>
            </a:prstGeom>
          </p:spPr>
        </p:pic>
      </p:grpSp>
      <p:grpSp>
        <p:nvGrpSpPr>
          <p:cNvPr id="21" name="Gruppe 20"/>
          <p:cNvGrpSpPr/>
          <p:nvPr/>
        </p:nvGrpSpPr>
        <p:grpSpPr>
          <a:xfrm>
            <a:off x="539552" y="4088502"/>
            <a:ext cx="6048672" cy="1417697"/>
            <a:chOff x="539552" y="4088502"/>
            <a:chExt cx="6048672" cy="1417697"/>
          </a:xfrm>
        </p:grpSpPr>
        <p:grpSp>
          <p:nvGrpSpPr>
            <p:cNvPr id="19" name="Gruppe 18"/>
            <p:cNvGrpSpPr/>
            <p:nvPr/>
          </p:nvGrpSpPr>
          <p:grpSpPr>
            <a:xfrm>
              <a:off x="960170" y="4088502"/>
              <a:ext cx="3456384" cy="371470"/>
              <a:chOff x="960170" y="4088502"/>
              <a:chExt cx="3456384" cy="371470"/>
            </a:xfrm>
          </p:grpSpPr>
          <p:sp>
            <p:nvSpPr>
              <p:cNvPr id="17" name="Ellipse 16"/>
              <p:cNvSpPr/>
              <p:nvPr/>
            </p:nvSpPr>
            <p:spPr>
              <a:xfrm>
                <a:off x="960170" y="4088502"/>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18" name="Ellipse 17"/>
              <p:cNvSpPr/>
              <p:nvPr/>
            </p:nvSpPr>
            <p:spPr>
              <a:xfrm>
                <a:off x="4200530" y="4243948"/>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sp>
          <p:nvSpPr>
            <p:cNvPr id="20" name="Tekstboks 19"/>
            <p:cNvSpPr txBox="1"/>
            <p:nvPr/>
          </p:nvSpPr>
          <p:spPr>
            <a:xfrm>
              <a:off x="539552" y="4859868"/>
              <a:ext cx="6048672" cy="646331"/>
            </a:xfrm>
            <a:prstGeom prst="rect">
              <a:avLst/>
            </a:prstGeom>
            <a:noFill/>
          </p:spPr>
          <p:txBody>
            <a:bodyPr wrap="square" rtlCol="0">
              <a:spAutoFit/>
            </a:bodyPr>
            <a:lstStyle/>
            <a:p>
              <a:r>
                <a:rPr lang="da-DK" dirty="0" smtClean="0">
                  <a:latin typeface="AGaramond"/>
                </a:rPr>
                <a:t>Tonearten er C – på trods af den lave terts – den </a:t>
              </a:r>
              <a:r>
                <a:rPr lang="da-DK" i="1" dirty="0" smtClean="0">
                  <a:latin typeface="AGaramond"/>
                </a:rPr>
                <a:t>blå</a:t>
              </a:r>
              <a:r>
                <a:rPr lang="da-DK" dirty="0" smtClean="0">
                  <a:latin typeface="AGaramond"/>
                </a:rPr>
                <a:t> terts,</a:t>
              </a:r>
            </a:p>
            <a:p>
              <a:r>
                <a:rPr lang="da-DK" dirty="0" smtClean="0">
                  <a:latin typeface="AGaramond"/>
                </a:rPr>
                <a:t>der medfører et "grumset" og dissonerende udtryk</a:t>
              </a:r>
              <a:endParaRPr lang="da-DK" dirty="0">
                <a:latin typeface="AGaramon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435">
                                            <p:txEl>
                                              <p:pRg st="3" end="3"/>
                                            </p:txEl>
                                          </p:spTgt>
                                        </p:tgtEl>
                                        <p:attrNameLst>
                                          <p:attrName>style.visibility</p:attrName>
                                        </p:attrNameLst>
                                      </p:cBhvr>
                                      <p:to>
                                        <p:strVal val="visible"/>
                                      </p:to>
                                    </p:set>
                                    <p:anim calcmode="lin" valueType="num">
                                      <p:cBhvr additive="base">
                                        <p:cTn id="2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 calcmode="lin" valueType="num">
                                      <p:cBhvr additive="base">
                                        <p:cTn id="37"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435">
                                            <p:txEl>
                                              <p:pRg st="5" end="5"/>
                                            </p:txEl>
                                          </p:spTgt>
                                        </p:tgtEl>
                                        <p:attrNameLst>
                                          <p:attrName>style.visibility</p:attrName>
                                        </p:attrNameLst>
                                      </p:cBhvr>
                                      <p:to>
                                        <p:strVal val="visible"/>
                                      </p:to>
                                    </p:set>
                                    <p:anim calcmode="lin" valueType="num">
                                      <p:cBhvr additive="base">
                                        <p:cTn id="4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ox(i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ox(i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srcRect/>
          <a:stretch>
            <a:fillRect/>
          </a:stretch>
        </p:blipFill>
        <p:spPr bwMode="auto">
          <a:xfrm>
            <a:off x="1453357" y="2133228"/>
            <a:ext cx="6237287" cy="647700"/>
          </a:xfrm>
          <a:prstGeom prst="rect">
            <a:avLst/>
          </a:prstGeom>
          <a:noFill/>
          <a:ln w="9525">
            <a:noFill/>
            <a:miter lim="800000"/>
            <a:headEnd/>
            <a:tailEnd/>
          </a:ln>
          <a:effectLst/>
        </p:spPr>
      </p:pic>
      <p:sp>
        <p:nvSpPr>
          <p:cNvPr id="18435" name="Rectangle 3"/>
          <p:cNvSpPr>
            <a:spLocks noGrp="1" noChangeArrowheads="1"/>
          </p:cNvSpPr>
          <p:nvPr>
            <p:ph type="body" idx="1"/>
          </p:nvPr>
        </p:nvSpPr>
        <p:spPr>
          <a:xfrm>
            <a:off x="457200" y="1639341"/>
            <a:ext cx="8229600" cy="5218659"/>
          </a:xfrm>
        </p:spPr>
        <p:txBody>
          <a:bodyPr/>
          <a:lstStyle/>
          <a:p>
            <a:pPr eaLnBrk="1" hangingPunct="1">
              <a:buFontTx/>
              <a:buNone/>
            </a:pPr>
            <a:r>
              <a:rPr lang="da-DK" sz="1800" i="1" dirty="0" smtClean="0">
                <a:latin typeface="AGaramond"/>
              </a:rPr>
              <a:t>Skalagrundlaget</a:t>
            </a:r>
            <a:r>
              <a:rPr lang="da-DK" sz="1800" dirty="0" smtClean="0">
                <a:latin typeface="AGaramond"/>
              </a:rPr>
              <a:t> er </a:t>
            </a:r>
            <a:r>
              <a:rPr lang="da-DK" sz="1800" b="1" dirty="0" smtClean="0">
                <a:latin typeface="AGaramond"/>
              </a:rPr>
              <a:t>den udvidede bluesskala</a:t>
            </a:r>
            <a:r>
              <a:rPr lang="da-DK" sz="1800" dirty="0" smtClean="0">
                <a:latin typeface="AGaramond"/>
              </a:rPr>
              <a:t> – en </a:t>
            </a:r>
            <a:r>
              <a:rPr lang="da-DK" sz="1800" dirty="0" err="1" smtClean="0">
                <a:latin typeface="AGaramond"/>
              </a:rPr>
              <a:t>dur-skala</a:t>
            </a:r>
            <a:r>
              <a:rPr lang="da-DK" sz="1800" dirty="0" smtClean="0">
                <a:latin typeface="AGaramond"/>
              </a:rPr>
              <a:t> udvidet med </a:t>
            </a:r>
            <a:r>
              <a:rPr lang="da-DK" sz="1800" i="1" dirty="0" smtClean="0">
                <a:latin typeface="AGaramond"/>
              </a:rPr>
              <a:t>blå terts, kvint og septim</a:t>
            </a:r>
          </a:p>
          <a:p>
            <a:pPr eaLnBrk="1" hangingPunct="1">
              <a:buFontTx/>
              <a:buNone/>
            </a:pPr>
            <a:endParaRPr lang="da-DK" sz="2400" dirty="0" smtClean="0">
              <a:latin typeface="AGaramond"/>
            </a:endParaRPr>
          </a:p>
          <a:p>
            <a:pPr eaLnBrk="1" hangingPunct="1">
              <a:buFontTx/>
              <a:buNone/>
            </a:pPr>
            <a:r>
              <a:rPr lang="da-DK" sz="1800" i="1" dirty="0" smtClean="0">
                <a:latin typeface="AGaramond"/>
              </a:rPr>
              <a:t>Akkordgrundlaget</a:t>
            </a:r>
            <a:r>
              <a:rPr lang="da-DK" sz="1800" dirty="0" smtClean="0">
                <a:latin typeface="AGaramond"/>
              </a:rPr>
              <a:t> er de tre hovedtreklange – med tilføjet blå (=små) septimer i mere eller mindre konsekvent grad – her er der septimer på alle akkorder i bluesskemaet:</a:t>
            </a:r>
          </a:p>
          <a:p>
            <a:pPr eaLnBrk="1" hangingPunct="1">
              <a:buFontTx/>
              <a:buNone/>
            </a:pPr>
            <a:endParaRPr lang="da-DK" sz="1800" i="1" dirty="0" smtClean="0">
              <a:latin typeface="AGaramond"/>
            </a:endParaRPr>
          </a:p>
          <a:p>
            <a:pPr eaLnBrk="1" hangingPunct="1">
              <a:buFontTx/>
              <a:buNone/>
            </a:pPr>
            <a:endParaRPr lang="da-DK" sz="1800" i="1" dirty="0" smtClean="0">
              <a:latin typeface="AGaramond"/>
            </a:endParaRPr>
          </a:p>
          <a:p>
            <a:pPr eaLnBrk="1" hangingPunct="1">
              <a:buFontTx/>
              <a:buNone/>
            </a:pPr>
            <a:endParaRPr lang="da-DK" sz="1800" i="1" dirty="0" smtClean="0">
              <a:latin typeface="AGaramond"/>
            </a:endParaRPr>
          </a:p>
          <a:p>
            <a:pPr eaLnBrk="1" hangingPunct="1">
              <a:buFontTx/>
              <a:buNone/>
            </a:pPr>
            <a:r>
              <a:rPr lang="da-DK" sz="1800" dirty="0" smtClean="0">
                <a:latin typeface="AGaramond"/>
              </a:rPr>
              <a:t>De blå skalatoner svarer til de blå septimer i </a:t>
            </a:r>
            <a:r>
              <a:rPr lang="da-DK" sz="1800" b="1" dirty="0" smtClean="0">
                <a:latin typeface="AGaramond"/>
              </a:rPr>
              <a:t>I</a:t>
            </a:r>
            <a:r>
              <a:rPr lang="da-DK" sz="1800" dirty="0" smtClean="0">
                <a:latin typeface="AGaramond"/>
              </a:rPr>
              <a:t>-, </a:t>
            </a:r>
            <a:r>
              <a:rPr lang="da-DK" sz="1800" b="1" dirty="0" smtClean="0">
                <a:latin typeface="AGaramond"/>
              </a:rPr>
              <a:t>IV</a:t>
            </a:r>
            <a:r>
              <a:rPr lang="da-DK" sz="1800" dirty="0" smtClean="0">
                <a:latin typeface="AGaramond"/>
              </a:rPr>
              <a:t>- og </a:t>
            </a:r>
            <a:r>
              <a:rPr lang="da-DK" sz="1800" b="1" dirty="0" err="1" smtClean="0">
                <a:latin typeface="AGaramond"/>
              </a:rPr>
              <a:t>V</a:t>
            </a:r>
            <a:r>
              <a:rPr lang="da-DK" sz="1800" dirty="0" err="1" smtClean="0">
                <a:latin typeface="AGaramond"/>
              </a:rPr>
              <a:t>-trinsakkorderne</a:t>
            </a:r>
            <a:r>
              <a:rPr lang="da-DK" sz="1800" dirty="0" smtClean="0">
                <a:latin typeface="AGaramond"/>
              </a:rPr>
              <a:t> – fx</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None/>
            </a:pPr>
            <a:r>
              <a:rPr lang="da-DK" sz="1800" dirty="0" smtClean="0"/>
              <a:t>Dvs. tilføjet septim i bluesharmonik er en indikator på blå toner musikken</a:t>
            </a:r>
          </a:p>
          <a:p>
            <a:pPr eaLnBrk="1" hangingPunct="1">
              <a:buFontTx/>
              <a:buNone/>
            </a:pPr>
            <a:r>
              <a:rPr lang="da-DK" sz="1800" i="1" dirty="0" smtClean="0">
                <a:latin typeface="AGaramond"/>
              </a:rPr>
              <a:t>Melodikken </a:t>
            </a:r>
            <a:r>
              <a:rPr lang="da-DK" sz="1800" dirty="0" smtClean="0">
                <a:latin typeface="AGaramond"/>
              </a:rPr>
              <a:t>anvender typisk et pentatont udsnit af den udvidede bluesskala, mens </a:t>
            </a:r>
            <a:r>
              <a:rPr lang="da-DK" sz="1800" i="1" dirty="0" smtClean="0">
                <a:latin typeface="AGaramond"/>
              </a:rPr>
              <a:t>harmonikken</a:t>
            </a:r>
            <a:r>
              <a:rPr lang="da-DK" sz="1800" dirty="0" smtClean="0">
                <a:latin typeface="AGaramond"/>
              </a:rPr>
              <a:t> anvender </a:t>
            </a:r>
            <a:r>
              <a:rPr lang="da-DK" sz="1800" dirty="0" err="1" smtClean="0">
                <a:latin typeface="AGaramond"/>
              </a:rPr>
              <a:t>durskalen</a:t>
            </a:r>
            <a:r>
              <a:rPr lang="da-DK" sz="1800" dirty="0" smtClean="0">
                <a:latin typeface="AGaramond"/>
              </a:rPr>
              <a:t> som udgangspunkt.</a:t>
            </a:r>
            <a:endParaRPr lang="da-DK" sz="1800" i="1" dirty="0" smtClean="0">
              <a:latin typeface="AGaramond"/>
            </a:endParaRPr>
          </a:p>
        </p:txBody>
      </p:sp>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pic>
        <p:nvPicPr>
          <p:cNvPr id="1843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3095836" y="1196975"/>
            <a:ext cx="2952328"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BLUES-HARMONIK</a:t>
            </a:r>
            <a:endParaRPr lang="da-DK" sz="2400" dirty="0">
              <a:solidFill>
                <a:srgbClr val="C87700"/>
              </a:solidFill>
              <a:latin typeface="AGaramond"/>
            </a:endParaRPr>
          </a:p>
        </p:txBody>
      </p:sp>
      <p:pic>
        <p:nvPicPr>
          <p:cNvPr id="8" name="Picture 4"/>
          <p:cNvPicPr>
            <a:picLocks noChangeAspect="1" noChangeArrowheads="1"/>
          </p:cNvPicPr>
          <p:nvPr/>
        </p:nvPicPr>
        <p:blipFill>
          <a:blip r:embed="rId7" cstate="print"/>
          <a:srcRect/>
          <a:stretch>
            <a:fillRect/>
          </a:stretch>
        </p:blipFill>
        <p:spPr bwMode="auto">
          <a:xfrm>
            <a:off x="827584" y="3509010"/>
            <a:ext cx="2160000" cy="1019916"/>
          </a:xfrm>
          <a:prstGeom prst="rect">
            <a:avLst/>
          </a:prstGeom>
          <a:noFill/>
          <a:ln w="9525">
            <a:noFill/>
            <a:miter lim="800000"/>
            <a:headEnd/>
            <a:tailEnd/>
          </a:ln>
        </p:spPr>
      </p:pic>
      <p:grpSp>
        <p:nvGrpSpPr>
          <p:cNvPr id="12" name="Gruppe 11"/>
          <p:cNvGrpSpPr/>
          <p:nvPr/>
        </p:nvGrpSpPr>
        <p:grpSpPr>
          <a:xfrm>
            <a:off x="3203848" y="3356987"/>
            <a:ext cx="3960000" cy="958529"/>
            <a:chOff x="4572000" y="3356987"/>
            <a:chExt cx="3960000" cy="958529"/>
          </a:xfrm>
        </p:grpSpPr>
        <p:pic>
          <p:nvPicPr>
            <p:cNvPr id="9" name="Picture 5"/>
            <p:cNvPicPr>
              <a:picLocks noChangeAspect="1" noChangeArrowheads="1"/>
            </p:cNvPicPr>
            <p:nvPr/>
          </p:nvPicPr>
          <p:blipFill>
            <a:blip r:embed="rId8" cstate="print"/>
            <a:srcRect/>
            <a:stretch>
              <a:fillRect/>
            </a:stretch>
          </p:blipFill>
          <p:spPr bwMode="auto">
            <a:xfrm>
              <a:off x="5292080" y="3573016"/>
              <a:ext cx="2160000" cy="742500"/>
            </a:xfrm>
            <a:prstGeom prst="rect">
              <a:avLst/>
            </a:prstGeom>
            <a:noFill/>
            <a:ln w="9525">
              <a:noFill/>
              <a:miter lim="800000"/>
              <a:headEnd/>
              <a:tailEnd/>
            </a:ln>
          </p:spPr>
        </p:pic>
        <p:pic>
          <p:nvPicPr>
            <p:cNvPr id="3075" name="Picture 3"/>
            <p:cNvPicPr>
              <a:picLocks noChangeAspect="1" noChangeArrowheads="1"/>
            </p:cNvPicPr>
            <p:nvPr/>
          </p:nvPicPr>
          <p:blipFill>
            <a:blip r:embed="rId9" cstate="print"/>
            <a:srcRect/>
            <a:stretch>
              <a:fillRect/>
            </a:stretch>
          </p:blipFill>
          <p:spPr bwMode="auto">
            <a:xfrm>
              <a:off x="4572000" y="3356987"/>
              <a:ext cx="3960000" cy="254881"/>
            </a:xfrm>
            <a:prstGeom prst="rect">
              <a:avLst/>
            </a:prstGeom>
            <a:noFill/>
            <a:ln w="9525">
              <a:noFill/>
              <a:miter lim="800000"/>
              <a:headEnd/>
              <a:tailEnd/>
            </a:ln>
          </p:spPr>
        </p:pic>
      </p:grpSp>
      <p:sp>
        <p:nvSpPr>
          <p:cNvPr id="13" name="Tekstboks 12"/>
          <p:cNvSpPr txBox="1"/>
          <p:nvPr/>
        </p:nvSpPr>
        <p:spPr>
          <a:xfrm>
            <a:off x="6084168" y="3573016"/>
            <a:ext cx="2880320" cy="923330"/>
          </a:xfrm>
          <a:prstGeom prst="rect">
            <a:avLst/>
          </a:prstGeom>
          <a:noFill/>
        </p:spPr>
        <p:txBody>
          <a:bodyPr wrap="square" rtlCol="0">
            <a:spAutoFit/>
          </a:bodyPr>
          <a:lstStyle/>
          <a:p>
            <a:r>
              <a:rPr lang="da-DK" dirty="0" smtClean="0"/>
              <a:t>Bortset fra </a:t>
            </a:r>
            <a:r>
              <a:rPr lang="da-DK" b="1" dirty="0" err="1" smtClean="0"/>
              <a:t>I</a:t>
            </a:r>
            <a:r>
              <a:rPr lang="da-DK" dirty="0" err="1" smtClean="0"/>
              <a:t>-trinsakkorden</a:t>
            </a:r>
            <a:r>
              <a:rPr lang="da-DK" dirty="0" smtClean="0"/>
              <a:t>, der her er uden septim, "passer pengene"</a:t>
            </a:r>
            <a:endParaRPr lang="da-DK" dirty="0"/>
          </a:p>
        </p:txBody>
      </p:sp>
      <p:pic>
        <p:nvPicPr>
          <p:cNvPr id="3076" name="Picture 4"/>
          <p:cNvPicPr>
            <a:picLocks noChangeAspect="1" noChangeArrowheads="1"/>
          </p:cNvPicPr>
          <p:nvPr/>
        </p:nvPicPr>
        <p:blipFill>
          <a:blip r:embed="rId10" cstate="print"/>
          <a:srcRect/>
          <a:stretch>
            <a:fillRect/>
          </a:stretch>
        </p:blipFill>
        <p:spPr bwMode="auto">
          <a:xfrm>
            <a:off x="827584" y="4941168"/>
            <a:ext cx="2933700" cy="906462"/>
          </a:xfrm>
          <a:prstGeom prst="rect">
            <a:avLst/>
          </a:prstGeom>
          <a:noFill/>
          <a:ln w="9525">
            <a:noFill/>
            <a:miter lim="800000"/>
            <a:headEnd/>
            <a:tailEnd/>
          </a:ln>
          <a:effectLst/>
        </p:spPr>
      </p:pic>
      <p:sp>
        <p:nvSpPr>
          <p:cNvPr id="15" name="Tekstboks 14"/>
          <p:cNvSpPr txBox="1"/>
          <p:nvPr/>
        </p:nvSpPr>
        <p:spPr>
          <a:xfrm>
            <a:off x="3995936" y="4914880"/>
            <a:ext cx="4392488" cy="369332"/>
          </a:xfrm>
          <a:prstGeom prst="rect">
            <a:avLst/>
          </a:prstGeom>
          <a:noFill/>
        </p:spPr>
        <p:txBody>
          <a:bodyPr wrap="square" rtlCol="0">
            <a:spAutoFit/>
          </a:bodyPr>
          <a:lstStyle/>
          <a:p>
            <a:r>
              <a:rPr lang="da-DK" dirty="0" smtClean="0"/>
              <a:t>Blå terts i bluesskala = blå septim i </a:t>
            </a:r>
            <a:r>
              <a:rPr lang="da-DK" b="1" dirty="0" smtClean="0"/>
              <a:t>IV</a:t>
            </a:r>
            <a:r>
              <a:rPr lang="da-DK" dirty="0" smtClean="0"/>
              <a:t>-trin</a:t>
            </a:r>
          </a:p>
        </p:txBody>
      </p:sp>
      <p:grpSp>
        <p:nvGrpSpPr>
          <p:cNvPr id="26" name="Gruppe 25"/>
          <p:cNvGrpSpPr/>
          <p:nvPr/>
        </p:nvGrpSpPr>
        <p:grpSpPr>
          <a:xfrm>
            <a:off x="2639214" y="5108044"/>
            <a:ext cx="1356722" cy="216024"/>
            <a:chOff x="2639214" y="5108044"/>
            <a:chExt cx="1356722" cy="216024"/>
          </a:xfrm>
        </p:grpSpPr>
        <p:cxnSp>
          <p:nvCxnSpPr>
            <p:cNvPr id="17" name="Lige pilforbindelse 16"/>
            <p:cNvCxnSpPr/>
            <p:nvPr/>
          </p:nvCxnSpPr>
          <p:spPr>
            <a:xfrm rot="10800000" flipV="1">
              <a:off x="2987824" y="5157192"/>
              <a:ext cx="1008112" cy="72008"/>
            </a:xfrm>
            <a:prstGeom prst="straightConnector1">
              <a:avLst/>
            </a:prstGeom>
            <a:ln w="31750">
              <a:solidFill>
                <a:srgbClr val="C87700"/>
              </a:solidFill>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2639214" y="5108044"/>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grpSp>
        <p:nvGrpSpPr>
          <p:cNvPr id="27" name="Gruppe 26"/>
          <p:cNvGrpSpPr/>
          <p:nvPr/>
        </p:nvGrpSpPr>
        <p:grpSpPr>
          <a:xfrm>
            <a:off x="1343070" y="5206340"/>
            <a:ext cx="2652866" cy="238886"/>
            <a:chOff x="1343070" y="5206340"/>
            <a:chExt cx="2652866" cy="238886"/>
          </a:xfrm>
        </p:grpSpPr>
        <p:sp>
          <p:nvSpPr>
            <p:cNvPr id="19" name="Ellipse 18"/>
            <p:cNvSpPr/>
            <p:nvPr/>
          </p:nvSpPr>
          <p:spPr>
            <a:xfrm>
              <a:off x="1343070" y="5206340"/>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cxnSp>
          <p:nvCxnSpPr>
            <p:cNvPr id="20" name="Lige pilforbindelse 19"/>
            <p:cNvCxnSpPr/>
            <p:nvPr/>
          </p:nvCxnSpPr>
          <p:spPr>
            <a:xfrm rot="10800000">
              <a:off x="1631102" y="5314352"/>
              <a:ext cx="2364834" cy="130874"/>
            </a:xfrm>
            <a:prstGeom prst="straightConnector1">
              <a:avLst/>
            </a:prstGeom>
            <a:ln w="31750">
              <a:solidFill>
                <a:srgbClr val="C877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kstboks 23"/>
          <p:cNvSpPr txBox="1"/>
          <p:nvPr/>
        </p:nvSpPr>
        <p:spPr>
          <a:xfrm>
            <a:off x="3995936" y="5157192"/>
            <a:ext cx="4597082" cy="369332"/>
          </a:xfrm>
          <a:prstGeom prst="rect">
            <a:avLst/>
          </a:prstGeom>
          <a:noFill/>
        </p:spPr>
        <p:txBody>
          <a:bodyPr wrap="square" rtlCol="0">
            <a:spAutoFit/>
          </a:bodyPr>
          <a:lstStyle/>
          <a:p>
            <a:r>
              <a:rPr lang="da-DK" dirty="0" smtClean="0"/>
              <a:t>Blå septim i bluesskala = blå septim i </a:t>
            </a:r>
            <a:r>
              <a:rPr lang="da-DK" b="1" dirty="0" smtClean="0"/>
              <a:t>I</a:t>
            </a:r>
            <a:r>
              <a:rPr lang="da-DK" dirty="0" smtClean="0"/>
              <a:t>-trin</a:t>
            </a:r>
          </a:p>
        </p:txBody>
      </p:sp>
      <p:sp>
        <p:nvSpPr>
          <p:cNvPr id="28" name="Tekstboks 27"/>
          <p:cNvSpPr txBox="1"/>
          <p:nvPr/>
        </p:nvSpPr>
        <p:spPr>
          <a:xfrm>
            <a:off x="3995936" y="5424502"/>
            <a:ext cx="4597082" cy="369332"/>
          </a:xfrm>
          <a:prstGeom prst="rect">
            <a:avLst/>
          </a:prstGeom>
          <a:noFill/>
        </p:spPr>
        <p:txBody>
          <a:bodyPr wrap="square" rtlCol="0">
            <a:spAutoFit/>
          </a:bodyPr>
          <a:lstStyle/>
          <a:p>
            <a:r>
              <a:rPr lang="da-DK" dirty="0" smtClean="0"/>
              <a:t>Hvad med den blå kvint i bluesskalaen??</a:t>
            </a:r>
          </a:p>
        </p:txBody>
      </p:sp>
      <p:pic>
        <p:nvPicPr>
          <p:cNvPr id="29" name="34 - Harm 10.mp3">
            <a:hlinkHover r:id="" action="ppaction://ole?verb=0"/>
          </p:cNvPr>
          <p:cNvPicPr>
            <a:picLocks noRot="1" noChangeAspect="1"/>
          </p:cNvPicPr>
          <p:nvPr>
            <a:audioFile r:link="rId1"/>
          </p:nvPr>
        </p:nvPicPr>
        <p:blipFill>
          <a:blip r:embed="rId11" cstate="print"/>
          <a:stretch>
            <a:fillRect/>
          </a:stretch>
        </p:blipFill>
        <p:spPr>
          <a:xfrm>
            <a:off x="3431679" y="3789040"/>
            <a:ext cx="276225" cy="276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ox(in)">
                                      <p:cBhvr>
                                        <p:cTn id="12" dur="500"/>
                                        <p:tgtEl>
                                          <p:spTgt spid="18435">
                                            <p:txEl>
                                              <p:pRg st="2" end="2"/>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ox(i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435">
                                            <p:txEl>
                                              <p:pRg st="6" end="6"/>
                                            </p:txEl>
                                          </p:spTgt>
                                        </p:tgtEl>
                                        <p:attrNameLst>
                                          <p:attrName>style.visibility</p:attrName>
                                        </p:attrNameLst>
                                      </p:cBhvr>
                                      <p:to>
                                        <p:strVal val="visible"/>
                                      </p:to>
                                    </p:set>
                                    <p:animEffect transition="in" filter="box(in)">
                                      <p:cBhvr>
                                        <p:cTn id="34" dur="500"/>
                                        <p:tgtEl>
                                          <p:spTgt spid="18435">
                                            <p:txEl>
                                              <p:pRg st="6" end="6"/>
                                            </p:txEl>
                                          </p:spTgt>
                                        </p:tgtEl>
                                      </p:cBhvr>
                                    </p:animEffect>
                                  </p:childTnLst>
                                </p:cTn>
                              </p:par>
                            </p:childTnLst>
                          </p:cTn>
                        </p:par>
                        <p:par>
                          <p:cTn id="35" fill="hold">
                            <p:stCondLst>
                              <p:cond delay="500"/>
                            </p:stCondLst>
                            <p:childTnLst>
                              <p:par>
                                <p:cTn id="36" presetID="4" presetClass="entr" presetSubtype="16" fill="hold" nodeType="after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box(in)">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8435">
                                            <p:txEl>
                                              <p:pRg st="10" end="10"/>
                                            </p:txEl>
                                          </p:spTgt>
                                        </p:tgtEl>
                                        <p:attrNameLst>
                                          <p:attrName>style.visibility</p:attrName>
                                        </p:attrNameLst>
                                      </p:cBhvr>
                                      <p:to>
                                        <p:strVal val="visible"/>
                                      </p:to>
                                    </p:set>
                                    <p:animEffect transition="in" filter="box(in)">
                                      <p:cBhvr>
                                        <p:cTn id="69" dur="500"/>
                                        <p:tgtEl>
                                          <p:spTgt spid="18435">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8435">
                                            <p:txEl>
                                              <p:pRg st="11" end="11"/>
                                            </p:txEl>
                                          </p:spTgt>
                                        </p:tgtEl>
                                        <p:attrNameLst>
                                          <p:attrName>style.visibility</p:attrName>
                                        </p:attrNameLst>
                                      </p:cBhvr>
                                      <p:to>
                                        <p:strVal val="visible"/>
                                      </p:to>
                                    </p:set>
                                    <p:animEffect transition="in" filter="box(in)">
                                      <p:cBhvr>
                                        <p:cTn id="74" dur="500"/>
                                        <p:tgtEl>
                                          <p:spTgt spid="18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childTnLst>
        </p:cTn>
      </p:par>
    </p:tnLst>
    <p:bldLst>
      <p:bldP spid="18435" grpId="0" uiExpand="1" build="p"/>
      <p:bldP spid="13" grpId="0"/>
      <p:bldP spid="15" grpId="0"/>
      <p:bldP spid="24"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886003"/>
          </a:xfrm>
        </p:spPr>
        <p:txBody>
          <a:bodyPr/>
          <a:lstStyle/>
          <a:p>
            <a:pPr eaLnBrk="1" hangingPunct="1">
              <a:buFontTx/>
              <a:buNone/>
            </a:pPr>
            <a:r>
              <a:rPr lang="da-DK" sz="1800" dirty="0" smtClean="0">
                <a:latin typeface="AGaramond"/>
              </a:rPr>
              <a:t>Et andet eksempel er "</a:t>
            </a:r>
            <a:r>
              <a:rPr lang="da-DK" sz="1800" dirty="0" err="1" smtClean="0">
                <a:latin typeface="AGaramond"/>
              </a:rPr>
              <a:t>Don't</a:t>
            </a:r>
            <a:r>
              <a:rPr lang="da-DK" sz="1800" dirty="0" smtClean="0">
                <a:latin typeface="AGaramond"/>
              </a:rPr>
              <a:t> </a:t>
            </a:r>
            <a:r>
              <a:rPr lang="da-DK" sz="1800" dirty="0" err="1" smtClean="0">
                <a:latin typeface="AGaramond"/>
              </a:rPr>
              <a:t>Be</a:t>
            </a:r>
            <a:r>
              <a:rPr lang="da-DK" sz="1800" dirty="0" smtClean="0">
                <a:latin typeface="AGaramond"/>
              </a:rPr>
              <a:t> </a:t>
            </a:r>
            <a:r>
              <a:rPr lang="da-DK" sz="1800" dirty="0" err="1" smtClean="0">
                <a:latin typeface="AGaramond"/>
              </a:rPr>
              <a:t>Cruel</a:t>
            </a:r>
            <a:r>
              <a:rPr lang="da-DK" sz="1800" dirty="0" smtClean="0">
                <a:latin typeface="AGaramond"/>
              </a:rPr>
              <a:t>", Elvis </a:t>
            </a:r>
            <a:r>
              <a:rPr lang="da-DK" sz="1800" dirty="0" err="1" smtClean="0">
                <a:latin typeface="AGaramond"/>
              </a:rPr>
              <a:t>Prestley</a:t>
            </a:r>
            <a:r>
              <a:rPr lang="da-DK" sz="1800" dirty="0" smtClean="0">
                <a:latin typeface="AGaramond"/>
              </a:rPr>
              <a:t> (1956) – akkordskema:</a:t>
            </a:r>
          </a:p>
          <a:p>
            <a:pPr eaLnBrk="1" hangingPunct="1">
              <a:buFontTx/>
              <a:buNone/>
            </a:pPr>
            <a:endParaRPr lang="da-DK" sz="1800" dirty="0" smtClean="0">
              <a:latin typeface="AGaramond"/>
            </a:endParaRPr>
          </a:p>
          <a:p>
            <a:pPr eaLnBrk="1" hangingPunct="1">
              <a:buFontTx/>
              <a:buNone/>
            </a:pPr>
            <a:r>
              <a:rPr lang="da-DK" sz="1800" dirty="0" smtClean="0">
                <a:latin typeface="AGaramond"/>
              </a:rPr>
              <a:t>				og funktionsskema:</a:t>
            </a:r>
          </a:p>
          <a:p>
            <a:pPr eaLnBrk="1" hangingPunct="1">
              <a:buFontTx/>
              <a:buNone/>
            </a:pPr>
            <a:endParaRPr lang="da-DK" sz="1800" dirty="0" smtClean="0">
              <a:latin typeface="AGaramond"/>
            </a:endParaRPr>
          </a:p>
          <a:p>
            <a:pPr eaLnBrk="1" hangingPunct="1">
              <a:buFontTx/>
              <a:buNone/>
            </a:pPr>
            <a:r>
              <a:rPr lang="da-DK" sz="1800" dirty="0" smtClean="0">
                <a:latin typeface="AGaramond"/>
              </a:rPr>
              <a:t>Her er funktionerne 100% funktionsharmoniske – et hvidt træk i sort musik</a:t>
            </a:r>
          </a:p>
          <a:p>
            <a:pPr eaLnBrk="1" hangingPunct="1">
              <a:buFontTx/>
              <a:buNone/>
            </a:pPr>
            <a:endParaRPr lang="da-DK" sz="1800" dirty="0" smtClean="0">
              <a:latin typeface="AGaramond"/>
            </a:endParaRPr>
          </a:p>
          <a:p>
            <a:pPr eaLnBrk="1" hangingPunct="1">
              <a:buFontTx/>
              <a:buNone/>
            </a:pPr>
            <a:r>
              <a:rPr lang="da-DK" sz="1800" dirty="0" smtClean="0">
                <a:latin typeface="AGaramond"/>
              </a:rPr>
              <a:t>Se i øvrigt original </a:t>
            </a:r>
            <a:r>
              <a:rPr lang="da-DK" sz="1800" dirty="0" err="1" smtClean="0">
                <a:latin typeface="AGaramond"/>
              </a:rPr>
              <a:t>nodetranskription</a:t>
            </a:r>
            <a:r>
              <a:rPr lang="da-DK" sz="1800" dirty="0" smtClean="0">
                <a:latin typeface="AGaramond"/>
              </a:rPr>
              <a:t> </a:t>
            </a:r>
            <a:r>
              <a:rPr lang="da-DK" sz="1800" dirty="0" smtClean="0">
                <a:latin typeface="AGaramond"/>
                <a:hlinkClick r:id="rId4"/>
              </a:rPr>
              <a:t>her</a:t>
            </a:r>
            <a:r>
              <a:rPr lang="da-DK" sz="1800" dirty="0" smtClean="0">
                <a:latin typeface="AGaramond"/>
              </a:rPr>
              <a:t> – et produkt af den vestlige populærmusiks nodeindustri, og endnu en måde at tilpasse den sorte musik til den hvide musikkultur!</a:t>
            </a:r>
          </a:p>
        </p:txBody>
      </p:sp>
      <p:pic>
        <p:nvPicPr>
          <p:cNvPr id="1843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3095836" y="1196975"/>
            <a:ext cx="2952328"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BLUES-HARMONIK</a:t>
            </a:r>
            <a:endParaRPr lang="da-DK" sz="2400" dirty="0">
              <a:solidFill>
                <a:srgbClr val="C87700"/>
              </a:solidFill>
              <a:latin typeface="AGaramond"/>
            </a:endParaRPr>
          </a:p>
        </p:txBody>
      </p:sp>
      <p:grpSp>
        <p:nvGrpSpPr>
          <p:cNvPr id="25" name="Gruppe 24"/>
          <p:cNvGrpSpPr/>
          <p:nvPr/>
        </p:nvGrpSpPr>
        <p:grpSpPr>
          <a:xfrm>
            <a:off x="467544" y="2106770"/>
            <a:ext cx="2563240" cy="890182"/>
            <a:chOff x="467544" y="2106770"/>
            <a:chExt cx="2563240" cy="890182"/>
          </a:xfrm>
        </p:grpSpPr>
        <p:pic>
          <p:nvPicPr>
            <p:cNvPr id="4099" name="Picture 3"/>
            <p:cNvPicPr>
              <a:picLocks noChangeAspect="1" noChangeArrowheads="1"/>
            </p:cNvPicPr>
            <p:nvPr/>
          </p:nvPicPr>
          <p:blipFill>
            <a:blip r:embed="rId7" cstate="print"/>
            <a:srcRect/>
            <a:stretch>
              <a:fillRect/>
            </a:stretch>
          </p:blipFill>
          <p:spPr bwMode="auto">
            <a:xfrm>
              <a:off x="827584" y="2106770"/>
              <a:ext cx="2203200" cy="890182"/>
            </a:xfrm>
            <a:prstGeom prst="rect">
              <a:avLst/>
            </a:prstGeom>
            <a:noFill/>
            <a:ln w="9525">
              <a:noFill/>
              <a:miter lim="800000"/>
              <a:headEnd/>
              <a:tailEnd/>
            </a:ln>
          </p:spPr>
        </p:pic>
        <p:pic>
          <p:nvPicPr>
            <p:cNvPr id="24" name="35 - Harm 11.mp3">
              <a:hlinkHover r:id="" action="ppaction://ole?verb=0"/>
            </p:cNvPr>
            <p:cNvPicPr>
              <a:picLocks noRot="1" noChangeAspect="1"/>
            </p:cNvPicPr>
            <p:nvPr>
              <a:audioFile r:link="rId1"/>
            </p:nvPr>
          </p:nvPicPr>
          <p:blipFill>
            <a:blip r:embed="rId8" cstate="print"/>
            <a:stretch>
              <a:fillRect/>
            </a:stretch>
          </p:blipFill>
          <p:spPr>
            <a:xfrm>
              <a:off x="467544" y="2348880"/>
              <a:ext cx="276225" cy="276225"/>
            </a:xfrm>
            <a:prstGeom prst="rect">
              <a:avLst/>
            </a:prstGeom>
          </p:spPr>
        </p:pic>
      </p:grpSp>
      <p:pic>
        <p:nvPicPr>
          <p:cNvPr id="4100" name="Picture 4"/>
          <p:cNvPicPr>
            <a:picLocks noChangeAspect="1" noChangeArrowheads="1"/>
          </p:cNvPicPr>
          <p:nvPr/>
        </p:nvPicPr>
        <p:blipFill>
          <a:blip r:embed="rId9" cstate="print"/>
          <a:srcRect/>
          <a:stretch>
            <a:fillRect/>
          </a:stretch>
        </p:blipFill>
        <p:spPr bwMode="auto">
          <a:xfrm>
            <a:off x="5436096" y="2131506"/>
            <a:ext cx="2224800" cy="793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box(in)">
                                      <p:cBhvr>
                                        <p:cTn id="7" dur="500"/>
                                        <p:tgtEl>
                                          <p:spTgt spid="18435">
                                            <p:txEl>
                                              <p:pRg st="2" end="2"/>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box(in)">
                                      <p:cBhvr>
                                        <p:cTn id="11" dur="500"/>
                                        <p:tgtEl>
                                          <p:spTgt spid="410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Effect transition="in" filter="box(in)">
                                      <p:cBhvr>
                                        <p:cTn id="16" dur="500"/>
                                        <p:tgtEl>
                                          <p:spTgt spid="1843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animEffect transition="in" filter="box(in)">
                                      <p:cBhvr>
                                        <p:cTn id="21"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886003"/>
          </a:xfrm>
        </p:spPr>
        <p:txBody>
          <a:bodyPr/>
          <a:lstStyle/>
          <a:p>
            <a:pPr eaLnBrk="1" hangingPunct="1">
              <a:buFontTx/>
              <a:buNone/>
            </a:pPr>
            <a:r>
              <a:rPr lang="da-DK" sz="1800" dirty="0" smtClean="0">
                <a:latin typeface="AGaramond"/>
              </a:rPr>
              <a:t>Tag en </a:t>
            </a:r>
            <a:r>
              <a:rPr lang="da-DK" sz="1800" dirty="0" err="1" smtClean="0">
                <a:latin typeface="AGaramond"/>
              </a:rPr>
              <a:t>mol-pentaton</a:t>
            </a:r>
            <a:r>
              <a:rPr lang="da-DK" sz="1800" dirty="0" smtClean="0">
                <a:latin typeface="AGaramond"/>
              </a:rPr>
              <a:t> skala og byg op med </a:t>
            </a:r>
            <a:r>
              <a:rPr lang="da-DK" sz="1800" dirty="0" err="1" smtClean="0">
                <a:latin typeface="AGaramond"/>
              </a:rPr>
              <a:t>dur-treklange</a:t>
            </a:r>
            <a:r>
              <a:rPr lang="da-DK" sz="1800" dirty="0" smtClean="0">
                <a:latin typeface="AGaramond"/>
              </a:rPr>
              <a:t> på alle 5 toner – fx i C</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Ud over </a:t>
            </a:r>
            <a:r>
              <a:rPr lang="da-DK" sz="1800" b="1" dirty="0" smtClean="0">
                <a:latin typeface="AGaramond"/>
              </a:rPr>
              <a:t>I</a:t>
            </a:r>
            <a:r>
              <a:rPr lang="da-DK" sz="1800" dirty="0" smtClean="0">
                <a:latin typeface="AGaramond"/>
              </a:rPr>
              <a:t>, </a:t>
            </a:r>
            <a:r>
              <a:rPr lang="da-DK" sz="1800" b="1" dirty="0" smtClean="0">
                <a:latin typeface="AGaramond"/>
              </a:rPr>
              <a:t>IV</a:t>
            </a:r>
            <a:r>
              <a:rPr lang="da-DK" sz="1800" dirty="0" smtClean="0">
                <a:latin typeface="AGaramond"/>
              </a:rPr>
              <a:t> og </a:t>
            </a:r>
            <a:r>
              <a:rPr lang="da-DK" sz="1800" b="1" dirty="0" smtClean="0">
                <a:latin typeface="AGaramond"/>
              </a:rPr>
              <a:t>V</a:t>
            </a:r>
            <a:r>
              <a:rPr lang="da-DK" sz="1800" dirty="0" smtClean="0">
                <a:latin typeface="AGaramond"/>
              </a:rPr>
              <a:t> trin, fås </a:t>
            </a:r>
            <a:r>
              <a:rPr lang="da-DK" sz="1800" dirty="0" err="1" smtClean="0">
                <a:latin typeface="AGaramond"/>
              </a:rPr>
              <a:t>dur-akkorder</a:t>
            </a:r>
            <a:r>
              <a:rPr lang="da-DK" sz="1800" dirty="0" smtClean="0">
                <a:latin typeface="AGaramond"/>
              </a:rPr>
              <a:t> på den </a:t>
            </a:r>
            <a:r>
              <a:rPr lang="da-DK" sz="1800" i="1" dirty="0" smtClean="0">
                <a:latin typeface="AGaramond"/>
              </a:rPr>
              <a:t>blå terts</a:t>
            </a:r>
            <a:r>
              <a:rPr lang="da-DK" sz="1800" dirty="0" smtClean="0">
                <a:latin typeface="AGaramond"/>
              </a:rPr>
              <a:t> </a:t>
            </a:r>
            <a:r>
              <a:rPr lang="da-DK" sz="1800" b="1" baseline="30000" dirty="0" err="1" smtClean="0">
                <a:latin typeface="AGaramond"/>
              </a:rPr>
              <a:t>b</a:t>
            </a:r>
            <a:r>
              <a:rPr lang="da-DK" sz="1800" b="1" dirty="0" err="1" smtClean="0">
                <a:latin typeface="AGaramond"/>
              </a:rPr>
              <a:t>III</a:t>
            </a:r>
            <a:r>
              <a:rPr lang="da-DK" sz="1800" dirty="0" smtClean="0">
                <a:latin typeface="AGaramond"/>
              </a:rPr>
              <a:t> og på den </a:t>
            </a:r>
            <a:r>
              <a:rPr lang="da-DK" sz="1800" i="1" dirty="0" smtClean="0">
                <a:latin typeface="AGaramond"/>
              </a:rPr>
              <a:t>blå septim</a:t>
            </a:r>
            <a:r>
              <a:rPr lang="da-DK" sz="1800" dirty="0" smtClean="0">
                <a:latin typeface="AGaramond"/>
              </a:rPr>
              <a:t> </a:t>
            </a:r>
            <a:r>
              <a:rPr lang="da-DK" sz="1800" b="1" baseline="30000" dirty="0" err="1" smtClean="0">
                <a:latin typeface="AGaramond"/>
              </a:rPr>
              <a:t>b</a:t>
            </a:r>
            <a:r>
              <a:rPr lang="da-DK" sz="1800" b="1" dirty="0" err="1" smtClean="0">
                <a:latin typeface="AGaramond"/>
              </a:rPr>
              <a:t>VII</a:t>
            </a:r>
            <a:r>
              <a:rPr lang="da-DK" sz="1800" dirty="0" smtClean="0">
                <a:latin typeface="AGaramond"/>
              </a:rPr>
              <a:t>.</a:t>
            </a:r>
          </a:p>
          <a:p>
            <a:pPr eaLnBrk="1" hangingPunct="1">
              <a:buFontTx/>
              <a:buNone/>
            </a:pPr>
            <a:r>
              <a:rPr lang="da-DK" sz="1800" dirty="0" smtClean="0">
                <a:latin typeface="AGaramond"/>
              </a:rPr>
              <a:t>Der findes ingen </a:t>
            </a:r>
            <a:r>
              <a:rPr lang="da-DK" sz="1800" dirty="0" err="1" smtClean="0">
                <a:latin typeface="AGaramond"/>
              </a:rPr>
              <a:t>dur-</a:t>
            </a:r>
            <a:r>
              <a:rPr lang="da-DK" sz="1800" dirty="0" smtClean="0">
                <a:latin typeface="AGaramond"/>
              </a:rPr>
              <a:t> eller </a:t>
            </a:r>
            <a:r>
              <a:rPr lang="da-DK" sz="1800" dirty="0" err="1" smtClean="0">
                <a:latin typeface="AGaramond"/>
              </a:rPr>
              <a:t>mol-skala</a:t>
            </a:r>
            <a:r>
              <a:rPr lang="da-DK" sz="1800" dirty="0" smtClean="0">
                <a:latin typeface="AGaramond"/>
              </a:rPr>
              <a:t>, der indeholder alle disse 5 akkorder, men </a:t>
            </a:r>
            <a:r>
              <a:rPr lang="da-DK" sz="1800" i="1" dirty="0" smtClean="0">
                <a:latin typeface="AGaramond"/>
              </a:rPr>
              <a:t>alle akkordernes toner er indeholdt i den udvidede blues-skala!</a:t>
            </a: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I kvintcirklen ligger de 5 akkorder på række,</a:t>
            </a:r>
          </a:p>
          <a:p>
            <a:pPr eaLnBrk="1" hangingPunct="1">
              <a:buFontTx/>
              <a:buNone/>
            </a:pPr>
            <a:r>
              <a:rPr lang="da-DK" sz="1800" dirty="0" smtClean="0">
                <a:latin typeface="AGaramond"/>
              </a:rPr>
              <a:t>	og de kan bruges til en kvartfaldskæde</a:t>
            </a:r>
          </a:p>
          <a:p>
            <a:pPr eaLnBrk="1" hangingPunct="1">
              <a:buFontTx/>
              <a:buNone/>
            </a:pPr>
            <a:endParaRPr lang="da-DK" sz="1800" dirty="0" smtClean="0">
              <a:latin typeface="AGaramond"/>
            </a:endParaRPr>
          </a:p>
        </p:txBody>
      </p:sp>
      <p:pic>
        <p:nvPicPr>
          <p:cNvPr id="1843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979712" y="1196975"/>
            <a:ext cx="5184576"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BLUES-HARMONIK - KVARTFALD</a:t>
            </a:r>
            <a:endParaRPr lang="da-DK" sz="2400" dirty="0">
              <a:solidFill>
                <a:srgbClr val="C87700"/>
              </a:solidFill>
              <a:latin typeface="AGaramond"/>
            </a:endParaRPr>
          </a:p>
        </p:txBody>
      </p:sp>
      <p:pic>
        <p:nvPicPr>
          <p:cNvPr id="3" name="Picture 2"/>
          <p:cNvPicPr>
            <a:picLocks noChangeAspect="1" noChangeArrowheads="1"/>
          </p:cNvPicPr>
          <p:nvPr/>
        </p:nvPicPr>
        <p:blipFill>
          <a:blip r:embed="rId6" cstate="print"/>
          <a:srcRect/>
          <a:stretch>
            <a:fillRect/>
          </a:stretch>
        </p:blipFill>
        <p:spPr bwMode="auto">
          <a:xfrm>
            <a:off x="1414559" y="1972994"/>
            <a:ext cx="6314882" cy="879942"/>
          </a:xfrm>
          <a:prstGeom prst="rect">
            <a:avLst/>
          </a:prstGeom>
          <a:noFill/>
          <a:ln w="9525">
            <a:noFill/>
            <a:miter lim="800000"/>
            <a:headEnd/>
            <a:tailEnd/>
          </a:ln>
        </p:spPr>
      </p:pic>
      <p:pic>
        <p:nvPicPr>
          <p:cNvPr id="5123" name="Picture 3"/>
          <p:cNvPicPr>
            <a:picLocks noChangeAspect="1" noChangeArrowheads="1"/>
          </p:cNvPicPr>
          <p:nvPr/>
        </p:nvPicPr>
        <p:blipFill>
          <a:blip r:embed="rId7" cstate="print"/>
          <a:srcRect/>
          <a:stretch>
            <a:fillRect/>
          </a:stretch>
        </p:blipFill>
        <p:spPr bwMode="auto">
          <a:xfrm>
            <a:off x="6493164" y="4336778"/>
            <a:ext cx="1763120" cy="1396478"/>
          </a:xfrm>
          <a:prstGeom prst="rect">
            <a:avLst/>
          </a:prstGeom>
          <a:noFill/>
          <a:ln w="9525">
            <a:noFill/>
            <a:miter lim="800000"/>
            <a:headEnd/>
            <a:tailEnd/>
          </a:ln>
        </p:spPr>
      </p:pic>
      <p:sp>
        <p:nvSpPr>
          <p:cNvPr id="18" name="Højrebuet pil 17"/>
          <p:cNvSpPr/>
          <p:nvPr/>
        </p:nvSpPr>
        <p:spPr>
          <a:xfrm rot="1989378" flipV="1">
            <a:off x="6610195" y="4230967"/>
            <a:ext cx="221039" cy="936104"/>
          </a:xfrm>
          <a:prstGeom prst="curvedRightArrow">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sp>
        <p:nvSpPr>
          <p:cNvPr id="20" name="Tekstboks 19"/>
          <p:cNvSpPr txBox="1"/>
          <p:nvPr/>
        </p:nvSpPr>
        <p:spPr>
          <a:xfrm>
            <a:off x="6300192" y="5877272"/>
            <a:ext cx="2448272" cy="646331"/>
          </a:xfrm>
          <a:prstGeom prst="rect">
            <a:avLst/>
          </a:prstGeom>
          <a:noFill/>
        </p:spPr>
        <p:txBody>
          <a:bodyPr wrap="square" rtlCol="0">
            <a:spAutoFit/>
          </a:bodyPr>
          <a:lstStyle/>
          <a:p>
            <a:r>
              <a:rPr lang="da-DK" dirty="0" smtClean="0"/>
              <a:t>Her er kvartfaldet med udgangspunkt i C</a:t>
            </a:r>
            <a:endParaRPr lang="da-DK" dirty="0"/>
          </a:p>
        </p:txBody>
      </p:sp>
      <p:sp>
        <p:nvSpPr>
          <p:cNvPr id="21" name="Højrebuet pil 20"/>
          <p:cNvSpPr/>
          <p:nvPr/>
        </p:nvSpPr>
        <p:spPr>
          <a:xfrm rot="1989378" flipV="1">
            <a:off x="7983276" y="4154073"/>
            <a:ext cx="238905" cy="936104"/>
          </a:xfrm>
          <a:prstGeom prst="curvedRightArrow">
            <a:avLst/>
          </a:prstGeom>
          <a:solidFill>
            <a:srgbClr val="C87700"/>
          </a:solidFill>
          <a:scene3d>
            <a:camera prst="orthographicFront">
              <a:rot lat="0" lon="0" rev="15600000"/>
            </a:camera>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da-DK">
              <a:solidFill>
                <a:schemeClr val="tx1"/>
              </a:solidFill>
            </a:endParaRPr>
          </a:p>
        </p:txBody>
      </p:sp>
      <p:grpSp>
        <p:nvGrpSpPr>
          <p:cNvPr id="23" name="Gruppe 22"/>
          <p:cNvGrpSpPr/>
          <p:nvPr/>
        </p:nvGrpSpPr>
        <p:grpSpPr>
          <a:xfrm>
            <a:off x="549495" y="5229200"/>
            <a:ext cx="5390657" cy="1368000"/>
            <a:chOff x="35496" y="5373368"/>
            <a:chExt cx="5390657" cy="1368000"/>
          </a:xfrm>
        </p:grpSpPr>
        <p:pic>
          <p:nvPicPr>
            <p:cNvPr id="5124" name="Picture 4"/>
            <p:cNvPicPr>
              <a:picLocks noChangeAspect="1" noChangeArrowheads="1"/>
            </p:cNvPicPr>
            <p:nvPr/>
          </p:nvPicPr>
          <p:blipFill>
            <a:blip r:embed="rId8" cstate="print"/>
            <a:srcRect/>
            <a:stretch>
              <a:fillRect/>
            </a:stretch>
          </p:blipFill>
          <p:spPr bwMode="auto">
            <a:xfrm>
              <a:off x="35496" y="5373368"/>
              <a:ext cx="5390657" cy="1368000"/>
            </a:xfrm>
            <a:prstGeom prst="rect">
              <a:avLst/>
            </a:prstGeom>
            <a:noFill/>
            <a:ln w="9525">
              <a:noFill/>
              <a:miter lim="800000"/>
              <a:headEnd/>
              <a:tailEnd/>
            </a:ln>
          </p:spPr>
        </p:pic>
        <p:pic>
          <p:nvPicPr>
            <p:cNvPr id="22" name="40 - Harm 16.mp3">
              <a:hlinkHover r:id="" action="ppaction://ole?verb=0"/>
            </p:cNvPr>
            <p:cNvPicPr>
              <a:picLocks noRot="1" noChangeAspect="1"/>
            </p:cNvPicPr>
            <p:nvPr>
              <a:audioFile r:link="rId1"/>
            </p:nvPr>
          </p:nvPicPr>
          <p:blipFill>
            <a:blip r:embed="rId9" cstate="print"/>
            <a:stretch>
              <a:fillRect/>
            </a:stretch>
          </p:blipFill>
          <p:spPr>
            <a:xfrm>
              <a:off x="827584" y="5733256"/>
              <a:ext cx="276225" cy="2762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animEffect transition="in" filter="box(in)">
                                      <p:cBhvr>
                                        <p:cTn id="7" dur="500"/>
                                        <p:tgtEl>
                                          <p:spTgt spid="1843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xEl>
                                              <p:pRg st="5" end="5"/>
                                            </p:txEl>
                                          </p:spTgt>
                                        </p:tgtEl>
                                        <p:attrNameLst>
                                          <p:attrName>style.visibility</p:attrName>
                                        </p:attrNameLst>
                                      </p:cBhvr>
                                      <p:to>
                                        <p:strVal val="visible"/>
                                      </p:to>
                                    </p:set>
                                    <p:animEffect transition="in" filter="box(in)">
                                      <p:cBhvr>
                                        <p:cTn id="12" dur="500"/>
                                        <p:tgtEl>
                                          <p:spTgt spid="1843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5">
                                            <p:txEl>
                                              <p:pRg st="7" end="7"/>
                                            </p:txEl>
                                          </p:spTgt>
                                        </p:tgtEl>
                                        <p:attrNameLst>
                                          <p:attrName>style.visibility</p:attrName>
                                        </p:attrNameLst>
                                      </p:cBhvr>
                                      <p:to>
                                        <p:strVal val="visible"/>
                                      </p:to>
                                    </p:set>
                                    <p:animEffect transition="in" filter="box(in)">
                                      <p:cBhvr>
                                        <p:cTn id="17" dur="500"/>
                                        <p:tgtEl>
                                          <p:spTgt spid="18435">
                                            <p:txEl>
                                              <p:pRg st="7" end="7"/>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box(in)">
                                      <p:cBhvr>
                                        <p:cTn id="21" dur="500"/>
                                        <p:tgtEl>
                                          <p:spTgt spid="512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435">
                                            <p:txEl>
                                              <p:pRg st="8" end="8"/>
                                            </p:txEl>
                                          </p:spTgt>
                                        </p:tgtEl>
                                        <p:attrNameLst>
                                          <p:attrName>style.visibility</p:attrName>
                                        </p:attrNameLst>
                                      </p:cBhvr>
                                      <p:to>
                                        <p:strVal val="visible"/>
                                      </p:to>
                                    </p:set>
                                    <p:animEffect transition="in" filter="box(in)">
                                      <p:cBhvr>
                                        <p:cTn id="26" dur="500"/>
                                        <p:tgtEl>
                                          <p:spTgt spid="18435">
                                            <p:txEl>
                                              <p:pRg st="8" end="8"/>
                                            </p:txEl>
                                          </p:spTgt>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ox(in)">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1"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P spid="18" grpId="0" animBg="1"/>
      <p:bldP spid="20" grpId="0"/>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639341"/>
            <a:ext cx="8229600" cy="4525963"/>
          </a:xfrm>
        </p:spPr>
        <p:txBody>
          <a:bodyPr/>
          <a:lstStyle/>
          <a:p>
            <a:pPr eaLnBrk="1" hangingPunct="1">
              <a:buFontTx/>
              <a:buNone/>
            </a:pPr>
            <a:endParaRPr lang="da-DK" sz="1800" dirty="0" smtClean="0">
              <a:latin typeface="AGaramond"/>
            </a:endParaRPr>
          </a:p>
        </p:txBody>
      </p:sp>
      <p:pic>
        <p:nvPicPr>
          <p:cNvPr id="1026" name="Picture 2"/>
          <p:cNvPicPr>
            <a:picLocks noChangeAspect="1" noChangeArrowheads="1"/>
          </p:cNvPicPr>
          <p:nvPr/>
        </p:nvPicPr>
        <p:blipFill>
          <a:blip r:embed="rId3" cstate="print"/>
          <a:srcRect/>
          <a:stretch>
            <a:fillRect/>
          </a:stretch>
        </p:blipFill>
        <p:spPr bwMode="auto">
          <a:xfrm>
            <a:off x="1336675" y="1628800"/>
            <a:ext cx="6470650" cy="4684712"/>
          </a:xfrm>
          <a:prstGeom prst="rect">
            <a:avLst/>
          </a:prstGeom>
          <a:noFill/>
          <a:ln w="9525">
            <a:noFill/>
            <a:miter lim="800000"/>
            <a:headEnd/>
            <a:tailEnd/>
          </a:ln>
          <a:effectLst/>
        </p:spPr>
      </p:pic>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pic>
        <p:nvPicPr>
          <p:cNvPr id="1843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313638" y="1196975"/>
            <a:ext cx="651672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DEN HARMONISKE TREKANT - REPRISE</a:t>
            </a:r>
            <a:endParaRPr lang="da-DK" sz="2400" dirty="0">
              <a:solidFill>
                <a:srgbClr val="C87700"/>
              </a:solidFill>
              <a:latin typeface="AGaramond"/>
            </a:endParaRPr>
          </a:p>
        </p:txBody>
      </p:sp>
      <p:grpSp>
        <p:nvGrpSpPr>
          <p:cNvPr id="15" name="Gruppe 14"/>
          <p:cNvGrpSpPr/>
          <p:nvPr/>
        </p:nvGrpSpPr>
        <p:grpSpPr>
          <a:xfrm>
            <a:off x="467544" y="1628800"/>
            <a:ext cx="8208912" cy="4564395"/>
            <a:chOff x="467544" y="1628800"/>
            <a:chExt cx="8208912" cy="4564395"/>
          </a:xfrm>
        </p:grpSpPr>
        <p:pic>
          <p:nvPicPr>
            <p:cNvPr id="6146" name="Picture 2"/>
            <p:cNvPicPr>
              <a:picLocks noChangeAspect="1" noChangeArrowheads="1"/>
            </p:cNvPicPr>
            <p:nvPr/>
          </p:nvPicPr>
          <p:blipFill>
            <a:blip r:embed="rId6" cstate="print"/>
            <a:srcRect/>
            <a:stretch>
              <a:fillRect/>
            </a:stretch>
          </p:blipFill>
          <p:spPr bwMode="auto">
            <a:xfrm>
              <a:off x="3006000" y="1628800"/>
              <a:ext cx="3132000" cy="1242001"/>
            </a:xfrm>
            <a:prstGeom prst="rect">
              <a:avLst/>
            </a:prstGeom>
            <a:noFill/>
            <a:ln w="9525">
              <a:noFill/>
              <a:miter lim="800000"/>
              <a:headEnd/>
              <a:tailEnd/>
            </a:ln>
          </p:spPr>
        </p:pic>
        <p:pic>
          <p:nvPicPr>
            <p:cNvPr id="6147" name="Picture 3"/>
            <p:cNvPicPr>
              <a:picLocks noChangeAspect="1" noChangeArrowheads="1"/>
            </p:cNvPicPr>
            <p:nvPr/>
          </p:nvPicPr>
          <p:blipFill>
            <a:blip r:embed="rId7" cstate="print"/>
            <a:srcRect/>
            <a:stretch>
              <a:fillRect/>
            </a:stretch>
          </p:blipFill>
          <p:spPr bwMode="auto">
            <a:xfrm>
              <a:off x="6293256" y="4725144"/>
              <a:ext cx="2383200" cy="1468051"/>
            </a:xfrm>
            <a:prstGeom prst="rect">
              <a:avLst/>
            </a:prstGeom>
            <a:noFill/>
            <a:ln w="9525">
              <a:noFill/>
              <a:miter lim="800000"/>
              <a:headEnd/>
              <a:tailEnd/>
            </a:ln>
          </p:spPr>
        </p:pic>
        <p:pic>
          <p:nvPicPr>
            <p:cNvPr id="6148" name="Picture 4"/>
            <p:cNvPicPr>
              <a:picLocks noChangeAspect="1" noChangeArrowheads="1"/>
            </p:cNvPicPr>
            <p:nvPr/>
          </p:nvPicPr>
          <p:blipFill>
            <a:blip r:embed="rId8" cstate="print"/>
            <a:srcRect/>
            <a:stretch>
              <a:fillRect/>
            </a:stretch>
          </p:blipFill>
          <p:spPr bwMode="auto">
            <a:xfrm>
              <a:off x="467544" y="4819510"/>
              <a:ext cx="2053200" cy="134579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158 -0.03149 L -0.0158 0.04699 " pathEditMode="relative" rAng="0" ptsTypes="AA">
                                      <p:cBhvr>
                                        <p:cTn id="6" dur="500" fill="hold"/>
                                        <p:tgtEl>
                                          <p:spTgt spid="1026"/>
                                        </p:tgtEl>
                                        <p:attrNameLst>
                                          <p:attrName>ppt_x</p:attrName>
                                          <p:attrName>ppt_y</p:attrName>
                                        </p:attrNameLst>
                                      </p:cBhvr>
                                      <p:rCtr x="0" y="39"/>
                                    </p:animMotion>
                                  </p:childTnLst>
                                </p:cTn>
                              </p:par>
                              <p:par>
                                <p:cTn id="7" presetID="6" presetClass="emph" presetSubtype="0" fill="hold" nodeType="withEffect">
                                  <p:stCondLst>
                                    <p:cond delay="0"/>
                                  </p:stCondLst>
                                  <p:childTnLst>
                                    <p:animScale>
                                      <p:cBhvr>
                                        <p:cTn id="8" dur="500" fill="hold"/>
                                        <p:tgtEl>
                                          <p:spTgt spid="1026"/>
                                        </p:tgtEl>
                                      </p:cBhvr>
                                      <p:by x="50000" y="50000"/>
                                    </p:animScale>
                                  </p:childTnLst>
                                </p:cTn>
                              </p:par>
                              <p:par>
                                <p:cTn id="9" presetID="4" presetClass="entr" presetSubtype="16" fill="hold" nodeType="withEffect" nodePh="1">
                                  <p:stCondLst>
                                    <p:cond delay="0"/>
                                  </p:stCondLst>
                                  <p:endCondLst>
                                    <p:cond evt="begin" delay="0">
                                      <p:tn val="9"/>
                                    </p:cond>
                                  </p:end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box(in)">
                                      <p:cBhvr>
                                        <p:cTn id="11" dur="500"/>
                                        <p:tgtEl>
                                          <p:spTgt spid="18435">
                                            <p:txEl>
                                              <p:pRg st="0" end="0"/>
                                            </p:txEl>
                                          </p:spTgt>
                                        </p:tgtEl>
                                      </p:cBhvr>
                                    </p:animEffect>
                                  </p:childTnLst>
                                </p:cTn>
                              </p:par>
                            </p:childTnLst>
                          </p:cTn>
                        </p:par>
                        <p:par>
                          <p:cTn id="12" fill="hold">
                            <p:stCondLst>
                              <p:cond delay="500"/>
                            </p:stCondLst>
                            <p:childTnLst>
                              <p:par>
                                <p:cTn id="13" presetID="4"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e 15"/>
          <p:cNvGrpSpPr/>
          <p:nvPr/>
        </p:nvGrpSpPr>
        <p:grpSpPr>
          <a:xfrm>
            <a:off x="179512" y="1988840"/>
            <a:ext cx="4860768" cy="2102804"/>
            <a:chOff x="1691680" y="1988840"/>
            <a:chExt cx="4860768" cy="2102804"/>
          </a:xfrm>
        </p:grpSpPr>
        <p:pic>
          <p:nvPicPr>
            <p:cNvPr id="1027" name="Picture 3"/>
            <p:cNvPicPr>
              <a:picLocks noChangeAspect="1" noChangeArrowheads="1"/>
            </p:cNvPicPr>
            <p:nvPr/>
          </p:nvPicPr>
          <p:blipFill>
            <a:blip r:embed="rId4" cstate="print"/>
            <a:srcRect/>
            <a:stretch>
              <a:fillRect/>
            </a:stretch>
          </p:blipFill>
          <p:spPr bwMode="auto">
            <a:xfrm>
              <a:off x="1835696" y="1988840"/>
              <a:ext cx="4716752" cy="2102804"/>
            </a:xfrm>
            <a:prstGeom prst="rect">
              <a:avLst/>
            </a:prstGeom>
            <a:noFill/>
            <a:ln w="9525">
              <a:noFill/>
              <a:miter lim="800000"/>
              <a:headEnd/>
              <a:tailEnd/>
            </a:ln>
          </p:spPr>
        </p:pic>
        <p:pic>
          <p:nvPicPr>
            <p:cNvPr id="15" name="43 - Harm 19.mp3">
              <a:hlinkHover r:id="" action="ppaction://ole?verb=0"/>
            </p:cNvPr>
            <p:cNvPicPr>
              <a:picLocks noRot="1" noChangeAspect="1"/>
            </p:cNvPicPr>
            <p:nvPr>
              <a:audioFile r:link="rId1"/>
            </p:nvPr>
          </p:nvPicPr>
          <p:blipFill>
            <a:blip r:embed="rId5" cstate="print"/>
            <a:stretch>
              <a:fillRect/>
            </a:stretch>
          </p:blipFill>
          <p:spPr>
            <a:xfrm>
              <a:off x="1691680" y="2348880"/>
              <a:ext cx="276225" cy="276225"/>
            </a:xfrm>
            <a:prstGeom prst="rect">
              <a:avLst/>
            </a:prstGeom>
          </p:spPr>
        </p:pic>
      </p:grpSp>
      <p:sp>
        <p:nvSpPr>
          <p:cNvPr id="18435" name="Rectangle 3"/>
          <p:cNvSpPr>
            <a:spLocks noGrp="1" noChangeArrowheads="1"/>
          </p:cNvSpPr>
          <p:nvPr>
            <p:ph type="body" idx="1"/>
          </p:nvPr>
        </p:nvSpPr>
        <p:spPr>
          <a:xfrm>
            <a:off x="107504" y="1639341"/>
            <a:ext cx="8928992" cy="4525963"/>
          </a:xfrm>
        </p:spPr>
        <p:txBody>
          <a:bodyPr/>
          <a:lstStyle/>
          <a:p>
            <a:pPr eaLnBrk="1" hangingPunct="1">
              <a:buFontTx/>
              <a:buNone/>
            </a:pPr>
            <a:r>
              <a:rPr lang="da-DK" sz="1800" dirty="0" smtClean="0">
                <a:latin typeface="AGaramond"/>
              </a:rPr>
              <a:t>"A </a:t>
            </a:r>
            <a:r>
              <a:rPr lang="da-DK" sz="1800" dirty="0" err="1" smtClean="0">
                <a:latin typeface="AGaramond"/>
              </a:rPr>
              <a:t>Hard</a:t>
            </a:r>
            <a:r>
              <a:rPr lang="da-DK" sz="1800" dirty="0" smtClean="0">
                <a:latin typeface="AGaramond"/>
              </a:rPr>
              <a:t> </a:t>
            </a:r>
            <a:r>
              <a:rPr lang="da-DK" sz="1800" dirty="0" err="1" smtClean="0">
                <a:latin typeface="AGaramond"/>
              </a:rPr>
              <a:t>Day's</a:t>
            </a:r>
            <a:r>
              <a:rPr lang="da-DK" sz="1800" dirty="0" smtClean="0">
                <a:latin typeface="AGaramond"/>
              </a:rPr>
              <a:t> </a:t>
            </a:r>
            <a:r>
              <a:rPr lang="da-DK" sz="1800" dirty="0" err="1" smtClean="0">
                <a:latin typeface="AGaramond"/>
              </a:rPr>
              <a:t>Night</a:t>
            </a:r>
            <a:r>
              <a:rPr lang="da-DK" sz="1800" dirty="0" smtClean="0">
                <a:latin typeface="AGaramond"/>
              </a:rPr>
              <a:t>", The Beatles (1964) kommer rundt i hele den harmoniske trekant</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2400" dirty="0" smtClean="0">
              <a:latin typeface="AGaramond"/>
            </a:endParaRPr>
          </a:p>
          <a:p>
            <a:pPr>
              <a:buNone/>
            </a:pPr>
            <a:r>
              <a:rPr lang="da-DK" sz="1800" dirty="0" smtClean="0">
                <a:latin typeface="AGaramond"/>
              </a:rPr>
              <a:t>De første 8 takter er modale – </a:t>
            </a:r>
            <a:r>
              <a:rPr lang="da-DK" sz="1800" dirty="0" err="1" smtClean="0">
                <a:latin typeface="AGaramond"/>
              </a:rPr>
              <a:t>mixolydisk</a:t>
            </a:r>
            <a:r>
              <a:rPr lang="da-DK" sz="1800" dirty="0" smtClean="0">
                <a:latin typeface="AGaramond"/>
              </a:rPr>
              <a:t> skala med g som grundtone, akkorder i sekund- og kvartafstand. </a:t>
            </a:r>
            <a:r>
              <a:rPr lang="da-DK" sz="1800" b="1" dirty="0" err="1" smtClean="0">
                <a:latin typeface="AGaramond"/>
              </a:rPr>
              <a:t>I</a:t>
            </a:r>
            <a:r>
              <a:rPr lang="da-DK" sz="1800" dirty="0" err="1" smtClean="0">
                <a:latin typeface="AGaramond"/>
              </a:rPr>
              <a:t>-</a:t>
            </a:r>
            <a:r>
              <a:rPr lang="da-DK" sz="1800" b="1" baseline="30000" dirty="0" err="1" smtClean="0">
                <a:latin typeface="AGaramond"/>
              </a:rPr>
              <a:t>b</a:t>
            </a:r>
            <a:r>
              <a:rPr lang="da-DK" sz="1800" b="1" dirty="0" err="1" smtClean="0">
                <a:latin typeface="AGaramond"/>
              </a:rPr>
              <a:t>VII</a:t>
            </a:r>
            <a:r>
              <a:rPr lang="da-DK" sz="1800" dirty="0" err="1" smtClean="0">
                <a:latin typeface="AGaramond"/>
              </a:rPr>
              <a:t>-</a:t>
            </a:r>
            <a:r>
              <a:rPr lang="da-DK" sz="1800" b="1" dirty="0" err="1" smtClean="0">
                <a:latin typeface="AGaramond"/>
              </a:rPr>
              <a:t>I</a:t>
            </a:r>
            <a:r>
              <a:rPr lang="da-DK" sz="1800" dirty="0" smtClean="0">
                <a:latin typeface="AGaramond"/>
              </a:rPr>
              <a:t> typisk modal.</a:t>
            </a:r>
          </a:p>
        </p:txBody>
      </p:sp>
      <p:grpSp>
        <p:nvGrpSpPr>
          <p:cNvPr id="32" name="Gruppe 31"/>
          <p:cNvGrpSpPr/>
          <p:nvPr/>
        </p:nvGrpSpPr>
        <p:grpSpPr>
          <a:xfrm>
            <a:off x="1403648" y="3140968"/>
            <a:ext cx="5976664" cy="769228"/>
            <a:chOff x="1403648" y="3140968"/>
            <a:chExt cx="5976664" cy="769228"/>
          </a:xfrm>
        </p:grpSpPr>
        <p:sp>
          <p:nvSpPr>
            <p:cNvPr id="30" name="Tekstboks 29"/>
            <p:cNvSpPr txBox="1"/>
            <p:nvPr/>
          </p:nvSpPr>
          <p:spPr>
            <a:xfrm>
              <a:off x="5004048" y="3540864"/>
              <a:ext cx="2376264" cy="369332"/>
            </a:xfrm>
            <a:prstGeom prst="rect">
              <a:avLst/>
            </a:prstGeom>
            <a:noFill/>
          </p:spPr>
          <p:txBody>
            <a:bodyPr wrap="square" rtlCol="0">
              <a:spAutoFit/>
            </a:bodyPr>
            <a:lstStyle/>
            <a:p>
              <a:r>
                <a:rPr lang="da-DK" b="1" dirty="0" err="1" smtClean="0">
                  <a:latin typeface="AGaramond"/>
                </a:rPr>
                <a:t>I</a:t>
              </a:r>
              <a:r>
                <a:rPr lang="da-DK" dirty="0" err="1" smtClean="0">
                  <a:latin typeface="AGaramond"/>
                </a:rPr>
                <a:t>-</a:t>
              </a:r>
              <a:r>
                <a:rPr lang="da-DK" b="1" baseline="30000" dirty="0" err="1" smtClean="0">
                  <a:latin typeface="AGaramond"/>
                </a:rPr>
                <a:t>b</a:t>
              </a:r>
              <a:r>
                <a:rPr lang="da-DK" b="1" dirty="0" err="1" smtClean="0">
                  <a:latin typeface="AGaramond"/>
                </a:rPr>
                <a:t>VII</a:t>
              </a:r>
              <a:r>
                <a:rPr lang="da-DK" dirty="0" err="1" smtClean="0">
                  <a:latin typeface="AGaramond"/>
                </a:rPr>
                <a:t>-</a:t>
              </a:r>
              <a:r>
                <a:rPr lang="da-DK" b="1" dirty="0" err="1" smtClean="0">
                  <a:latin typeface="AGaramond"/>
                </a:rPr>
                <a:t>I</a:t>
              </a:r>
              <a:r>
                <a:rPr lang="da-DK" dirty="0" smtClean="0">
                  <a:latin typeface="AGaramond"/>
                </a:rPr>
                <a:t> typisk modal.</a:t>
              </a:r>
            </a:p>
          </p:txBody>
        </p:sp>
        <p:sp>
          <p:nvSpPr>
            <p:cNvPr id="31" name="Ellipse 30"/>
            <p:cNvSpPr/>
            <p:nvPr/>
          </p:nvSpPr>
          <p:spPr>
            <a:xfrm>
              <a:off x="1403648" y="3140968"/>
              <a:ext cx="2592288" cy="288032"/>
            </a:xfrm>
            <a:prstGeom prst="ellipse">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grpSp>
        <p:nvGrpSpPr>
          <p:cNvPr id="24" name="Gruppe 23"/>
          <p:cNvGrpSpPr/>
          <p:nvPr/>
        </p:nvGrpSpPr>
        <p:grpSpPr>
          <a:xfrm>
            <a:off x="539552" y="1916832"/>
            <a:ext cx="6768752" cy="1754326"/>
            <a:chOff x="539552" y="1916832"/>
            <a:chExt cx="6768752" cy="1754326"/>
          </a:xfrm>
        </p:grpSpPr>
        <p:sp>
          <p:nvSpPr>
            <p:cNvPr id="22" name="Rektangel 21"/>
            <p:cNvSpPr/>
            <p:nvPr/>
          </p:nvSpPr>
          <p:spPr>
            <a:xfrm>
              <a:off x="539552" y="1988840"/>
              <a:ext cx="4392488" cy="1368152"/>
            </a:xfrm>
            <a:prstGeom prst="rect">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23" name="Tekstboks 22"/>
            <p:cNvSpPr txBox="1"/>
            <p:nvPr/>
          </p:nvSpPr>
          <p:spPr>
            <a:xfrm>
              <a:off x="5004048" y="1916832"/>
              <a:ext cx="2304256" cy="1754326"/>
            </a:xfrm>
            <a:prstGeom prst="rect">
              <a:avLst/>
            </a:prstGeom>
            <a:noFill/>
          </p:spPr>
          <p:txBody>
            <a:bodyPr wrap="square" rtlCol="0">
              <a:spAutoFit/>
            </a:bodyPr>
            <a:lstStyle/>
            <a:p>
              <a:r>
                <a:rPr lang="da-DK" dirty="0" smtClean="0">
                  <a:latin typeface="AGaramond"/>
                </a:rPr>
                <a:t>De første 8 takter er modale – </a:t>
              </a:r>
              <a:r>
                <a:rPr lang="da-DK" dirty="0" err="1" smtClean="0">
                  <a:latin typeface="AGaramond"/>
                </a:rPr>
                <a:t>mixolydisk</a:t>
              </a:r>
              <a:r>
                <a:rPr lang="da-DK" dirty="0" smtClean="0">
                  <a:latin typeface="AGaramond"/>
                </a:rPr>
                <a:t> skala med g som grundtone, akkorder i sekund- og kvartafstand.</a:t>
              </a:r>
            </a:p>
          </p:txBody>
        </p:sp>
      </p:grpSp>
      <p:grpSp>
        <p:nvGrpSpPr>
          <p:cNvPr id="27" name="Gruppe 26"/>
          <p:cNvGrpSpPr/>
          <p:nvPr/>
        </p:nvGrpSpPr>
        <p:grpSpPr>
          <a:xfrm>
            <a:off x="4211960" y="2190556"/>
            <a:ext cx="3456384" cy="1477328"/>
            <a:chOff x="4211960" y="2193984"/>
            <a:chExt cx="3456384" cy="1477328"/>
          </a:xfrm>
        </p:grpSpPr>
        <p:sp>
          <p:nvSpPr>
            <p:cNvPr id="25" name="Ellipse 24"/>
            <p:cNvSpPr/>
            <p:nvPr/>
          </p:nvSpPr>
          <p:spPr>
            <a:xfrm>
              <a:off x="4211960" y="2780928"/>
              <a:ext cx="720080" cy="360040"/>
            </a:xfrm>
            <a:prstGeom prst="ellipse">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dirty="0">
                <a:latin typeface="AGaramond"/>
              </a:endParaRPr>
            </a:p>
          </p:txBody>
        </p:sp>
        <p:sp>
          <p:nvSpPr>
            <p:cNvPr id="26" name="Tekstboks 25"/>
            <p:cNvSpPr txBox="1"/>
            <p:nvPr/>
          </p:nvSpPr>
          <p:spPr>
            <a:xfrm>
              <a:off x="4989190" y="2193984"/>
              <a:ext cx="2679154" cy="1477328"/>
            </a:xfrm>
            <a:prstGeom prst="rect">
              <a:avLst/>
            </a:prstGeom>
            <a:noFill/>
          </p:spPr>
          <p:txBody>
            <a:bodyPr wrap="square" rtlCol="0">
              <a:spAutoFit/>
            </a:bodyPr>
            <a:lstStyle/>
            <a:p>
              <a:r>
                <a:rPr lang="da-DK" dirty="0" smtClean="0">
                  <a:latin typeface="AGaramond"/>
                </a:rPr>
                <a:t>Optakten til t. 9 er en kromatisk opgang – </a:t>
              </a:r>
              <a:br>
                <a:rPr lang="da-DK" dirty="0" smtClean="0">
                  <a:latin typeface="AGaramond"/>
                </a:rPr>
              </a:br>
              <a:r>
                <a:rPr lang="da-DK" dirty="0" smtClean="0">
                  <a:latin typeface="AGaramond"/>
                </a:rPr>
                <a:t>et signal om, at der kommer funktions-harmonik i G-dur. </a:t>
              </a:r>
            </a:p>
          </p:txBody>
        </p:sp>
      </p:grpSp>
      <p:sp>
        <p:nvSpPr>
          <p:cNvPr id="28" name="Tekstboks 27"/>
          <p:cNvSpPr txBox="1"/>
          <p:nvPr/>
        </p:nvSpPr>
        <p:spPr>
          <a:xfrm>
            <a:off x="5004048" y="1916832"/>
            <a:ext cx="2376264" cy="2031325"/>
          </a:xfrm>
          <a:prstGeom prst="rect">
            <a:avLst/>
          </a:prstGeom>
          <a:noFill/>
        </p:spPr>
        <p:txBody>
          <a:bodyPr wrap="square" rtlCol="0">
            <a:spAutoFit/>
          </a:bodyPr>
          <a:lstStyle/>
          <a:p>
            <a:r>
              <a:rPr lang="da-DK" dirty="0" smtClean="0"/>
              <a:t>Fra t. 9 er der kromatisk bevægelse i melodien – masser af </a:t>
            </a:r>
            <a:r>
              <a:rPr lang="da-DK" dirty="0" err="1" smtClean="0"/>
              <a:t>ledetoner</a:t>
            </a:r>
            <a:r>
              <a:rPr lang="da-DK" dirty="0" smtClean="0"/>
              <a:t> – </a:t>
            </a:r>
            <a:br>
              <a:rPr lang="da-DK" dirty="0" smtClean="0"/>
            </a:br>
            <a:r>
              <a:rPr lang="da-DK" dirty="0" smtClean="0"/>
              <a:t>en regelret funktions-harmonisk kadence i G-dur: </a:t>
            </a:r>
            <a:r>
              <a:rPr lang="da-DK" b="1" dirty="0" smtClean="0"/>
              <a:t>S</a:t>
            </a:r>
            <a:r>
              <a:rPr lang="da-DK" dirty="0" smtClean="0"/>
              <a:t>-</a:t>
            </a:r>
            <a:r>
              <a:rPr lang="da-DK" b="1" dirty="0" smtClean="0"/>
              <a:t>D7</a:t>
            </a:r>
            <a:r>
              <a:rPr lang="da-DK" dirty="0" smtClean="0"/>
              <a:t>-</a:t>
            </a:r>
            <a:r>
              <a:rPr lang="da-DK" b="1" dirty="0" smtClean="0"/>
              <a:t>T</a:t>
            </a:r>
            <a:endParaRPr lang="da-DK" dirty="0"/>
          </a:p>
        </p:txBody>
      </p:sp>
      <p:grpSp>
        <p:nvGrpSpPr>
          <p:cNvPr id="21" name="Gruppe 20"/>
          <p:cNvGrpSpPr/>
          <p:nvPr/>
        </p:nvGrpSpPr>
        <p:grpSpPr>
          <a:xfrm>
            <a:off x="7259156" y="1950591"/>
            <a:ext cx="1828800" cy="1622425"/>
            <a:chOff x="6732240" y="2420888"/>
            <a:chExt cx="1828800" cy="1622425"/>
          </a:xfrm>
        </p:grpSpPr>
        <p:pic>
          <p:nvPicPr>
            <p:cNvPr id="1028" name="Picture 4"/>
            <p:cNvPicPr>
              <a:picLocks noChangeAspect="1" noChangeArrowheads="1"/>
            </p:cNvPicPr>
            <p:nvPr/>
          </p:nvPicPr>
          <p:blipFill>
            <a:blip r:embed="rId6" cstate="print"/>
            <a:srcRect/>
            <a:stretch>
              <a:fillRect/>
            </a:stretch>
          </p:blipFill>
          <p:spPr bwMode="auto">
            <a:xfrm>
              <a:off x="6732240" y="2420888"/>
              <a:ext cx="1828800" cy="162242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7452320" y="2876198"/>
              <a:ext cx="371475" cy="9842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6887686" y="3861048"/>
              <a:ext cx="306387" cy="984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7800930" y="3861048"/>
              <a:ext cx="600075" cy="90487"/>
            </a:xfrm>
            <a:prstGeom prst="rect">
              <a:avLst/>
            </a:prstGeom>
            <a:noFill/>
            <a:ln w="9525">
              <a:noFill/>
              <a:miter lim="800000"/>
              <a:headEnd/>
              <a:tailEnd/>
            </a:ln>
          </p:spPr>
        </p:pic>
      </p:grpSp>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pic>
        <p:nvPicPr>
          <p:cNvPr id="18436" name="Picture 4" descr="logo"/>
          <p:cNvPicPr>
            <a:picLocks noChangeAspect="1" noChangeArrowheads="1"/>
          </p:cNvPicPr>
          <p:nvPr/>
        </p:nvPicPr>
        <p:blipFill>
          <a:blip r:embed="rId10"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11"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313638" y="1196975"/>
            <a:ext cx="651672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DEN HARMONISKE TREKANT - EKSEMPEL</a:t>
            </a:r>
            <a:endParaRPr lang="da-DK" sz="2400" dirty="0">
              <a:solidFill>
                <a:srgbClr val="C87700"/>
              </a:solidFill>
              <a:latin typeface="AGaramond"/>
            </a:endParaRPr>
          </a:p>
        </p:txBody>
      </p:sp>
      <p:sp>
        <p:nvSpPr>
          <p:cNvPr id="29" name="Rektangel 28"/>
          <p:cNvSpPr/>
          <p:nvPr/>
        </p:nvSpPr>
        <p:spPr>
          <a:xfrm>
            <a:off x="539552" y="3379852"/>
            <a:ext cx="2952328" cy="697220"/>
          </a:xfrm>
          <a:prstGeom prst="rect">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33" name="Tekstboks 32"/>
          <p:cNvSpPr txBox="1"/>
          <p:nvPr/>
        </p:nvSpPr>
        <p:spPr>
          <a:xfrm>
            <a:off x="107504" y="4944650"/>
            <a:ext cx="8568952" cy="646331"/>
          </a:xfrm>
          <a:prstGeom prst="rect">
            <a:avLst/>
          </a:prstGeom>
          <a:noFill/>
        </p:spPr>
        <p:txBody>
          <a:bodyPr wrap="square" rtlCol="0">
            <a:spAutoFit/>
          </a:bodyPr>
          <a:lstStyle/>
          <a:p>
            <a:pPr>
              <a:tabLst>
                <a:tab pos="354013" algn="l"/>
              </a:tabLst>
            </a:pPr>
            <a:r>
              <a:rPr lang="da-DK" dirty="0" smtClean="0">
                <a:latin typeface="AGaramond"/>
              </a:rPr>
              <a:t>Optakten til t. 9 er en kromatisk opgang – et signal om, at der kommer funktions-	harmonik i G-dur. </a:t>
            </a:r>
          </a:p>
        </p:txBody>
      </p:sp>
      <p:cxnSp>
        <p:nvCxnSpPr>
          <p:cNvPr id="36" name="Lige pilforbindelse 35"/>
          <p:cNvCxnSpPr>
            <a:stCxn id="30" idx="1"/>
          </p:cNvCxnSpPr>
          <p:nvPr/>
        </p:nvCxnSpPr>
        <p:spPr>
          <a:xfrm rot="10800000" flipV="1">
            <a:off x="3419872" y="3725530"/>
            <a:ext cx="1584176" cy="207526"/>
          </a:xfrm>
          <a:prstGeom prst="straightConnector1">
            <a:avLst/>
          </a:prstGeom>
          <a:ln w="31750">
            <a:solidFill>
              <a:srgbClr val="C87700"/>
            </a:solidFill>
            <a:tailEnd type="arrow"/>
          </a:ln>
        </p:spPr>
        <p:style>
          <a:lnRef idx="1">
            <a:schemeClr val="accent1"/>
          </a:lnRef>
          <a:fillRef idx="0">
            <a:schemeClr val="accent1"/>
          </a:fillRef>
          <a:effectRef idx="0">
            <a:schemeClr val="accent1"/>
          </a:effectRef>
          <a:fontRef idx="minor">
            <a:schemeClr val="tx1"/>
          </a:fontRef>
        </p:style>
      </p:cxnSp>
      <p:sp>
        <p:nvSpPr>
          <p:cNvPr id="37" name="Multiplicer 36"/>
          <p:cNvSpPr/>
          <p:nvPr/>
        </p:nvSpPr>
        <p:spPr>
          <a:xfrm>
            <a:off x="8054672" y="2170574"/>
            <a:ext cx="216024" cy="216024"/>
          </a:xfrm>
          <a:prstGeom prst="mathMultiply">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39" name="Multiplicer 38"/>
          <p:cNvSpPr/>
          <p:nvPr/>
        </p:nvSpPr>
        <p:spPr>
          <a:xfrm>
            <a:off x="7501468" y="3190116"/>
            <a:ext cx="216024" cy="216024"/>
          </a:xfrm>
          <a:prstGeom prst="mathMultiply">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40" name="Tekstboks 39"/>
          <p:cNvSpPr txBox="1"/>
          <p:nvPr/>
        </p:nvSpPr>
        <p:spPr>
          <a:xfrm>
            <a:off x="107504" y="5518973"/>
            <a:ext cx="8640960" cy="646331"/>
          </a:xfrm>
          <a:prstGeom prst="rect">
            <a:avLst/>
          </a:prstGeom>
          <a:noFill/>
        </p:spPr>
        <p:txBody>
          <a:bodyPr wrap="square" rtlCol="0">
            <a:spAutoFit/>
          </a:bodyPr>
          <a:lstStyle/>
          <a:p>
            <a:pPr>
              <a:tabLst>
                <a:tab pos="354013" algn="l"/>
              </a:tabLst>
            </a:pPr>
            <a:r>
              <a:rPr lang="da-DK" dirty="0" smtClean="0">
                <a:latin typeface="AGaramond"/>
              </a:rPr>
              <a:t>Fra t. 9 er der kromatisk bevægelse i melodien – masser af </a:t>
            </a:r>
            <a:r>
              <a:rPr lang="da-DK" dirty="0" err="1" smtClean="0">
                <a:latin typeface="AGaramond"/>
              </a:rPr>
              <a:t>ledetoner</a:t>
            </a:r>
            <a:r>
              <a:rPr lang="da-DK" dirty="0" smtClean="0">
                <a:latin typeface="AGaramond"/>
              </a:rPr>
              <a:t> – en regelret 	funktions-harmonisk kadence i G-dur: </a:t>
            </a:r>
            <a:r>
              <a:rPr lang="da-DK" b="1" dirty="0" smtClean="0">
                <a:latin typeface="AGaramond"/>
              </a:rPr>
              <a:t>S</a:t>
            </a:r>
            <a:r>
              <a:rPr lang="da-DK" dirty="0" smtClean="0">
                <a:latin typeface="AGaramond"/>
              </a:rPr>
              <a:t>-</a:t>
            </a:r>
            <a:r>
              <a:rPr lang="da-DK" b="1" dirty="0" smtClean="0">
                <a:latin typeface="AGaramond"/>
              </a:rPr>
              <a:t>D7</a:t>
            </a:r>
            <a:r>
              <a:rPr lang="da-DK" dirty="0" smtClean="0">
                <a:latin typeface="AGaramond"/>
              </a:rPr>
              <a:t>-</a:t>
            </a:r>
            <a:r>
              <a:rPr lang="da-DK" b="1" dirty="0" smtClean="0">
                <a:latin typeface="AGaramond"/>
              </a:rPr>
              <a:t>T</a:t>
            </a:r>
            <a:endParaRPr lang="da-DK" dirty="0" smtClean="0">
              <a:latin typeface="AGaramond"/>
            </a:endParaRPr>
          </a:p>
        </p:txBody>
      </p:sp>
      <p:sp>
        <p:nvSpPr>
          <p:cNvPr id="41" name="Tekstboks 40"/>
          <p:cNvSpPr txBox="1"/>
          <p:nvPr/>
        </p:nvSpPr>
        <p:spPr>
          <a:xfrm>
            <a:off x="5076056" y="1916832"/>
            <a:ext cx="2304256" cy="2664296"/>
          </a:xfrm>
          <a:prstGeom prst="rect">
            <a:avLst/>
          </a:prstGeom>
          <a:noFill/>
        </p:spPr>
        <p:txBody>
          <a:bodyPr wrap="square" rtlCol="0">
            <a:spAutoFit/>
          </a:bodyPr>
          <a:lstStyle/>
          <a:p>
            <a:r>
              <a:rPr lang="da-DK" dirty="0" smtClean="0">
                <a:latin typeface="AGaramond"/>
              </a:rPr>
              <a:t>Til sidst i t. 11-12 bluesharmonik – C7 er ikke </a:t>
            </a:r>
            <a:r>
              <a:rPr lang="da-DK" dirty="0" err="1" smtClean="0">
                <a:latin typeface="AGaramond"/>
              </a:rPr>
              <a:t>dominantisk</a:t>
            </a:r>
            <a:r>
              <a:rPr lang="da-DK" dirty="0" smtClean="0">
                <a:latin typeface="AGaramond"/>
              </a:rPr>
              <a:t>, men en blues-septimakkord </a:t>
            </a:r>
            <a:r>
              <a:rPr lang="da-DK" b="1" dirty="0" smtClean="0">
                <a:latin typeface="AGaramond"/>
              </a:rPr>
              <a:t>IV7</a:t>
            </a:r>
            <a:r>
              <a:rPr lang="da-DK" dirty="0" smtClean="0">
                <a:latin typeface="AGaramond"/>
              </a:rPr>
              <a:t>. Der er blå terts i melodien, der dels er septim i </a:t>
            </a:r>
            <a:r>
              <a:rPr lang="da-DK" b="1" dirty="0" smtClean="0">
                <a:latin typeface="AGaramond"/>
              </a:rPr>
              <a:t>IV7</a:t>
            </a:r>
            <a:r>
              <a:rPr lang="da-DK" dirty="0" smtClean="0">
                <a:latin typeface="AGaramond"/>
              </a:rPr>
              <a:t> og dels blå terts i </a:t>
            </a:r>
            <a:r>
              <a:rPr lang="da-DK" b="1" dirty="0" err="1" smtClean="0">
                <a:latin typeface="AGaramond"/>
              </a:rPr>
              <a:t>I</a:t>
            </a:r>
            <a:r>
              <a:rPr lang="da-DK" dirty="0" smtClean="0">
                <a:latin typeface="AGaramond"/>
              </a:rPr>
              <a:t>.  </a:t>
            </a:r>
            <a:endParaRPr lang="da-DK" dirty="0">
              <a:latin typeface="AGaramond"/>
            </a:endParaRPr>
          </a:p>
        </p:txBody>
      </p:sp>
      <p:sp>
        <p:nvSpPr>
          <p:cNvPr id="42" name="Tekstboks 41"/>
          <p:cNvSpPr txBox="1"/>
          <p:nvPr/>
        </p:nvSpPr>
        <p:spPr>
          <a:xfrm>
            <a:off x="107504" y="6093296"/>
            <a:ext cx="8856984" cy="646331"/>
          </a:xfrm>
          <a:prstGeom prst="rect">
            <a:avLst/>
          </a:prstGeom>
          <a:noFill/>
        </p:spPr>
        <p:txBody>
          <a:bodyPr wrap="square" rtlCol="0">
            <a:spAutoFit/>
          </a:bodyPr>
          <a:lstStyle/>
          <a:p>
            <a:pPr>
              <a:tabLst>
                <a:tab pos="354013" algn="l"/>
              </a:tabLst>
            </a:pPr>
            <a:r>
              <a:rPr lang="da-DK" dirty="0" smtClean="0">
                <a:latin typeface="AGaramond"/>
              </a:rPr>
              <a:t>Til sidst i t. 11-12 bluesharmonik – C7 er ikke </a:t>
            </a:r>
            <a:r>
              <a:rPr lang="da-DK" dirty="0" err="1" smtClean="0">
                <a:latin typeface="AGaramond"/>
              </a:rPr>
              <a:t>dominantisk</a:t>
            </a:r>
            <a:r>
              <a:rPr lang="da-DK" dirty="0" smtClean="0">
                <a:latin typeface="AGaramond"/>
              </a:rPr>
              <a:t>, men en blues-septim-	akkord </a:t>
            </a:r>
            <a:r>
              <a:rPr lang="da-DK" b="1" dirty="0" smtClean="0">
                <a:latin typeface="AGaramond"/>
              </a:rPr>
              <a:t>IV7</a:t>
            </a:r>
            <a:r>
              <a:rPr lang="da-DK" dirty="0" smtClean="0">
                <a:latin typeface="AGaramond"/>
              </a:rPr>
              <a:t>. Der er blå terts i melodien, der dels er septim i </a:t>
            </a:r>
            <a:r>
              <a:rPr lang="da-DK" b="1" dirty="0" smtClean="0">
                <a:latin typeface="AGaramond"/>
              </a:rPr>
              <a:t>IV7</a:t>
            </a:r>
            <a:r>
              <a:rPr lang="da-DK" dirty="0" smtClean="0">
                <a:latin typeface="AGaramond"/>
              </a:rPr>
              <a:t> og dels blå terts i </a:t>
            </a:r>
            <a:r>
              <a:rPr lang="da-DK" b="1" dirty="0" err="1" smtClean="0">
                <a:latin typeface="AGaramond"/>
              </a:rPr>
              <a:t>I</a:t>
            </a:r>
            <a:r>
              <a:rPr lang="da-DK" dirty="0" smtClean="0">
                <a:latin typeface="AGaramond"/>
              </a:rPr>
              <a:t>.</a:t>
            </a:r>
            <a:endParaRPr lang="da-DK" dirty="0"/>
          </a:p>
        </p:txBody>
      </p:sp>
      <p:sp>
        <p:nvSpPr>
          <p:cNvPr id="43" name="Rektangel 42"/>
          <p:cNvSpPr/>
          <p:nvPr/>
        </p:nvSpPr>
        <p:spPr>
          <a:xfrm>
            <a:off x="3275856" y="3356992"/>
            <a:ext cx="1224136" cy="720080"/>
          </a:xfrm>
          <a:prstGeom prst="rect">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nvGrpSpPr>
          <p:cNvPr id="47" name="Gruppe 46"/>
          <p:cNvGrpSpPr/>
          <p:nvPr/>
        </p:nvGrpSpPr>
        <p:grpSpPr>
          <a:xfrm>
            <a:off x="3635896" y="3345562"/>
            <a:ext cx="792088" cy="443478"/>
            <a:chOff x="3635896" y="3345562"/>
            <a:chExt cx="792088" cy="443478"/>
          </a:xfrm>
        </p:grpSpPr>
        <p:sp>
          <p:nvSpPr>
            <p:cNvPr id="44" name="Ellipse 43"/>
            <p:cNvSpPr/>
            <p:nvPr/>
          </p:nvSpPr>
          <p:spPr>
            <a:xfrm>
              <a:off x="3635896" y="3573016"/>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45" name="Ellipse 44"/>
            <p:cNvSpPr/>
            <p:nvPr/>
          </p:nvSpPr>
          <p:spPr>
            <a:xfrm>
              <a:off x="4211960" y="3573016"/>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46" name="Ellipse 45"/>
            <p:cNvSpPr/>
            <p:nvPr/>
          </p:nvSpPr>
          <p:spPr>
            <a:xfrm>
              <a:off x="3658756" y="3345562"/>
              <a:ext cx="216024" cy="216024"/>
            </a:xfrm>
            <a:prstGeom prst="ellipse">
              <a:avLst/>
            </a:prstGeom>
            <a:noFill/>
            <a:ln>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sp>
        <p:nvSpPr>
          <p:cNvPr id="48" name="Multiplicer 47"/>
          <p:cNvSpPr/>
          <p:nvPr/>
        </p:nvSpPr>
        <p:spPr>
          <a:xfrm>
            <a:off x="8028384" y="2636912"/>
            <a:ext cx="432048" cy="360040"/>
          </a:xfrm>
          <a:prstGeom prst="mathMultiply">
            <a:avLst/>
          </a:prstGeom>
          <a:solidFill>
            <a:srgbClr val="EA8B00"/>
          </a:solid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49" name="Ellipse 48"/>
          <p:cNvSpPr/>
          <p:nvPr/>
        </p:nvSpPr>
        <p:spPr>
          <a:xfrm>
            <a:off x="467544" y="3834760"/>
            <a:ext cx="3024336" cy="288032"/>
          </a:xfrm>
          <a:prstGeom prst="ellipse">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ox(in)">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ox(i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nodeType="clickEffect">
                                  <p:stCondLst>
                                    <p:cond delay="0"/>
                                  </p:stCondLst>
                                  <p:childTnLst>
                                    <p:animEffect transition="out" filter="strips(downLeft)">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8" presetClass="exit" presetSubtype="12" fill="hold" nodeType="withEffect">
                                  <p:stCondLst>
                                    <p:cond delay="0"/>
                                  </p:stCondLst>
                                  <p:childTnLst>
                                    <p:animEffect transition="out" filter="strips(downLeft)">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42" presetClass="path" presetSubtype="0" accel="50000" decel="50000" fill="hold" grpId="1" nodeType="withEffect">
                                  <p:stCondLst>
                                    <p:cond delay="0"/>
                                  </p:stCondLst>
                                  <p:childTnLst>
                                    <p:animMotion origin="layout" path="M 1.66667E-6 4.07407E-6 L 0.06406 0.14676 " pathEditMode="relative" rAng="0" ptsTypes="AA">
                                      <p:cBhvr>
                                        <p:cTn id="25" dur="5000" fill="hold"/>
                                        <p:tgtEl>
                                          <p:spTgt spid="37"/>
                                        </p:tgtEl>
                                        <p:attrNameLst>
                                          <p:attrName>ppt_x</p:attrName>
                                          <p:attrName>ppt_y</p:attrName>
                                        </p:attrNameLst>
                                      </p:cBhvr>
                                      <p:rCtr x="32" y="73"/>
                                    </p:animMotion>
                                  </p:childTnLst>
                                </p:cTn>
                              </p:par>
                              <p:par>
                                <p:cTn id="26" presetID="18" presetClass="entr" presetSubtype="12" fill="hold" nodeType="withEffect">
                                  <p:stCondLst>
                                    <p:cond delay="0"/>
                                  </p:stCondLst>
                                  <p:childTnLst>
                                    <p:set>
                                      <p:cBhvr>
                                        <p:cTn id="27" dur="1" fill="hold">
                                          <p:stCondLst>
                                            <p:cond delay="0"/>
                                          </p:stCondLst>
                                        </p:cTn>
                                        <p:tgtEl>
                                          <p:spTgt spid="18435">
                                            <p:txEl>
                                              <p:pRg st="8" end="8"/>
                                            </p:txEl>
                                          </p:spTgt>
                                        </p:tgtEl>
                                        <p:attrNameLst>
                                          <p:attrName>style.visibility</p:attrName>
                                        </p:attrNameLst>
                                      </p:cBhvr>
                                      <p:to>
                                        <p:strVal val="visible"/>
                                      </p:to>
                                    </p:set>
                                    <p:animEffect transition="in" filter="strips(downLeft)">
                                      <p:cBhvr>
                                        <p:cTn id="28" dur="500"/>
                                        <p:tgtEl>
                                          <p:spTgt spid="18435">
                                            <p:txEl>
                                              <p:pRg st="8" end="8"/>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nodeType="clickEffect">
                                  <p:stCondLst>
                                    <p:cond delay="0"/>
                                  </p:stCondLst>
                                  <p:childTnLst>
                                    <p:animEffect transition="out" filter="strips(downLeft)">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8" presetClass="entr" presetSubtype="1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strips(downLeft)">
                                      <p:cBhvr>
                                        <p:cTn id="39" dur="500"/>
                                        <p:tgtEl>
                                          <p:spTgt spid="33"/>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ox(in)">
                                      <p:cBhvr>
                                        <p:cTn id="45" dur="500"/>
                                        <p:tgtEl>
                                          <p:spTgt spid="29"/>
                                        </p:tgtEl>
                                      </p:cBhvr>
                                    </p:animEffect>
                                  </p:childTnLst>
                                </p:cTn>
                              </p:par>
                            </p:childTnLst>
                          </p:cTn>
                        </p:par>
                        <p:par>
                          <p:cTn id="46" fill="hold">
                            <p:stCondLst>
                              <p:cond delay="500"/>
                            </p:stCondLst>
                            <p:childTnLst>
                              <p:par>
                                <p:cTn id="47" presetID="18" presetClass="entr" presetSubtype="12"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strips(downLeft)">
                                      <p:cBhvr>
                                        <p:cTn id="49" dur="500"/>
                                        <p:tgtEl>
                                          <p:spTgt spid="36"/>
                                        </p:tgtEl>
                                      </p:cBhvr>
                                    </p:animEffect>
                                  </p:childTnLst>
                                </p:cTn>
                              </p:par>
                            </p:childTnLst>
                          </p:cTn>
                        </p:par>
                        <p:par>
                          <p:cTn id="50" fill="hold">
                            <p:stCondLst>
                              <p:cond delay="1000"/>
                            </p:stCondLst>
                            <p:childTnLst>
                              <p:par>
                                <p:cTn id="51" presetID="18" presetClass="entr" presetSubtype="12"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strips(downLeft)">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xit" presetSubtype="12" fill="hold" grpId="1" nodeType="clickEffect">
                                  <p:stCondLst>
                                    <p:cond delay="0"/>
                                  </p:stCondLst>
                                  <p:childTnLst>
                                    <p:animEffect transition="out" filter="strips(downLeft)">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par>
                                <p:cTn id="59" presetID="18" presetClass="exit" presetSubtype="12" fill="hold" nodeType="withEffect">
                                  <p:stCondLst>
                                    <p:cond delay="0"/>
                                  </p:stCondLst>
                                  <p:childTnLst>
                                    <p:animEffect transition="out" filter="strips(downLeft)">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8" presetClass="exit" presetSubtype="12" fill="hold" grpId="1" nodeType="withEffect">
                                  <p:stCondLst>
                                    <p:cond delay="0"/>
                                  </p:stCondLst>
                                  <p:childTnLst>
                                    <p:animEffect transition="out" filter="strips(downLeft)">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par>
                                <p:cTn id="65" presetID="18" presetClass="exit" presetSubtype="12" fill="hold" grpId="1" nodeType="withEffect">
                                  <p:stCondLst>
                                    <p:cond delay="0"/>
                                  </p:stCondLst>
                                  <p:childTnLst>
                                    <p:animEffect transition="out" filter="strips(downLeft)">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par>
                                <p:cTn id="68" presetID="18" presetClass="entr" presetSubtype="12"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ox(in)">
                                      <p:cBhvr>
                                        <p:cTn id="73" dur="500"/>
                                        <p:tgtEl>
                                          <p:spTgt spid="41"/>
                                        </p:tgtEl>
                                      </p:cBhvr>
                                    </p:animEffect>
                                  </p:childTnLst>
                                </p:cTn>
                              </p:par>
                              <p:par>
                                <p:cTn id="74" presetID="18" presetClass="exit" presetSubtype="12" fill="hold" grpId="2" nodeType="withEffect">
                                  <p:stCondLst>
                                    <p:cond delay="0"/>
                                  </p:stCondLst>
                                  <p:childTnLst>
                                    <p:animEffect transition="out" filter="strips(downLeft)">
                                      <p:cBhvr>
                                        <p:cTn id="75" dur="500"/>
                                        <p:tgtEl>
                                          <p:spTgt spid="37"/>
                                        </p:tgtEl>
                                      </p:cBhvr>
                                    </p:animEffect>
                                    <p:set>
                                      <p:cBhvr>
                                        <p:cTn id="76" dur="1" fill="hold">
                                          <p:stCondLst>
                                            <p:cond delay="499"/>
                                          </p:stCondLst>
                                        </p:cTn>
                                        <p:tgtEl>
                                          <p:spTgt spid="37"/>
                                        </p:tgtEl>
                                        <p:attrNameLst>
                                          <p:attrName>style.visibility</p:attrName>
                                        </p:attrNameLst>
                                      </p:cBhvr>
                                      <p:to>
                                        <p:strVal val="hidden"/>
                                      </p:to>
                                    </p:set>
                                  </p:childTnLst>
                                </p:cTn>
                              </p:par>
                              <p:par>
                                <p:cTn id="77" presetID="4" presetClass="entr" presetSubtype="1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box(in)">
                                      <p:cBhvr>
                                        <p:cTn id="79" dur="500"/>
                                        <p:tgtEl>
                                          <p:spTgt spid="39"/>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ox(in)">
                                      <p:cBhvr>
                                        <p:cTn id="82" dur="500"/>
                                        <p:tgtEl>
                                          <p:spTgt spid="43"/>
                                        </p:tgtEl>
                                      </p:cBhvr>
                                    </p:animEffect>
                                  </p:childTnLst>
                                </p:cTn>
                              </p:par>
                              <p:par>
                                <p:cTn id="83" presetID="4" presetClass="entr" presetSubtype="16"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box(in)">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xit" presetSubtype="12" fill="hold" grpId="1" nodeType="clickEffect">
                                  <p:stCondLst>
                                    <p:cond delay="0"/>
                                  </p:stCondLst>
                                  <p:childTnLst>
                                    <p:animEffect transition="out" filter="strips(downLeft)">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par>
                                <p:cTn id="91" presetID="18" presetClass="exit" presetSubtype="12" fill="hold" nodeType="withEffect">
                                  <p:stCondLst>
                                    <p:cond delay="0"/>
                                  </p:stCondLst>
                                  <p:childTnLst>
                                    <p:animEffect transition="out" filter="strips(downLeft)">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par>
                                <p:cTn id="94" presetID="18" presetClass="exit" presetSubtype="12" fill="hold" grpId="1" nodeType="withEffect">
                                  <p:stCondLst>
                                    <p:cond delay="0"/>
                                  </p:stCondLst>
                                  <p:childTnLst>
                                    <p:animEffect transition="out" filter="strips(downLeft)">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4" presetClass="entr" presetSubtype="16"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ox(in)">
                                      <p:cBhvr>
                                        <p:cTn id="99" dur="500"/>
                                        <p:tgtEl>
                                          <p:spTgt spid="42"/>
                                        </p:tgtEl>
                                      </p:cBhvr>
                                    </p:animEffect>
                                  </p:childTnLst>
                                </p:cTn>
                              </p:par>
                              <p:par>
                                <p:cTn id="100" presetID="18" presetClass="exit" presetSubtype="12" fill="hold" grpId="1" nodeType="withEffect">
                                  <p:stCondLst>
                                    <p:cond delay="0"/>
                                  </p:stCondLst>
                                  <p:childTnLst>
                                    <p:animEffect transition="out" filter="strips(downLeft)">
                                      <p:cBhvr>
                                        <p:cTn id="101" dur="500"/>
                                        <p:tgtEl>
                                          <p:spTgt spid="39"/>
                                        </p:tgtEl>
                                      </p:cBhvr>
                                    </p:animEffect>
                                    <p:set>
                                      <p:cBhvr>
                                        <p:cTn id="102" dur="1" fill="hold">
                                          <p:stCondLst>
                                            <p:cond delay="499"/>
                                          </p:stCondLst>
                                        </p:cTn>
                                        <p:tgtEl>
                                          <p:spTgt spid="39"/>
                                        </p:tgtEl>
                                        <p:attrNameLst>
                                          <p:attrName>style.visibility</p:attrName>
                                        </p:attrNameLst>
                                      </p:cBhvr>
                                      <p:to>
                                        <p:strVal val="hidden"/>
                                      </p:to>
                                    </p:set>
                                  </p:childTnLst>
                                </p:cTn>
                              </p:par>
                              <p:par>
                                <p:cTn id="103" presetID="4" presetClass="entr" presetSubtype="16"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box(in)">
                                      <p:cBhvr>
                                        <p:cTn id="105" dur="500"/>
                                        <p:tgtEl>
                                          <p:spTgt spid="48"/>
                                        </p:tgtEl>
                                      </p:cBhvr>
                                    </p:animEffect>
                                  </p:childTnLst>
                                </p:cTn>
                              </p:par>
                            </p:childTnLst>
                          </p:cTn>
                        </p:par>
                        <p:par>
                          <p:cTn id="106" fill="hold">
                            <p:stCondLst>
                              <p:cond delay="500"/>
                            </p:stCondLst>
                            <p:childTnLst>
                              <p:par>
                                <p:cTn id="107" presetID="8" presetClass="emph" presetSubtype="0" repeatCount="indefinite" fill="hold" grpId="2" nodeType="afterEffect">
                                  <p:stCondLst>
                                    <p:cond delay="1000"/>
                                  </p:stCondLst>
                                  <p:endCondLst>
                                    <p:cond evt="onNext" delay="0">
                                      <p:tgtEl>
                                        <p:sldTgt/>
                                      </p:tgtEl>
                                    </p:cond>
                                  </p:endCondLst>
                                  <p:childTnLst>
                                    <p:animRot by="21600000">
                                      <p:cBhvr>
                                        <p:cTn id="108" dur="500" fill="hold"/>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29" grpId="1" animBg="1"/>
      <p:bldP spid="33" grpId="0"/>
      <p:bldP spid="37" grpId="0" animBg="1"/>
      <p:bldP spid="37" grpId="1" animBg="1"/>
      <p:bldP spid="37" grpId="2" animBg="1"/>
      <p:bldP spid="39" grpId="0" animBg="1"/>
      <p:bldP spid="39" grpId="1" animBg="1"/>
      <p:bldP spid="40" grpId="0"/>
      <p:bldP spid="41" grpId="0"/>
      <p:bldP spid="41" grpId="1"/>
      <p:bldP spid="42" grpId="0"/>
      <p:bldP spid="43" grpId="0" animBg="1"/>
      <p:bldP spid="43" grpId="1" animBg="1"/>
      <p:bldP spid="48" grpId="0" animBg="1"/>
      <p:bldP spid="48" grpId="2" animBg="1"/>
      <p:bldP spid="49" grpId="0" animBg="1"/>
      <p:bldP spid="4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TID &amp; RUM</a:t>
            </a:r>
          </a:p>
        </p:txBody>
      </p:sp>
      <p:sp>
        <p:nvSpPr>
          <p:cNvPr id="7171" name="Rectangle 3"/>
          <p:cNvSpPr>
            <a:spLocks noGrp="1" noChangeArrowheads="1"/>
          </p:cNvSpPr>
          <p:nvPr>
            <p:ph type="body" idx="1"/>
          </p:nvPr>
        </p:nvSpPr>
        <p:spPr>
          <a:xfrm>
            <a:off x="457200" y="1600200"/>
            <a:ext cx="8229600" cy="4997450"/>
          </a:xfrm>
        </p:spPr>
        <p:txBody>
          <a:bodyPr/>
          <a:lstStyle/>
          <a:p>
            <a:pPr eaLnBrk="1" hangingPunct="1">
              <a:lnSpc>
                <a:spcPct val="80000"/>
              </a:lnSpc>
              <a:buFontTx/>
              <a:buNone/>
            </a:pPr>
            <a:r>
              <a:rPr lang="da-DK" sz="1800" dirty="0" smtClean="0">
                <a:latin typeface="AGaramond"/>
              </a:rPr>
              <a:t>Peter Bastian omtaler musikoplevelse i sin bog </a:t>
            </a:r>
            <a:r>
              <a:rPr lang="da-DK" sz="1800" i="1" dirty="0" smtClean="0">
                <a:latin typeface="AGaramond"/>
              </a:rPr>
              <a:t>Ind i Musikken </a:t>
            </a:r>
            <a:r>
              <a:rPr lang="da-DK" sz="1800" dirty="0" smtClean="0">
                <a:latin typeface="AGaramond"/>
              </a:rPr>
              <a:t>(1987). </a:t>
            </a:r>
          </a:p>
          <a:p>
            <a:pPr eaLnBrk="1" hangingPunct="1">
              <a:lnSpc>
                <a:spcPct val="80000"/>
              </a:lnSpc>
              <a:buFontTx/>
              <a:buNone/>
            </a:pPr>
            <a:endParaRPr lang="da-DK" sz="1800" dirty="0" smtClean="0">
              <a:latin typeface="AGaramond"/>
            </a:endParaRPr>
          </a:p>
          <a:p>
            <a:pPr eaLnBrk="1" hangingPunct="1">
              <a:lnSpc>
                <a:spcPct val="80000"/>
              </a:lnSpc>
              <a:buFontTx/>
              <a:buNone/>
            </a:pPr>
            <a:r>
              <a:rPr lang="da-DK" sz="1800" dirty="0" smtClean="0">
                <a:latin typeface="AGaramond"/>
              </a:rPr>
              <a:t>Han taler om betingelser for at få musikalsk gode oplevelser:</a:t>
            </a:r>
          </a:p>
          <a:p>
            <a:pPr eaLnBrk="1" hangingPunct="1">
              <a:lnSpc>
                <a:spcPct val="80000"/>
              </a:lnSpc>
            </a:pPr>
            <a:r>
              <a:rPr lang="da-DK" sz="1800" dirty="0" smtClean="0">
                <a:latin typeface="AGaramond"/>
              </a:rPr>
              <a:t>man skal være</a:t>
            </a:r>
            <a:r>
              <a:rPr lang="da-DK" sz="1800" i="1" dirty="0" smtClean="0">
                <a:latin typeface="AGaramond"/>
              </a:rPr>
              <a:t> </a:t>
            </a:r>
            <a:r>
              <a:rPr lang="da-DK" sz="1800" i="1" dirty="0" err="1" smtClean="0">
                <a:latin typeface="AGaramond"/>
              </a:rPr>
              <a:t>resonant</a:t>
            </a:r>
            <a:r>
              <a:rPr lang="da-DK" sz="1800" dirty="0" smtClean="0">
                <a:latin typeface="AGaramond"/>
              </a:rPr>
              <a:t> overfor musikken – dvs. </a:t>
            </a:r>
            <a:r>
              <a:rPr lang="da-DK" sz="1800" u="sng" dirty="0" smtClean="0">
                <a:latin typeface="AGaramond"/>
              </a:rPr>
              <a:t>lydhør</a:t>
            </a:r>
            <a:r>
              <a:rPr lang="da-DK" sz="1800" dirty="0" smtClean="0">
                <a:latin typeface="AGaramond"/>
              </a:rPr>
              <a:t> og </a:t>
            </a:r>
            <a:r>
              <a:rPr lang="da-DK" sz="1800" u="sng" dirty="0" smtClean="0">
                <a:latin typeface="AGaramond"/>
              </a:rPr>
              <a:t>parat</a:t>
            </a:r>
            <a:r>
              <a:rPr lang="da-DK" sz="1800" dirty="0" smtClean="0">
                <a:latin typeface="AGaramond"/>
              </a:rPr>
              <a:t> til at gå ind i musikken</a:t>
            </a:r>
          </a:p>
          <a:p>
            <a:pPr eaLnBrk="1" hangingPunct="1">
              <a:lnSpc>
                <a:spcPct val="80000"/>
              </a:lnSpc>
            </a:pPr>
            <a:r>
              <a:rPr lang="da-DK" sz="1800" dirty="0" smtClean="0">
                <a:latin typeface="AGaramond"/>
              </a:rPr>
              <a:t>man skal være </a:t>
            </a:r>
            <a:r>
              <a:rPr lang="da-DK" sz="1800" u="sng" dirty="0" smtClean="0">
                <a:latin typeface="AGaramond"/>
              </a:rPr>
              <a:t>lyttende</a:t>
            </a:r>
            <a:r>
              <a:rPr lang="da-DK" sz="1800" dirty="0" smtClean="0">
                <a:latin typeface="AGaramond"/>
              </a:rPr>
              <a:t> på </a:t>
            </a:r>
            <a:r>
              <a:rPr lang="da-DK" sz="1800" u="sng" dirty="0" smtClean="0">
                <a:latin typeface="AGaramond"/>
              </a:rPr>
              <a:t>værkets betingelser</a:t>
            </a:r>
          </a:p>
          <a:p>
            <a:pPr eaLnBrk="1" hangingPunct="1">
              <a:lnSpc>
                <a:spcPct val="80000"/>
              </a:lnSpc>
              <a:buFontTx/>
              <a:buNone/>
            </a:pPr>
            <a:endParaRPr lang="da-DK" sz="1800" dirty="0" smtClean="0">
              <a:latin typeface="AGaramond"/>
            </a:endParaRPr>
          </a:p>
          <a:p>
            <a:pPr eaLnBrk="1" hangingPunct="1">
              <a:lnSpc>
                <a:spcPct val="80000"/>
              </a:lnSpc>
              <a:buFontTx/>
              <a:buNone/>
            </a:pPr>
            <a:r>
              <a:rPr lang="da-DK" sz="1800" dirty="0" smtClean="0">
                <a:latin typeface="AGaramond"/>
              </a:rPr>
              <a:t>Desuden kan man opstille følgende 2 indgangsvinkler for lytteoplevelsen:</a:t>
            </a:r>
          </a:p>
          <a:p>
            <a:pPr eaLnBrk="1" hangingPunct="1">
              <a:lnSpc>
                <a:spcPct val="80000"/>
              </a:lnSpc>
            </a:pPr>
            <a:r>
              <a:rPr lang="da-DK" sz="1800" dirty="0" smtClean="0">
                <a:solidFill>
                  <a:srgbClr val="C87700"/>
                </a:solidFill>
                <a:latin typeface="AGaramond"/>
              </a:rPr>
              <a:t>TID</a:t>
            </a:r>
            <a:r>
              <a:rPr lang="da-DK" sz="1800" i="1" dirty="0" smtClean="0">
                <a:latin typeface="AGaramond"/>
              </a:rPr>
              <a:t> </a:t>
            </a:r>
            <a:r>
              <a:rPr lang="da-DK" sz="1800" dirty="0" smtClean="0">
                <a:latin typeface="AGaramond"/>
              </a:rPr>
              <a:t>– den </a:t>
            </a:r>
            <a:r>
              <a:rPr lang="da-DK" sz="1800" u="sng" dirty="0" smtClean="0">
                <a:latin typeface="AGaramond"/>
              </a:rPr>
              <a:t>udvikling</a:t>
            </a:r>
            <a:r>
              <a:rPr lang="da-DK" sz="1800" dirty="0" smtClean="0">
                <a:latin typeface="AGaramond"/>
              </a:rPr>
              <a:t> der sker i musikken</a:t>
            </a:r>
          </a:p>
          <a:p>
            <a:pPr eaLnBrk="1" hangingPunct="1">
              <a:lnSpc>
                <a:spcPct val="80000"/>
              </a:lnSpc>
            </a:pPr>
            <a:r>
              <a:rPr lang="da-DK" sz="1800" dirty="0" smtClean="0">
                <a:solidFill>
                  <a:srgbClr val="C87700"/>
                </a:solidFill>
                <a:latin typeface="AGaramond"/>
              </a:rPr>
              <a:t>RUM</a:t>
            </a:r>
            <a:r>
              <a:rPr lang="da-DK" sz="1800" dirty="0" smtClean="0">
                <a:latin typeface="AGaramond"/>
              </a:rPr>
              <a:t> – den </a:t>
            </a:r>
            <a:r>
              <a:rPr lang="da-DK" sz="1800" u="sng" dirty="0" smtClean="0">
                <a:latin typeface="AGaramond"/>
              </a:rPr>
              <a:t>tilstand</a:t>
            </a:r>
            <a:r>
              <a:rPr lang="da-DK" sz="1800" dirty="0" smtClean="0">
                <a:latin typeface="AGaramond"/>
              </a:rPr>
              <a:t> der er i musikken (</a:t>
            </a:r>
            <a:r>
              <a:rPr lang="en-US" sz="1800" dirty="0" smtClean="0">
                <a:latin typeface="AGaramond"/>
              </a:rPr>
              <a:t>~</a:t>
            </a:r>
            <a:r>
              <a:rPr lang="da-DK" sz="1800" u="sng" dirty="0" smtClean="0">
                <a:latin typeface="AGaramond"/>
              </a:rPr>
              <a:t>indvikling</a:t>
            </a:r>
            <a:r>
              <a:rPr lang="da-DK" sz="1800" dirty="0" smtClean="0">
                <a:latin typeface="AGaramond"/>
              </a:rPr>
              <a:t>)</a:t>
            </a:r>
            <a:endParaRPr lang="da-DK" sz="1800" i="1" dirty="0" smtClean="0">
              <a:latin typeface="AGaramond"/>
            </a:endParaRPr>
          </a:p>
        </p:txBody>
      </p:sp>
      <p:pic>
        <p:nvPicPr>
          <p:cNvPr id="30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7048" y="1177296"/>
            <a:ext cx="432000" cy="451636"/>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box(in)">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box(in)">
                                      <p:cBhvr>
                                        <p:cTn id="12" dur="5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box(in)">
                                      <p:cBhvr>
                                        <p:cTn id="17" dur="500"/>
                                        <p:tgtEl>
                                          <p:spTgt spid="71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6" end="6"/>
                                            </p:txEl>
                                          </p:spTgt>
                                        </p:tgtEl>
                                        <p:attrNameLst>
                                          <p:attrName>style.visibility</p:attrName>
                                        </p:attrNameLst>
                                      </p:cBhvr>
                                      <p:to>
                                        <p:strVal val="visible"/>
                                      </p:to>
                                    </p:set>
                                    <p:animEffect transition="in" filter="box(in)">
                                      <p:cBhvr>
                                        <p:cTn id="22" dur="500"/>
                                        <p:tgtEl>
                                          <p:spTgt spid="71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Effect transition="in" filter="box(in)">
                                      <p:cBhvr>
                                        <p:cTn id="27" dur="500"/>
                                        <p:tgtEl>
                                          <p:spTgt spid="717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71">
                                            <p:txEl>
                                              <p:pRg st="8" end="8"/>
                                            </p:txEl>
                                          </p:spTgt>
                                        </p:tgtEl>
                                        <p:attrNameLst>
                                          <p:attrName>style.visibility</p:attrName>
                                        </p:attrNameLst>
                                      </p:cBhvr>
                                      <p:to>
                                        <p:strVal val="visible"/>
                                      </p:to>
                                    </p:set>
                                    <p:animEffect transition="in" filter="box(in)">
                                      <p:cBhvr>
                                        <p:cTn id="32"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886003"/>
          </a:xfrm>
        </p:spPr>
        <p:txBody>
          <a:bodyPr/>
          <a:lstStyle/>
          <a:p>
            <a:pPr eaLnBrk="1" hangingPunct="1">
              <a:buFontTx/>
              <a:buNone/>
            </a:pPr>
            <a:r>
              <a:rPr lang="da-DK" sz="1800" dirty="0" smtClean="0">
                <a:latin typeface="AGaramond"/>
              </a:rPr>
              <a:t>Rockmusik har tradition for at være grænsesøgende og eksperimenterende. </a:t>
            </a:r>
            <a:br>
              <a:rPr lang="da-DK" sz="1800" dirty="0" smtClean="0">
                <a:latin typeface="AGaramond"/>
              </a:rPr>
            </a:br>
            <a:r>
              <a:rPr lang="da-DK" sz="1800" dirty="0" smtClean="0">
                <a:latin typeface="AGaramond"/>
              </a:rPr>
              <a:t>I starten var den modal og blues-baserede harmonik grænseoverskridende.</a:t>
            </a:r>
          </a:p>
          <a:p>
            <a:pPr eaLnBrk="1" hangingPunct="1">
              <a:buFontTx/>
              <a:buNone/>
            </a:pPr>
            <a:r>
              <a:rPr lang="da-DK" sz="1800" dirty="0" smtClean="0">
                <a:latin typeface="AGaramond"/>
              </a:rPr>
              <a:t>Grænserne er flyttet, og den harmoniske trekants muligheder er ikke grænseoverskridende – derfor kan moderne rockmusik selvfølgelig overskride de muligheder </a:t>
            </a:r>
            <a:r>
              <a:rPr lang="da-DK" sz="1800" smtClean="0">
                <a:latin typeface="AGaramond"/>
              </a:rPr>
              <a:t>og </a:t>
            </a:r>
            <a:r>
              <a:rPr lang="da-DK" sz="1800" smtClean="0">
                <a:latin typeface="AGaramond"/>
              </a:rPr>
              <a:t>begrænsninger, </a:t>
            </a:r>
            <a:r>
              <a:rPr lang="da-DK" sz="1800" dirty="0" smtClean="0">
                <a:latin typeface="AGaramond"/>
              </a:rPr>
              <a:t>der er i modellen!</a:t>
            </a:r>
          </a:p>
          <a:p>
            <a:pPr eaLnBrk="1" hangingPunct="1">
              <a:buFontTx/>
              <a:buNone/>
            </a:pPr>
            <a:endParaRPr lang="da-DK" sz="1800" dirty="0" smtClean="0">
              <a:solidFill>
                <a:srgbClr val="C87700"/>
              </a:solidFill>
              <a:latin typeface="AGaramond"/>
            </a:endParaRPr>
          </a:p>
          <a:p>
            <a:pPr eaLnBrk="1" hangingPunct="1">
              <a:buFontTx/>
              <a:buNone/>
            </a:pPr>
            <a:r>
              <a:rPr lang="da-DK" sz="1800" dirty="0" smtClean="0">
                <a:solidFill>
                  <a:srgbClr val="C87700"/>
                </a:solidFill>
                <a:latin typeface="AGaramond"/>
              </a:rPr>
              <a:t>U-HARMONIK</a:t>
            </a:r>
            <a:r>
              <a:rPr lang="da-DK" sz="1800" dirty="0" smtClean="0">
                <a:latin typeface="AGaramond"/>
              </a:rPr>
              <a:t> </a:t>
            </a:r>
          </a:p>
          <a:p>
            <a:pPr eaLnBrk="1" hangingPunct="1"/>
            <a:r>
              <a:rPr lang="da-DK" sz="1800" dirty="0" smtClean="0">
                <a:latin typeface="AGaramond"/>
              </a:rPr>
              <a:t>anvendes i techno-musik. </a:t>
            </a:r>
          </a:p>
          <a:p>
            <a:pPr eaLnBrk="1" hangingPunct="1"/>
            <a:r>
              <a:rPr lang="da-DK" sz="1800" dirty="0" smtClean="0">
                <a:latin typeface="AGaramond"/>
              </a:rPr>
              <a:t>det harmoniske parameter er tæt på fraværende</a:t>
            </a:r>
          </a:p>
          <a:p>
            <a:pPr eaLnBrk="1" hangingPunct="1"/>
            <a:r>
              <a:rPr lang="da-DK" sz="1800" dirty="0" smtClean="0">
                <a:latin typeface="AGaramond"/>
              </a:rPr>
              <a:t>der arbejdes med samplede lyde </a:t>
            </a:r>
          </a:p>
          <a:p>
            <a:pPr eaLnBrk="1" hangingPunct="1"/>
            <a:r>
              <a:rPr lang="da-DK" sz="1800" dirty="0" smtClean="0">
                <a:latin typeface="AGaramond"/>
              </a:rPr>
              <a:t>det er </a:t>
            </a:r>
            <a:r>
              <a:rPr lang="da-DK" sz="1800" i="1" dirty="0" smtClean="0">
                <a:latin typeface="AGaramond"/>
              </a:rPr>
              <a:t>sound</a:t>
            </a:r>
            <a:r>
              <a:rPr lang="da-DK" sz="1800" dirty="0" smtClean="0">
                <a:latin typeface="AGaramond"/>
              </a:rPr>
              <a:t> og </a:t>
            </a:r>
            <a:r>
              <a:rPr lang="da-DK" sz="1800" i="1" dirty="0" err="1" smtClean="0">
                <a:latin typeface="AGaramond"/>
              </a:rPr>
              <a:t>groove</a:t>
            </a:r>
            <a:r>
              <a:rPr lang="da-DK" sz="1800" dirty="0" smtClean="0">
                <a:latin typeface="AGaramond"/>
              </a:rPr>
              <a:t>, der er vigtigt.</a:t>
            </a:r>
          </a:p>
          <a:p>
            <a:pPr eaLnBrk="1" hangingPunct="1">
              <a:buFontTx/>
              <a:buNone/>
            </a:pPr>
            <a:endParaRPr lang="da-DK" sz="1800" dirty="0" smtClean="0">
              <a:latin typeface="AGaramond"/>
            </a:endParaRPr>
          </a:p>
          <a:p>
            <a:pPr eaLnBrk="1" hangingPunct="1">
              <a:buFontTx/>
              <a:buNone/>
            </a:pPr>
            <a:r>
              <a:rPr lang="da-DK" sz="1800" dirty="0" smtClean="0">
                <a:latin typeface="AGaramond"/>
              </a:rPr>
              <a:t>Fx: 	"</a:t>
            </a:r>
            <a:r>
              <a:rPr lang="da-DK" sz="1800" dirty="0" err="1" smtClean="0">
                <a:latin typeface="AGaramond"/>
              </a:rPr>
              <a:t>Karmacoma</a:t>
            </a:r>
            <a:r>
              <a:rPr lang="da-DK" sz="1800" dirty="0" smtClean="0">
                <a:latin typeface="AGaramond"/>
              </a:rPr>
              <a:t>", Massive </a:t>
            </a:r>
            <a:r>
              <a:rPr lang="da-DK" sz="1800" dirty="0" err="1" smtClean="0">
                <a:latin typeface="AGaramond"/>
              </a:rPr>
              <a:t>Attack</a:t>
            </a:r>
            <a:r>
              <a:rPr lang="da-DK" sz="1800" dirty="0" smtClean="0">
                <a:latin typeface="AGaramond"/>
              </a:rPr>
              <a:t> (1995) </a:t>
            </a:r>
          </a:p>
          <a:p>
            <a:pPr eaLnBrk="1" hangingPunct="1">
              <a:buFontTx/>
              <a:buNone/>
            </a:pPr>
            <a:r>
              <a:rPr lang="da-DK" sz="1800" dirty="0" smtClean="0">
                <a:latin typeface="AGaramond"/>
              </a:rPr>
              <a:t>		</a:t>
            </a:r>
          </a:p>
          <a:p>
            <a:pPr eaLnBrk="1" hangingPunct="1">
              <a:buFontTx/>
              <a:buNone/>
            </a:pPr>
            <a:r>
              <a:rPr lang="da-DK" sz="1800" dirty="0" smtClean="0">
                <a:latin typeface="AGaramond"/>
              </a:rPr>
              <a:t>		"Diesel Power", </a:t>
            </a:r>
            <a:r>
              <a:rPr lang="da-DK" sz="1800" dirty="0" err="1" smtClean="0">
                <a:latin typeface="AGaramond"/>
              </a:rPr>
              <a:t>Prodigy</a:t>
            </a:r>
            <a:r>
              <a:rPr lang="da-DK" sz="1800" dirty="0" smtClean="0">
                <a:latin typeface="AGaramond"/>
              </a:rPr>
              <a:t> (1997)</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pic>
        <p:nvPicPr>
          <p:cNvPr id="1843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043608" y="1196975"/>
            <a:ext cx="705678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NÅR HARMONIKKEN FALDER UDENFOR…</a:t>
            </a:r>
            <a:endParaRPr lang="da-DK" sz="2400" dirty="0">
              <a:solidFill>
                <a:srgbClr val="C87700"/>
              </a:solidFill>
              <a:latin typeface="AGaramond"/>
            </a:endParaRPr>
          </a:p>
        </p:txBody>
      </p:sp>
      <p:pic>
        <p:nvPicPr>
          <p:cNvPr id="8" name="Diesel power 30s.mp3">
            <a:hlinkHover r:id="" action="ppaction://ole?verb=0"/>
          </p:cNvPr>
          <p:cNvPicPr>
            <a:picLocks noRot="1" noChangeAspect="1"/>
          </p:cNvPicPr>
          <p:nvPr>
            <a:audioFile r:link="rId1"/>
          </p:nvPr>
        </p:nvPicPr>
        <p:blipFill>
          <a:blip r:embed="rId7" cstate="print"/>
          <a:stretch>
            <a:fillRect/>
          </a:stretch>
        </p:blipFill>
        <p:spPr>
          <a:xfrm>
            <a:off x="1115616" y="6142444"/>
            <a:ext cx="276225" cy="276225"/>
          </a:xfrm>
          <a:prstGeom prst="rect">
            <a:avLst/>
          </a:prstGeom>
        </p:spPr>
      </p:pic>
      <p:pic>
        <p:nvPicPr>
          <p:cNvPr id="9" name="53 - Sound 11d.mp3">
            <a:hlinkHover r:id="" action="ppaction://ole?verb=0"/>
          </p:cNvPr>
          <p:cNvPicPr>
            <a:picLocks noRot="1" noChangeAspect="1"/>
          </p:cNvPicPr>
          <p:nvPr>
            <a:audioFile r:link="rId2"/>
          </p:nvPr>
        </p:nvPicPr>
        <p:blipFill>
          <a:blip r:embed="rId7" cstate="print"/>
          <a:stretch>
            <a:fillRect/>
          </a:stretch>
        </p:blipFill>
        <p:spPr>
          <a:xfrm>
            <a:off x="1115616" y="5490944"/>
            <a:ext cx="276225" cy="276225"/>
          </a:xfrm>
          <a:prstGeom prst="rect">
            <a:avLst/>
          </a:prstGeom>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TONALITET OG HARMONIK</a:t>
            </a:r>
          </a:p>
        </p:txBody>
      </p:sp>
      <p:sp>
        <p:nvSpPr>
          <p:cNvPr id="18435" name="Rectangle 3"/>
          <p:cNvSpPr>
            <a:spLocks noGrp="1" noChangeArrowheads="1"/>
          </p:cNvSpPr>
          <p:nvPr>
            <p:ph type="body" idx="1"/>
          </p:nvPr>
        </p:nvSpPr>
        <p:spPr>
          <a:xfrm>
            <a:off x="457200" y="1639341"/>
            <a:ext cx="8229600" cy="4886003"/>
          </a:xfrm>
        </p:spPr>
        <p:txBody>
          <a:bodyPr/>
          <a:lstStyle/>
          <a:p>
            <a:pPr eaLnBrk="1" hangingPunct="1">
              <a:buFontTx/>
              <a:buNone/>
            </a:pPr>
            <a:r>
              <a:rPr lang="da-DK" sz="1800" dirty="0" smtClean="0">
                <a:solidFill>
                  <a:srgbClr val="C87700"/>
                </a:solidFill>
                <a:latin typeface="AGaramond"/>
              </a:rPr>
              <a:t>ANTI-HARMONIK</a:t>
            </a:r>
            <a:r>
              <a:rPr lang="da-DK" sz="1800" dirty="0" smtClean="0">
                <a:latin typeface="AGaramond"/>
              </a:rPr>
              <a:t> </a:t>
            </a:r>
          </a:p>
          <a:p>
            <a:pPr eaLnBrk="1" hangingPunct="1"/>
            <a:r>
              <a:rPr lang="da-DK" sz="1800" dirty="0" smtClean="0">
                <a:latin typeface="AGaramond"/>
              </a:rPr>
              <a:t>anvendes i nogle </a:t>
            </a:r>
            <a:r>
              <a:rPr lang="da-DK" sz="1800" dirty="0" err="1" smtClean="0">
                <a:latin typeface="AGaramond"/>
              </a:rPr>
              <a:t>heavy-genrer</a:t>
            </a:r>
            <a:endParaRPr lang="da-DK" sz="1800" dirty="0" smtClean="0">
              <a:latin typeface="AGaramond"/>
            </a:endParaRPr>
          </a:p>
          <a:p>
            <a:pPr eaLnBrk="1" hangingPunct="1"/>
            <a:r>
              <a:rPr lang="da-DK" sz="1800" dirty="0" smtClean="0">
                <a:latin typeface="AGaramond"/>
              </a:rPr>
              <a:t>tilstræber at lyde </a:t>
            </a:r>
            <a:r>
              <a:rPr lang="da-DK" sz="1800" i="1" dirty="0" smtClean="0">
                <a:latin typeface="AGaramond"/>
              </a:rPr>
              <a:t>atonal</a:t>
            </a:r>
            <a:r>
              <a:rPr lang="da-DK" sz="1800" dirty="0" smtClean="0">
                <a:latin typeface="AGaramond"/>
              </a:rPr>
              <a:t>, men forholder sig ikke til klassisk atonal musik</a:t>
            </a:r>
          </a:p>
          <a:p>
            <a:pPr eaLnBrk="1" hangingPunct="1"/>
            <a:r>
              <a:rPr lang="da-DK" sz="1800" dirty="0" smtClean="0">
                <a:latin typeface="AGaramond"/>
              </a:rPr>
              <a:t>harmonikken er grænsesøgende og bryder med konventioner</a:t>
            </a:r>
          </a:p>
          <a:p>
            <a:pPr eaLnBrk="1" hangingPunct="1"/>
            <a:r>
              <a:rPr lang="da-DK" sz="1800" dirty="0" err="1" smtClean="0">
                <a:latin typeface="AGaramond"/>
              </a:rPr>
              <a:t>tritonus</a:t>
            </a:r>
            <a:r>
              <a:rPr lang="da-DK" sz="1800" dirty="0" smtClean="0">
                <a:latin typeface="AGaramond"/>
              </a:rPr>
              <a:t> og små sekunder er hyppige intervaller</a:t>
            </a:r>
          </a:p>
          <a:p>
            <a:pPr eaLnBrk="1" hangingPunct="1"/>
            <a:r>
              <a:rPr lang="da-DK" sz="1800" dirty="0" smtClean="0">
                <a:latin typeface="AGaramond"/>
              </a:rPr>
              <a:t>harmonikken er forbundet med spilleteknikken på guitarens gribebræt, og der anvendes hyppigt </a:t>
            </a:r>
            <a:r>
              <a:rPr lang="da-DK" sz="1800" b="1" dirty="0" smtClean="0">
                <a:latin typeface="AGaramond"/>
              </a:rPr>
              <a:t>power </a:t>
            </a:r>
            <a:r>
              <a:rPr lang="da-DK" sz="1800" b="1" dirty="0" err="1" smtClean="0">
                <a:latin typeface="AGaramond"/>
              </a:rPr>
              <a:t>chords</a:t>
            </a:r>
            <a:r>
              <a:rPr lang="da-DK" sz="1800" dirty="0" smtClean="0">
                <a:latin typeface="AGaramond"/>
              </a:rPr>
              <a:t> – </a:t>
            </a:r>
            <a:r>
              <a:rPr lang="da-DK" sz="1800" dirty="0" err="1" smtClean="0">
                <a:latin typeface="AGaramond"/>
              </a:rPr>
              <a:t>tertsløse</a:t>
            </a:r>
            <a:r>
              <a:rPr lang="da-DK" sz="1800" dirty="0" smtClean="0">
                <a:latin typeface="AGaramond"/>
              </a:rPr>
              <a:t> akkorder, der klinger bedre med </a:t>
            </a:r>
            <a:r>
              <a:rPr lang="da-DK" sz="1800" i="1" dirty="0" err="1" smtClean="0">
                <a:latin typeface="AGaramond"/>
              </a:rPr>
              <a:t>distortion</a:t>
            </a:r>
            <a:r>
              <a:rPr lang="da-DK" sz="1800" i="1" dirty="0" smtClean="0">
                <a:latin typeface="AGaramond"/>
              </a:rPr>
              <a:t> </a:t>
            </a:r>
            <a:r>
              <a:rPr lang="da-DK" sz="1800" dirty="0" smtClean="0">
                <a:latin typeface="AGaramond"/>
              </a:rPr>
              <a:t>end almindelige tre- og firklange</a:t>
            </a:r>
          </a:p>
          <a:p>
            <a:pPr eaLnBrk="1" hangingPunct="1"/>
            <a:r>
              <a:rPr lang="da-DK" sz="1800" dirty="0" smtClean="0">
                <a:latin typeface="AGaramond"/>
              </a:rPr>
              <a:t>måske en gimmick i sig selv?</a:t>
            </a:r>
          </a:p>
          <a:p>
            <a:pPr eaLnBrk="1" hangingPunct="1">
              <a:buFontTx/>
              <a:buNone/>
            </a:pPr>
            <a:r>
              <a:rPr lang="da-DK" sz="1800" dirty="0" smtClean="0">
                <a:latin typeface="AGaramond"/>
              </a:rPr>
              <a:t> 	</a:t>
            </a:r>
          </a:p>
        </p:txBody>
      </p:sp>
      <p:pic>
        <p:nvPicPr>
          <p:cNvPr id="1843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57048" y="1173384"/>
            <a:ext cx="432000" cy="457305"/>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
        <p:nvSpPr>
          <p:cNvPr id="7" name="Text Box 4"/>
          <p:cNvSpPr txBox="1">
            <a:spLocks noChangeArrowheads="1"/>
          </p:cNvSpPr>
          <p:nvPr/>
        </p:nvSpPr>
        <p:spPr bwMode="auto">
          <a:xfrm>
            <a:off x="1043608" y="1196975"/>
            <a:ext cx="7056784"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latin typeface="AGaramond"/>
              </a:rPr>
              <a:t>NÅR HARMONIKKEN FALDER UDENFOR…</a:t>
            </a:r>
            <a:endParaRPr lang="da-DK" sz="2400" dirty="0">
              <a:solidFill>
                <a:srgbClr val="C87700"/>
              </a:solidFill>
              <a:latin typeface="AGaramond"/>
            </a:endParaRPr>
          </a:p>
        </p:txBody>
      </p:sp>
      <p:grpSp>
        <p:nvGrpSpPr>
          <p:cNvPr id="15" name="Gruppe 14"/>
          <p:cNvGrpSpPr/>
          <p:nvPr/>
        </p:nvGrpSpPr>
        <p:grpSpPr>
          <a:xfrm>
            <a:off x="1276008" y="4509120"/>
            <a:ext cx="6591984" cy="2160240"/>
            <a:chOff x="1115616" y="3933056"/>
            <a:chExt cx="6591984" cy="2160240"/>
          </a:xfrm>
        </p:grpSpPr>
        <p:grpSp>
          <p:nvGrpSpPr>
            <p:cNvPr id="12" name="Gruppe 11"/>
            <p:cNvGrpSpPr/>
            <p:nvPr/>
          </p:nvGrpSpPr>
          <p:grpSpPr>
            <a:xfrm>
              <a:off x="1115616" y="3933056"/>
              <a:ext cx="6591984" cy="2160240"/>
              <a:chOff x="1115616" y="3933056"/>
              <a:chExt cx="6591984" cy="2160240"/>
            </a:xfrm>
          </p:grpSpPr>
          <p:pic>
            <p:nvPicPr>
              <p:cNvPr id="8" name="48 - Harm 22.mp3">
                <a:hlinkHover r:id="" action="ppaction://ole?verb=0"/>
              </p:cNvPr>
              <p:cNvPicPr>
                <a:picLocks noRot="1" noChangeAspect="1"/>
              </p:cNvPicPr>
              <p:nvPr>
                <a:audioFile r:link="rId1"/>
              </p:nvPr>
            </p:nvPicPr>
            <p:blipFill>
              <a:blip r:embed="rId6" cstate="print"/>
              <a:stretch>
                <a:fillRect/>
              </a:stretch>
            </p:blipFill>
            <p:spPr>
              <a:xfrm>
                <a:off x="1115616" y="4869160"/>
                <a:ext cx="276225" cy="276225"/>
              </a:xfrm>
              <a:prstGeom prst="rect">
                <a:avLst/>
              </a:prstGeom>
            </p:spPr>
          </p:pic>
          <p:pic>
            <p:nvPicPr>
              <p:cNvPr id="2050" name="Picture 2"/>
              <p:cNvPicPr>
                <a:picLocks noChangeAspect="1" noChangeArrowheads="1"/>
              </p:cNvPicPr>
              <p:nvPr/>
            </p:nvPicPr>
            <p:blipFill>
              <a:blip r:embed="rId7" cstate="print"/>
              <a:srcRect/>
              <a:stretch>
                <a:fillRect/>
              </a:stretch>
            </p:blipFill>
            <p:spPr bwMode="auto">
              <a:xfrm>
                <a:off x="1436400" y="5404259"/>
                <a:ext cx="6271200" cy="689037"/>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1426508" y="4509120"/>
                <a:ext cx="4253056" cy="966212"/>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lum bright="10000" contrast="10000"/>
              </a:blip>
              <a:srcRect/>
              <a:stretch>
                <a:fillRect/>
              </a:stretch>
            </p:blipFill>
            <p:spPr bwMode="auto">
              <a:xfrm>
                <a:off x="5940152" y="3933056"/>
                <a:ext cx="1431925" cy="1474787"/>
              </a:xfrm>
              <a:prstGeom prst="rect">
                <a:avLst/>
              </a:prstGeom>
              <a:noFill/>
              <a:ln w="9525">
                <a:noFill/>
                <a:miter lim="800000"/>
                <a:headEnd/>
                <a:tailEnd/>
              </a:ln>
            </p:spPr>
          </p:pic>
        </p:grpSp>
        <p:sp>
          <p:nvSpPr>
            <p:cNvPr id="13" name="Ellipse 12"/>
            <p:cNvSpPr/>
            <p:nvPr/>
          </p:nvSpPr>
          <p:spPr>
            <a:xfrm>
              <a:off x="4355976" y="5445224"/>
              <a:ext cx="576064" cy="576064"/>
            </a:xfrm>
            <a:prstGeom prst="ellipse">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14" name="Ellipse 13"/>
            <p:cNvSpPr/>
            <p:nvPr/>
          </p:nvSpPr>
          <p:spPr>
            <a:xfrm>
              <a:off x="5940152" y="5517232"/>
              <a:ext cx="792088" cy="576064"/>
            </a:xfrm>
            <a:prstGeom prst="ellipse">
              <a:avLst/>
            </a:prstGeom>
            <a:noFill/>
            <a:ln w="28575">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5" end="5"/>
                                            </p:txEl>
                                          </p:spTgt>
                                        </p:tgtEl>
                                        <p:attrNameLst>
                                          <p:attrName>style.visibility</p:attrName>
                                        </p:attrNameLst>
                                      </p:cBhvr>
                                      <p:to>
                                        <p:strVal val="visible"/>
                                      </p:to>
                                    </p:set>
                                    <p:anim calcmode="lin" valueType="num">
                                      <p:cBhvr additive="base">
                                        <p:cTn id="31"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39" presetID="4" presetClass="entr" presetSubtype="16" fill="hold" grpId="0" nodeType="withEffect">
                                  <p:stCondLst>
                                    <p:cond delay="0"/>
                                  </p:stCondLst>
                                  <p:childTnLst>
                                    <p:set>
                                      <p:cBhvr>
                                        <p:cTn id="40" dur="1" fill="hold">
                                          <p:stCondLst>
                                            <p:cond delay="0"/>
                                          </p:stCondLst>
                                        </p:cTn>
                                        <p:tgtEl>
                                          <p:spTgt spid="18435">
                                            <p:txEl>
                                              <p:pRg st="7" end="7"/>
                                            </p:txEl>
                                          </p:spTgt>
                                        </p:tgtEl>
                                        <p:attrNameLst>
                                          <p:attrName>style.visibility</p:attrName>
                                        </p:attrNameLst>
                                      </p:cBhvr>
                                      <p:to>
                                        <p:strVal val="visible"/>
                                      </p:to>
                                    </p:set>
                                    <p:animEffect transition="in" filter="box(in)">
                                      <p:cBhvr>
                                        <p:cTn id="41" dur="500"/>
                                        <p:tgtEl>
                                          <p:spTgt spid="1843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a:xfrm>
            <a:off x="457200" y="1279301"/>
            <a:ext cx="8229600" cy="5174035"/>
          </a:xfrm>
        </p:spPr>
        <p:txBody>
          <a:bodyPr/>
          <a:lstStyle/>
          <a:p>
            <a:pPr algn="ctr" eaLnBrk="1" hangingPunct="1">
              <a:buFontTx/>
              <a:buNone/>
            </a:pPr>
            <a:r>
              <a:rPr lang="da-DK" sz="2400" dirty="0" smtClean="0">
                <a:solidFill>
                  <a:srgbClr val="C87700"/>
                </a:solidFill>
                <a:latin typeface="AGaramond"/>
              </a:rPr>
              <a:t>DEFINITION AF GROOVE</a:t>
            </a:r>
          </a:p>
          <a:p>
            <a:pPr eaLnBrk="1" hangingPunct="1">
              <a:buFontTx/>
              <a:buNone/>
            </a:pPr>
            <a:endParaRPr lang="da-DK" sz="1800" dirty="0" smtClean="0">
              <a:latin typeface="AGaramond"/>
            </a:endParaRPr>
          </a:p>
          <a:p>
            <a:pPr eaLnBrk="1" hangingPunct="1">
              <a:buFontTx/>
              <a:buNone/>
            </a:pPr>
            <a:r>
              <a:rPr lang="da-DK" sz="1800" dirty="0" smtClean="0">
                <a:latin typeface="AGaramond"/>
              </a:rPr>
              <a:t>Et nummers </a:t>
            </a:r>
            <a:r>
              <a:rPr lang="da-DK" sz="1800" u="sng" dirty="0" smtClean="0">
                <a:solidFill>
                  <a:srgbClr val="C87700"/>
                </a:solidFill>
                <a:latin typeface="AGaramond"/>
              </a:rPr>
              <a:t>GROOVE</a:t>
            </a:r>
            <a:r>
              <a:rPr lang="da-DK" sz="1800" dirty="0" smtClean="0">
                <a:latin typeface="AGaramond"/>
              </a:rPr>
              <a:t> er det rytmiske sammenspil i det rytmiske orkester.</a:t>
            </a:r>
          </a:p>
          <a:p>
            <a:pPr eaLnBrk="1" hangingPunct="1">
              <a:buFontTx/>
              <a:buNone/>
            </a:pPr>
            <a:endParaRPr lang="da-DK" sz="1800" dirty="0" smtClean="0">
              <a:latin typeface="AGaramond"/>
            </a:endParaRPr>
          </a:p>
          <a:p>
            <a:pPr eaLnBrk="1" hangingPunct="1">
              <a:buFontTx/>
              <a:buNone/>
            </a:pPr>
            <a:r>
              <a:rPr lang="da-DK" sz="1800" dirty="0" smtClean="0">
                <a:latin typeface="AGaramond"/>
              </a:rPr>
              <a:t>Et </a:t>
            </a:r>
            <a:r>
              <a:rPr lang="da-DK" sz="1800" u="sng" dirty="0" err="1" smtClean="0">
                <a:solidFill>
                  <a:srgbClr val="C87700"/>
                </a:solidFill>
                <a:latin typeface="AGaramond"/>
              </a:rPr>
              <a:t>GROOVE-skema</a:t>
            </a:r>
            <a:r>
              <a:rPr lang="da-DK" sz="1800" dirty="0" smtClean="0">
                <a:latin typeface="AGaramond"/>
              </a:rPr>
              <a:t> er en nedskrift af typisk 2-4 takter af et nummer, hvor alle noterede instrumenter opfører sig "typisk" i forhold til deres rolle i resten af nummeret.</a:t>
            </a:r>
          </a:p>
          <a:p>
            <a:pPr eaLnBrk="1" hangingPunct="1">
              <a:buFontTx/>
              <a:buNone/>
            </a:pPr>
            <a:r>
              <a:rPr lang="da-DK" sz="1800" dirty="0" smtClean="0">
                <a:latin typeface="AGaramond"/>
              </a:rPr>
              <a:t>Det er normalt at tale om forskellige </a:t>
            </a:r>
            <a:r>
              <a:rPr lang="da-DK" sz="1800" dirty="0" err="1" smtClean="0">
                <a:latin typeface="AGaramond"/>
              </a:rPr>
              <a:t>GROOVE-skemaer</a:t>
            </a:r>
            <a:r>
              <a:rPr lang="da-DK" sz="1800" dirty="0" smtClean="0">
                <a:latin typeface="AGaramond"/>
              </a:rPr>
              <a:t> for hvert </a:t>
            </a:r>
            <a:r>
              <a:rPr lang="da-DK" sz="1800" dirty="0" err="1" smtClean="0">
                <a:latin typeface="AGaramond"/>
              </a:rPr>
              <a:t>formled</a:t>
            </a:r>
            <a:r>
              <a:rPr lang="da-DK" sz="1800" dirty="0" smtClean="0">
                <a:latin typeface="AGaramond"/>
              </a:rPr>
              <a:t> i nummeret.</a:t>
            </a:r>
          </a:p>
          <a:p>
            <a:pPr eaLnBrk="1" hangingPunct="1">
              <a:buFontTx/>
              <a:buNone/>
            </a:pPr>
            <a:r>
              <a:rPr lang="da-DK" sz="1800" dirty="0" smtClean="0">
                <a:latin typeface="AGaramond"/>
              </a:rPr>
              <a:t>Analysen af et nummers GROOVE starter derfor med en rytmisk afdækning af instrumenternes roller i de enkelte </a:t>
            </a:r>
            <a:r>
              <a:rPr lang="da-DK" sz="1800" dirty="0" err="1" smtClean="0">
                <a:latin typeface="AGaramond"/>
              </a:rPr>
              <a:t>formled</a:t>
            </a:r>
            <a:r>
              <a:rPr lang="da-DK" sz="1800" dirty="0" smtClean="0">
                <a:latin typeface="AGaramond"/>
              </a:rPr>
              <a:t>.</a:t>
            </a:r>
          </a:p>
          <a:p>
            <a:pPr eaLnBrk="1" hangingPunct="1">
              <a:buFontTx/>
              <a:buNone/>
            </a:pPr>
            <a:endParaRPr lang="da-DK" sz="1800" dirty="0" smtClean="0">
              <a:latin typeface="AGaramond"/>
            </a:endParaRPr>
          </a:p>
          <a:p>
            <a:pPr eaLnBrk="1" hangingPunct="1">
              <a:buFontTx/>
              <a:buNone/>
            </a:pPr>
            <a:r>
              <a:rPr lang="da-DK" sz="1800" dirty="0" smtClean="0">
                <a:latin typeface="AGaramond"/>
              </a:rPr>
              <a:t>De centrale begreber i analysen af et nummers GROOVE er nummerets:</a:t>
            </a:r>
          </a:p>
          <a:p>
            <a:pPr eaLnBrk="1" hangingPunct="1"/>
            <a:r>
              <a:rPr lang="da-DK" sz="1800" dirty="0" smtClean="0">
                <a:latin typeface="AGaramond"/>
              </a:rPr>
              <a:t>beatmarkering og/eller modrytme</a:t>
            </a:r>
          </a:p>
          <a:p>
            <a:pPr eaLnBrk="1" hangingPunct="1"/>
            <a:r>
              <a:rPr lang="da-DK" sz="1800" dirty="0" smtClean="0">
                <a:latin typeface="AGaramond"/>
              </a:rPr>
              <a:t>Groove-skema</a:t>
            </a:r>
          </a:p>
          <a:p>
            <a:pPr eaLnBrk="1" hangingPunct="1"/>
            <a:r>
              <a:rPr lang="da-DK" sz="1800" dirty="0" smtClean="0">
                <a:latin typeface="AGaramond"/>
              </a:rPr>
              <a:t>komplementaritet</a:t>
            </a:r>
          </a:p>
        </p:txBody>
      </p:sp>
      <p:pic>
        <p:nvPicPr>
          <p:cNvPr id="1946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box(in)">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4" end="4"/>
                                            </p:txEl>
                                          </p:spTgt>
                                        </p:tgtEl>
                                        <p:attrNameLst>
                                          <p:attrName>style.visibility</p:attrName>
                                        </p:attrNameLst>
                                      </p:cBhvr>
                                      <p:to>
                                        <p:strVal val="visible"/>
                                      </p:to>
                                    </p:set>
                                    <p:animEffect transition="in" filter="box(in)">
                                      <p:cBhvr>
                                        <p:cTn id="12" dur="500"/>
                                        <p:tgtEl>
                                          <p:spTgt spid="1945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box(in)">
                                      <p:cBhvr>
                                        <p:cTn id="17" dur="500"/>
                                        <p:tgtEl>
                                          <p:spTgt spid="1945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6" end="6"/>
                                            </p:txEl>
                                          </p:spTgt>
                                        </p:tgtEl>
                                        <p:attrNameLst>
                                          <p:attrName>style.visibility</p:attrName>
                                        </p:attrNameLst>
                                      </p:cBhvr>
                                      <p:to>
                                        <p:strVal val="visible"/>
                                      </p:to>
                                    </p:set>
                                    <p:animEffect transition="in" filter="box(in)">
                                      <p:cBhvr>
                                        <p:cTn id="22" dur="500"/>
                                        <p:tgtEl>
                                          <p:spTgt spid="194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8" end="8"/>
                                            </p:txEl>
                                          </p:spTgt>
                                        </p:tgtEl>
                                        <p:attrNameLst>
                                          <p:attrName>style.visibility</p:attrName>
                                        </p:attrNameLst>
                                      </p:cBhvr>
                                      <p:to>
                                        <p:strVal val="visible"/>
                                      </p:to>
                                    </p:set>
                                    <p:animEffect transition="in" filter="box(in)">
                                      <p:cBhvr>
                                        <p:cTn id="27" dur="500"/>
                                        <p:tgtEl>
                                          <p:spTgt spid="19459">
                                            <p:txEl>
                                              <p:pRg st="8" end="8"/>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459">
                                            <p:txEl>
                                              <p:pRg st="9" end="9"/>
                                            </p:txEl>
                                          </p:spTgt>
                                        </p:tgtEl>
                                        <p:attrNameLst>
                                          <p:attrName>style.visibility</p:attrName>
                                        </p:attrNameLst>
                                      </p:cBhvr>
                                      <p:to>
                                        <p:strVal val="visible"/>
                                      </p:to>
                                    </p:set>
                                    <p:animEffect transition="in" filter="box(in)">
                                      <p:cBhvr>
                                        <p:cTn id="30" dur="500"/>
                                        <p:tgtEl>
                                          <p:spTgt spid="19459">
                                            <p:txEl>
                                              <p:pRg st="9" end="9"/>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9459">
                                            <p:txEl>
                                              <p:pRg st="10" end="10"/>
                                            </p:txEl>
                                          </p:spTgt>
                                        </p:tgtEl>
                                        <p:attrNameLst>
                                          <p:attrName>style.visibility</p:attrName>
                                        </p:attrNameLst>
                                      </p:cBhvr>
                                      <p:to>
                                        <p:strVal val="visible"/>
                                      </p:to>
                                    </p:set>
                                    <p:animEffect transition="in" filter="box(in)">
                                      <p:cBhvr>
                                        <p:cTn id="33" dur="500"/>
                                        <p:tgtEl>
                                          <p:spTgt spid="19459">
                                            <p:txEl>
                                              <p:pRg st="10" end="10"/>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9459">
                                            <p:txEl>
                                              <p:pRg st="11" end="11"/>
                                            </p:txEl>
                                          </p:spTgt>
                                        </p:tgtEl>
                                        <p:attrNameLst>
                                          <p:attrName>style.visibility</p:attrName>
                                        </p:attrNameLst>
                                      </p:cBhvr>
                                      <p:to>
                                        <p:strVal val="visible"/>
                                      </p:to>
                                    </p:set>
                                    <p:animEffect transition="in" filter="box(in)">
                                      <p:cBhvr>
                                        <p:cTn id="36" dur="500"/>
                                        <p:tgtEl>
                                          <p:spTgt spid="194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67544" y="1340768"/>
            <a:ext cx="8208912" cy="5256584"/>
          </a:xfrm>
        </p:spPr>
        <p:txBody>
          <a:bodyPr/>
          <a:lstStyle/>
          <a:p>
            <a:pPr eaLnBrk="1" hangingPunct="1">
              <a:buFontTx/>
              <a:buNone/>
            </a:pPr>
            <a:r>
              <a:rPr lang="da-DK" sz="1800" dirty="0" smtClean="0">
                <a:latin typeface="AGaramond"/>
              </a:rPr>
              <a:t>Bassen spiller på alle 4 slag i takten – en </a:t>
            </a:r>
            <a:br>
              <a:rPr lang="da-DK" sz="1800" dirty="0" smtClean="0">
                <a:latin typeface="AGaramond"/>
              </a:rPr>
            </a:br>
            <a:r>
              <a:rPr lang="da-DK" sz="1800" dirty="0" smtClean="0">
                <a:latin typeface="AGaramond"/>
              </a:rPr>
              <a:t>såkaldt "</a:t>
            </a:r>
            <a:r>
              <a:rPr lang="da-DK" sz="1800" dirty="0" err="1" smtClean="0">
                <a:latin typeface="AGaramond"/>
              </a:rPr>
              <a:t>walking</a:t>
            </a:r>
            <a:r>
              <a:rPr lang="da-DK" sz="1800" dirty="0" smtClean="0">
                <a:latin typeface="AGaramond"/>
              </a:rPr>
              <a:t> </a:t>
            </a:r>
            <a:r>
              <a:rPr lang="da-DK" sz="1800" dirty="0" err="1" smtClean="0">
                <a:latin typeface="AGaramond"/>
              </a:rPr>
              <a:t>bass</a:t>
            </a:r>
            <a:r>
              <a:rPr lang="da-DK" sz="1800" dirty="0" smtClean="0">
                <a:latin typeface="AGaramond"/>
              </a:rPr>
              <a:t>" der </a:t>
            </a:r>
            <a:r>
              <a:rPr lang="da-DK" sz="1800" i="1" dirty="0" smtClean="0">
                <a:latin typeface="AGaramond"/>
              </a:rPr>
              <a:t>markerer pulsen</a:t>
            </a:r>
            <a:r>
              <a:rPr lang="da-DK" sz="1800" dirty="0" smtClean="0">
                <a:latin typeface="AGaramond"/>
              </a:rPr>
              <a:t>.</a:t>
            </a:r>
            <a:br>
              <a:rPr lang="da-DK" sz="1800" dirty="0" smtClean="0">
                <a:latin typeface="AGaramond"/>
              </a:rPr>
            </a:br>
            <a:r>
              <a:rPr lang="da-DK" sz="1800" dirty="0" smtClean="0">
                <a:latin typeface="AGaramond"/>
              </a:rPr>
              <a:t>Stortromme og lilletromme spiller tilsammen </a:t>
            </a:r>
            <a:br>
              <a:rPr lang="da-DK" sz="1800" dirty="0" smtClean="0">
                <a:latin typeface="AGaramond"/>
              </a:rPr>
            </a:br>
            <a:r>
              <a:rPr lang="da-DK" sz="1800" dirty="0" smtClean="0">
                <a:latin typeface="AGaramond"/>
              </a:rPr>
              <a:t>på alle pulsslag.</a:t>
            </a:r>
            <a:br>
              <a:rPr lang="da-DK" sz="1800" dirty="0" smtClean="0">
                <a:latin typeface="AGaramond"/>
              </a:rPr>
            </a:br>
            <a:r>
              <a:rPr lang="da-DK" sz="1800" dirty="0" smtClean="0">
                <a:latin typeface="AGaramond"/>
              </a:rPr>
              <a:t>Dette kaldes </a:t>
            </a:r>
            <a:r>
              <a:rPr lang="da-DK" sz="1800" b="1" dirty="0" smtClean="0">
                <a:latin typeface="AGaramond"/>
              </a:rPr>
              <a:t>beatmarkering</a:t>
            </a:r>
          </a:p>
          <a:p>
            <a:pPr eaLnBrk="1" hangingPunct="1">
              <a:buFontTx/>
              <a:buNone/>
            </a:pPr>
            <a:endParaRPr lang="da-DK" sz="1800" dirty="0" smtClean="0">
              <a:latin typeface="AGaramond"/>
            </a:endParaRPr>
          </a:p>
          <a:p>
            <a:pPr eaLnBrk="1" hangingPunct="1">
              <a:buFontTx/>
              <a:buNone/>
            </a:pPr>
            <a:r>
              <a:rPr lang="da-DK" sz="1800" dirty="0" smtClean="0">
                <a:latin typeface="AGaramond"/>
              </a:rPr>
              <a:t>Guitar 2 spiller sammen med lilletrommen på </a:t>
            </a:r>
            <a:br>
              <a:rPr lang="da-DK" sz="1800" dirty="0" smtClean="0">
                <a:latin typeface="AGaramond"/>
              </a:rPr>
            </a:br>
            <a:r>
              <a:rPr lang="da-DK" sz="1800" i="1" dirty="0" smtClean="0">
                <a:latin typeface="AGaramond"/>
              </a:rPr>
              <a:t>efterslag</a:t>
            </a:r>
            <a:r>
              <a:rPr lang="da-DK" sz="1800" dirty="0" smtClean="0">
                <a:latin typeface="AGaramond"/>
              </a:rPr>
              <a:t> (2- og 4-slag).</a:t>
            </a:r>
            <a:br>
              <a:rPr lang="da-DK" sz="1800" dirty="0" smtClean="0">
                <a:latin typeface="AGaramond"/>
              </a:rPr>
            </a:br>
            <a:r>
              <a:rPr lang="da-DK" sz="1800" dirty="0" smtClean="0">
                <a:latin typeface="AGaramond"/>
              </a:rPr>
              <a:t>Betoningen af efterslagene er særligt for rock</a:t>
            </a:r>
            <a:br>
              <a:rPr lang="da-DK" sz="1800" dirty="0" smtClean="0">
                <a:latin typeface="AGaramond"/>
              </a:rPr>
            </a:br>
            <a:r>
              <a:rPr lang="da-DK" sz="1800" dirty="0" smtClean="0">
                <a:latin typeface="AGaramond"/>
              </a:rPr>
              <a:t>og udfordrer 1- og 3-slagets status som de mest betonede slag. </a:t>
            </a:r>
            <a:br>
              <a:rPr lang="da-DK" sz="1800" dirty="0" smtClean="0">
                <a:latin typeface="AGaramond"/>
              </a:rPr>
            </a:br>
            <a:r>
              <a:rPr lang="da-DK" sz="1800" dirty="0" smtClean="0">
                <a:latin typeface="AGaramond"/>
              </a:rPr>
              <a:t>Dette kaldes </a:t>
            </a:r>
            <a:r>
              <a:rPr lang="da-DK" sz="1800" b="1" dirty="0" smtClean="0">
                <a:latin typeface="AGaramond"/>
              </a:rPr>
              <a:t>afterbeat / </a:t>
            </a:r>
            <a:r>
              <a:rPr lang="da-DK" sz="1800" b="1" dirty="0" err="1" smtClean="0">
                <a:latin typeface="AGaramond"/>
              </a:rPr>
              <a:t>backbeat</a:t>
            </a:r>
            <a:r>
              <a:rPr lang="da-DK" sz="1800" b="1" dirty="0" smtClean="0">
                <a:latin typeface="AGaramond"/>
              </a:rPr>
              <a:t> </a:t>
            </a:r>
            <a:r>
              <a:rPr lang="da-DK" sz="1800" dirty="0" smtClean="0">
                <a:latin typeface="AGaramond"/>
              </a:rPr>
              <a:t>og vi taler om </a:t>
            </a:r>
            <a:r>
              <a:rPr lang="da-DK" sz="1800" b="1" dirty="0" smtClean="0">
                <a:latin typeface="AGaramond"/>
              </a:rPr>
              <a:t>modrytme</a:t>
            </a:r>
            <a:endParaRPr lang="da-DK" sz="1800" dirty="0" smtClean="0">
              <a:latin typeface="AGaramond"/>
            </a:endParaRPr>
          </a:p>
          <a:p>
            <a:pPr eaLnBrk="1" hangingPunct="1">
              <a:buFontTx/>
              <a:buNone/>
            </a:pPr>
            <a:endParaRPr lang="da-DK" sz="1800" b="1" dirty="0" smtClean="0">
              <a:latin typeface="AGaramond"/>
            </a:endParaRPr>
          </a:p>
          <a:p>
            <a:pPr eaLnBrk="1" hangingPunct="1">
              <a:buFontTx/>
              <a:buNone/>
            </a:pPr>
            <a:r>
              <a:rPr lang="da-DK" sz="1800" b="1" dirty="0" smtClean="0">
                <a:latin typeface="AGaramond"/>
              </a:rPr>
              <a:t>Modrytme</a:t>
            </a:r>
            <a:r>
              <a:rPr lang="da-DK" sz="1800" dirty="0" smtClean="0">
                <a:latin typeface="AGaramond"/>
              </a:rPr>
              <a:t> ses også i Sax og Guitar 1, der spiller en rytmisk figur, der går på tværs af </a:t>
            </a:r>
            <a:r>
              <a:rPr lang="da-DK" sz="1800" dirty="0" err="1" smtClean="0">
                <a:latin typeface="AGaramond"/>
              </a:rPr>
              <a:t>pulsslgene</a:t>
            </a:r>
            <a:r>
              <a:rPr lang="da-DK" sz="1800" dirty="0" smtClean="0">
                <a:latin typeface="AGaramond"/>
              </a:rPr>
              <a:t> – halvdelen af tonerne ligger </a:t>
            </a:r>
            <a:r>
              <a:rPr lang="da-DK" sz="1800" i="1" dirty="0" smtClean="0">
                <a:latin typeface="AGaramond"/>
              </a:rPr>
              <a:t>på</a:t>
            </a:r>
            <a:r>
              <a:rPr lang="da-DK" sz="1800" dirty="0" smtClean="0">
                <a:latin typeface="AGaramond"/>
              </a:rPr>
              <a:t> </a:t>
            </a:r>
            <a:r>
              <a:rPr lang="da-DK" sz="1800" i="1" dirty="0" smtClean="0">
                <a:latin typeface="AGaramond"/>
              </a:rPr>
              <a:t>pulsslag</a:t>
            </a:r>
            <a:r>
              <a:rPr lang="da-DK" sz="1800" dirty="0" smtClean="0">
                <a:latin typeface="AGaramond"/>
              </a:rPr>
              <a:t> og den anden halvdel </a:t>
            </a:r>
            <a:r>
              <a:rPr lang="da-DK" sz="1800" i="1" dirty="0" smtClean="0">
                <a:latin typeface="AGaramond"/>
              </a:rPr>
              <a:t>synkoperet.</a:t>
            </a:r>
            <a:endParaRPr lang="da-DK" sz="1800" b="1"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"Stikker" spiller en </a:t>
            </a:r>
            <a:r>
              <a:rPr lang="da-DK" sz="1800" b="1" dirty="0" smtClean="0">
                <a:latin typeface="AGaramond"/>
              </a:rPr>
              <a:t>underdeling</a:t>
            </a:r>
            <a:r>
              <a:rPr lang="da-DK" sz="1800" dirty="0" smtClean="0">
                <a:latin typeface="AGaramond"/>
              </a:rPr>
              <a:t> af pulsslagene i swingende 8.-dele. Læg mærke til at bækkenet kombinerer beatmarkering og underdeling.</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grpSp>
        <p:nvGrpSpPr>
          <p:cNvPr id="7" name="Gruppe 6"/>
          <p:cNvGrpSpPr/>
          <p:nvPr/>
        </p:nvGrpSpPr>
        <p:grpSpPr>
          <a:xfrm>
            <a:off x="1060857" y="1143400"/>
            <a:ext cx="7022286" cy="4373832"/>
            <a:chOff x="1060857" y="1143400"/>
            <a:chExt cx="7022286" cy="4373832"/>
          </a:xfrm>
        </p:grpSpPr>
        <p:pic>
          <p:nvPicPr>
            <p:cNvPr id="75778" name="Picture 2"/>
            <p:cNvPicPr>
              <a:picLocks noChangeAspect="1" noChangeArrowheads="1"/>
            </p:cNvPicPr>
            <p:nvPr/>
          </p:nvPicPr>
          <p:blipFill>
            <a:blip r:embed="rId4" cstate="print"/>
            <a:srcRect/>
            <a:stretch>
              <a:fillRect/>
            </a:stretch>
          </p:blipFill>
          <p:spPr bwMode="auto">
            <a:xfrm>
              <a:off x="1060857" y="1143400"/>
              <a:ext cx="7022286" cy="4373832"/>
            </a:xfrm>
            <a:prstGeom prst="rect">
              <a:avLst/>
            </a:prstGeom>
            <a:noFill/>
            <a:ln w="9525">
              <a:noFill/>
              <a:miter lim="800000"/>
              <a:headEnd/>
              <a:tailEnd/>
            </a:ln>
          </p:spPr>
        </p:pic>
        <p:pic>
          <p:nvPicPr>
            <p:cNvPr id="6" name="57 - Groove 1.mp3">
              <a:hlinkHover r:id="" action="ppaction://ole?verb=0"/>
            </p:cNvPr>
            <p:cNvPicPr>
              <a:picLocks noRot="1" noChangeAspect="1"/>
            </p:cNvPicPr>
            <p:nvPr>
              <a:audioFile r:link="rId1"/>
            </p:nvPr>
          </p:nvPicPr>
          <p:blipFill>
            <a:blip r:embed="rId5" cstate="print"/>
            <a:stretch>
              <a:fillRect/>
            </a:stretch>
          </p:blipFill>
          <p:spPr>
            <a:xfrm>
              <a:off x="1331640" y="1340768"/>
              <a:ext cx="276225" cy="276225"/>
            </a:xfrm>
            <a:prstGeom prst="rect">
              <a:avLst/>
            </a:prstGeom>
          </p:spPr>
        </p:pic>
      </p:grpSp>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pic>
        <p:nvPicPr>
          <p:cNvPr id="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gtEl>
                                      </p:cBhvr>
                                      <p:by x="50000" y="50000"/>
                                    </p:animScale>
                                  </p:childTnLst>
                                </p:cTn>
                              </p:par>
                              <p:par>
                                <p:cTn id="7" presetID="56" presetClass="path" presetSubtype="0" accel="50000" decel="50000" fill="hold" nodeType="withEffect">
                                  <p:stCondLst>
                                    <p:cond delay="0"/>
                                  </p:stCondLst>
                                  <p:childTnLst>
                                    <p:animMotion origin="layout" path="M 0 3.33333E-6 L 0.27569 -0.13241 " pathEditMode="relative" rAng="0" ptsTypes="AA">
                                      <p:cBhvr>
                                        <p:cTn id="8" dur="500" fill="hold"/>
                                        <p:tgtEl>
                                          <p:spTgt spid="7"/>
                                        </p:tgtEl>
                                        <p:attrNameLst>
                                          <p:attrName>ppt_x</p:attrName>
                                          <p:attrName>ppt_y</p:attrName>
                                        </p:attrNameLst>
                                      </p:cBhvr>
                                      <p:rCtr x="138" y="-66"/>
                                    </p:animMotion>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in)">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7"/>
                                        </p:tgtEl>
                                      </p:cBhvr>
                                      <p:by x="200000" y="200000"/>
                                    </p:animScale>
                                  </p:childTnLst>
                                </p:cTn>
                              </p:par>
                              <p:par>
                                <p:cTn id="17" presetID="49" presetClass="path" presetSubtype="0" accel="50000" decel="50000" fill="hold" nodeType="withEffect">
                                  <p:stCondLst>
                                    <p:cond delay="0"/>
                                  </p:stCondLst>
                                  <p:childTnLst>
                                    <p:animMotion origin="layout" path="M 0.27569 -0.13241 L 0.0158 -0.00648 " pathEditMode="relative" rAng="0" ptsTypes="AA">
                                      <p:cBhvr>
                                        <p:cTn id="18" dur="500" fill="hold"/>
                                        <p:tgtEl>
                                          <p:spTgt spid="7"/>
                                        </p:tgtEl>
                                        <p:attrNameLst>
                                          <p:attrName>ppt_x</p:attrName>
                                          <p:attrName>ppt_y</p:attrName>
                                        </p:attrNameLst>
                                      </p:cBhvr>
                                      <p:rCtr x="-130" y="63"/>
                                    </p:animMotion>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7"/>
                                        </p:tgtEl>
                                      </p:cBhvr>
                                      <p:by x="50000" y="50000"/>
                                    </p:animScale>
                                  </p:childTnLst>
                                </p:cTn>
                              </p:par>
                              <p:par>
                                <p:cTn id="23" presetID="56" presetClass="path" presetSubtype="0" accel="50000" decel="50000" fill="hold" nodeType="withEffect">
                                  <p:stCondLst>
                                    <p:cond delay="0"/>
                                  </p:stCondLst>
                                  <p:childTnLst>
                                    <p:animMotion origin="layout" path="M 0.00799 -0.00486 L 0.27569 -0.13079 " pathEditMode="relative" rAng="0" ptsTypes="AA">
                                      <p:cBhvr>
                                        <p:cTn id="24" dur="500" fill="hold"/>
                                        <p:tgtEl>
                                          <p:spTgt spid="7"/>
                                        </p:tgtEl>
                                        <p:attrNameLst>
                                          <p:attrName>ppt_x</p:attrName>
                                          <p:attrName>ppt_y</p:attrName>
                                        </p:attrNameLst>
                                      </p:cBhvr>
                                      <p:rCtr x="134" y="-63"/>
                                    </p:animMotion>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19459">
                                            <p:txEl>
                                              <p:pRg st="2" end="2"/>
                                            </p:txEl>
                                          </p:spTgt>
                                        </p:tgtEl>
                                        <p:attrNameLst>
                                          <p:attrName>style.visibility</p:attrName>
                                        </p:attrNameLst>
                                      </p:cBhvr>
                                      <p:to>
                                        <p:strVal val="visible"/>
                                      </p:to>
                                    </p:set>
                                    <p:animEffect transition="in" filter="box(in)">
                                      <p:cBhvr>
                                        <p:cTn id="28" dur="500"/>
                                        <p:tgtEl>
                                          <p:spTgt spid="1945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500" fill="hold"/>
                                        <p:tgtEl>
                                          <p:spTgt spid="7"/>
                                        </p:tgtEl>
                                      </p:cBhvr>
                                      <p:by x="150000" y="150000"/>
                                    </p:animScale>
                                  </p:childTnLst>
                                </p:cTn>
                              </p:par>
                              <p:par>
                                <p:cTn id="33" presetID="49" presetClass="path" presetSubtype="0" accel="50000" decel="50000" fill="hold" nodeType="withEffect">
                                  <p:stCondLst>
                                    <p:cond delay="0"/>
                                  </p:stCondLst>
                                  <p:childTnLst>
                                    <p:animMotion origin="layout" path="M 0.27569 -0.13241 L 0.00781 -0.00648 " pathEditMode="relative" rAng="0" ptsTypes="AA">
                                      <p:cBhvr>
                                        <p:cTn id="34" dur="500" fill="hold"/>
                                        <p:tgtEl>
                                          <p:spTgt spid="7"/>
                                        </p:tgtEl>
                                        <p:attrNameLst>
                                          <p:attrName>ppt_x</p:attrName>
                                          <p:attrName>ppt_y</p:attrName>
                                        </p:attrNameLst>
                                      </p:cBhvr>
                                      <p:rCtr x="-134" y="63"/>
                                    </p:animMotion>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9459">
                                            <p:txEl>
                                              <p:pRg st="4" end="4"/>
                                            </p:txEl>
                                          </p:spTgt>
                                        </p:tgtEl>
                                        <p:attrNameLst>
                                          <p:attrName>style.visibility</p:attrName>
                                        </p:attrNameLst>
                                      </p:cBhvr>
                                      <p:to>
                                        <p:strVal val="visible"/>
                                      </p:to>
                                    </p:set>
                                    <p:animEffect transition="in" filter="box(in)">
                                      <p:cBhvr>
                                        <p:cTn id="39" dur="500"/>
                                        <p:tgtEl>
                                          <p:spTgt spid="1945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9459">
                                            <p:txEl>
                                              <p:pRg st="6" end="6"/>
                                            </p:txEl>
                                          </p:spTgt>
                                        </p:tgtEl>
                                        <p:attrNameLst>
                                          <p:attrName>style.visibility</p:attrName>
                                        </p:attrNameLst>
                                      </p:cBhvr>
                                      <p:to>
                                        <p:strVal val="visible"/>
                                      </p:to>
                                    </p:set>
                                    <p:animEffect transition="in" filter="box(in)">
                                      <p:cBhvr>
                                        <p:cTn id="44" dur="500"/>
                                        <p:tgtEl>
                                          <p:spTgt spid="1945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500" fill="hold"/>
                                        <p:tgtEl>
                                          <p:spTgt spid="7"/>
                                        </p:tgtEl>
                                      </p:cBhvr>
                                      <p:by x="50000" y="50000"/>
                                    </p:animScale>
                                  </p:childTnLst>
                                </p:cTn>
                              </p:par>
                              <p:par>
                                <p:cTn id="49" presetID="56" presetClass="path" presetSubtype="0" accel="50000" decel="50000" fill="hold" nodeType="withEffect">
                                  <p:stCondLst>
                                    <p:cond delay="0"/>
                                  </p:stCondLst>
                                  <p:childTnLst>
                                    <p:animMotion origin="layout" path="M 0 0.00416 L 0.27569 -0.12824 " pathEditMode="relative" rAng="0" ptsTypes="AA">
                                      <p:cBhvr>
                                        <p:cTn id="50" dur="500" fill="hold"/>
                                        <p:tgtEl>
                                          <p:spTgt spid="7"/>
                                        </p:tgtEl>
                                        <p:attrNameLst>
                                          <p:attrName>ppt_x</p:attrName>
                                          <p:attrName>ppt_y</p:attrName>
                                        </p:attrNameLst>
                                      </p:cBhvr>
                                      <p:rCtr x="138"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FontTx/>
              <a:buNone/>
            </a:pPr>
            <a:r>
              <a:rPr lang="da-DK" sz="1800" i="1" dirty="0" smtClean="0">
                <a:latin typeface="AGaramond"/>
              </a:rPr>
              <a:t>Beatmarkeringen</a:t>
            </a:r>
            <a:r>
              <a:rPr lang="da-DK" sz="1800" dirty="0" smtClean="0">
                <a:latin typeface="AGaramond"/>
              </a:rPr>
              <a:t> understøtter pulsen i musikken.</a:t>
            </a:r>
          </a:p>
          <a:p>
            <a:pPr eaLnBrk="1" hangingPunct="1">
              <a:buFontTx/>
              <a:buNone/>
            </a:pPr>
            <a:r>
              <a:rPr lang="da-DK" sz="1800" i="1" dirty="0" smtClean="0">
                <a:latin typeface="AGaramond"/>
              </a:rPr>
              <a:t>Modrytmen</a:t>
            </a:r>
            <a:r>
              <a:rPr lang="da-DK" sz="1800" dirty="0" smtClean="0">
                <a:latin typeface="AGaramond"/>
              </a:rPr>
              <a:t> understøtter den rytmiske spænding (og variation) i musikken.</a:t>
            </a:r>
          </a:p>
          <a:p>
            <a:pPr eaLnBrk="1" hangingPunct="1">
              <a:buFontTx/>
              <a:buNone/>
            </a:pPr>
            <a:endParaRPr lang="da-DK" sz="1800" i="1" dirty="0" smtClean="0">
              <a:latin typeface="AGaramond"/>
            </a:endParaRPr>
          </a:p>
          <a:p>
            <a:pPr eaLnBrk="1" hangingPunct="1">
              <a:buFontTx/>
              <a:buNone/>
            </a:pPr>
            <a:r>
              <a:rPr lang="da-DK" sz="1800" dirty="0" smtClean="0">
                <a:latin typeface="AGaramond"/>
              </a:rPr>
              <a:t>Analysen undersøger derfor balancen mellem beatmarkering og modrytme i </a:t>
            </a:r>
            <a:r>
              <a:rPr lang="da-DK" sz="1800" dirty="0" err="1" smtClean="0">
                <a:latin typeface="AGaramond"/>
              </a:rPr>
              <a:t>groovet</a:t>
            </a:r>
            <a:r>
              <a:rPr lang="da-DK" sz="1800" dirty="0" smtClean="0">
                <a:latin typeface="AGaramond"/>
              </a:rPr>
              <a:t>. Mangler modrytmen, vil vi fornemme musikken stift og kantet, men mangler beatmarkeringen, vil vi fornemme musikken urolig og </a:t>
            </a:r>
            <a:r>
              <a:rPr lang="da-DK" sz="1800" dirty="0" err="1" smtClean="0">
                <a:latin typeface="AGaramond"/>
              </a:rPr>
              <a:t>orienteringsløs</a:t>
            </a:r>
            <a:r>
              <a:rPr lang="da-DK" sz="1800" dirty="0" smtClean="0">
                <a:latin typeface="AGaramond"/>
              </a:rPr>
              <a:t>.</a:t>
            </a:r>
          </a:p>
          <a:p>
            <a:pPr eaLnBrk="1" hangingPunct="1">
              <a:buFontTx/>
              <a:buNone/>
            </a:pPr>
            <a:endParaRPr lang="da-DK" sz="1800" dirty="0" smtClean="0">
              <a:latin typeface="AGaramond"/>
            </a:endParaRPr>
          </a:p>
        </p:txBody>
      </p:sp>
      <p:pic>
        <p:nvPicPr>
          <p:cNvPr id="1946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6" name="Tekstboks 5"/>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ox(in)">
                                      <p:cBhvr>
                                        <p:cTn id="17"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FontTx/>
              <a:buNone/>
            </a:pPr>
            <a:r>
              <a:rPr lang="da-DK" sz="1800" i="1" dirty="0" smtClean="0">
                <a:latin typeface="AGaramond"/>
              </a:rPr>
              <a:t>Beatmarkeringen</a:t>
            </a:r>
            <a:r>
              <a:rPr lang="da-DK" sz="1800" dirty="0" smtClean="0">
                <a:latin typeface="AGaramond"/>
              </a:rPr>
              <a:t> understøtter pulsen i musikken.</a:t>
            </a:r>
          </a:p>
          <a:p>
            <a:pPr eaLnBrk="1" hangingPunct="1">
              <a:buFontTx/>
              <a:buNone/>
            </a:pPr>
            <a:r>
              <a:rPr lang="da-DK" sz="1800" i="1" dirty="0" smtClean="0">
                <a:latin typeface="AGaramond"/>
              </a:rPr>
              <a:t>Modrytmen</a:t>
            </a:r>
            <a:r>
              <a:rPr lang="da-DK" sz="1800" dirty="0" smtClean="0">
                <a:latin typeface="AGaramond"/>
              </a:rPr>
              <a:t> understøtter den rytmiske spænding (og variation) i musikken.</a:t>
            </a:r>
          </a:p>
          <a:p>
            <a:pPr eaLnBrk="1" hangingPunct="1">
              <a:buFontTx/>
              <a:buNone/>
            </a:pPr>
            <a:endParaRPr lang="da-DK" sz="1800" i="1" dirty="0" smtClean="0">
              <a:latin typeface="AGaramond"/>
            </a:endParaRPr>
          </a:p>
          <a:p>
            <a:pPr eaLnBrk="1" hangingPunct="1">
              <a:buFontTx/>
              <a:buNone/>
            </a:pPr>
            <a:r>
              <a:rPr lang="da-DK" sz="1800" dirty="0" smtClean="0">
                <a:latin typeface="AGaramond"/>
              </a:rPr>
              <a:t>Analysen undersøger derfor balancen mellem beatmarkering og modrytme i </a:t>
            </a:r>
            <a:r>
              <a:rPr lang="da-DK" sz="1800" dirty="0" err="1" smtClean="0">
                <a:latin typeface="AGaramond"/>
              </a:rPr>
              <a:t>groovet</a:t>
            </a:r>
            <a:r>
              <a:rPr lang="da-DK" sz="1800" dirty="0" smtClean="0">
                <a:latin typeface="AGaramond"/>
              </a:rPr>
              <a:t>. Mangler modrytmen, vil vi fornemme musikken stift og kantet, men mangler beatmarkeringen, vil vi fornemme musikken urolig og </a:t>
            </a:r>
            <a:r>
              <a:rPr lang="da-DK" sz="1800" dirty="0" err="1" smtClean="0">
                <a:latin typeface="AGaramond"/>
              </a:rPr>
              <a:t>orienteringsløs</a:t>
            </a:r>
            <a:r>
              <a:rPr lang="da-DK" sz="1800" dirty="0" smtClean="0">
                <a:latin typeface="AGaramond"/>
              </a:rPr>
              <a:t>.</a:t>
            </a:r>
          </a:p>
          <a:p>
            <a:pPr eaLnBrk="1" hangingPunct="1">
              <a:buFontTx/>
              <a:buNone/>
            </a:pPr>
            <a:endParaRPr lang="da-DK" sz="1800" dirty="0" smtClean="0">
              <a:solidFill>
                <a:schemeClr val="tx1">
                  <a:lumMod val="65000"/>
                  <a:lumOff val="35000"/>
                </a:schemeClr>
              </a:solidFill>
              <a:latin typeface="AGaramond"/>
            </a:endParaRPr>
          </a:p>
          <a:p>
            <a:pPr eaLnBrk="1" hangingPunct="1">
              <a:buFontTx/>
              <a:buNone/>
            </a:pPr>
            <a:r>
              <a:rPr lang="da-DK" sz="1800" dirty="0" smtClean="0">
                <a:solidFill>
                  <a:schemeClr val="tx1">
                    <a:lumMod val="65000"/>
                    <a:lumOff val="35000"/>
                  </a:schemeClr>
                </a:solidFill>
                <a:latin typeface="AGaramond"/>
              </a:rPr>
              <a:t>(KLIK IKKE – hold musen hen over ikonet OG vær tålmodig – det kommer)</a:t>
            </a:r>
            <a:endParaRPr lang="da-DK" sz="1800" dirty="0" smtClean="0">
              <a:latin typeface="AGaramond"/>
            </a:endParaRPr>
          </a:p>
          <a:p>
            <a:pPr eaLnBrk="1" hangingPunct="1">
              <a:buFontTx/>
              <a:buNone/>
            </a:pPr>
            <a:r>
              <a:rPr lang="da-DK" sz="1800" dirty="0" smtClean="0">
                <a:latin typeface="AGaramond"/>
              </a:rPr>
              <a:t>Eks: </a:t>
            </a:r>
            <a:r>
              <a:rPr lang="da-DK" sz="1800" i="1" dirty="0" smtClean="0">
                <a:latin typeface="AGaramond"/>
              </a:rPr>
              <a:t>Rock </a:t>
            </a:r>
            <a:r>
              <a:rPr lang="da-DK" sz="1800" i="1" dirty="0" err="1" smtClean="0">
                <a:latin typeface="AGaramond"/>
              </a:rPr>
              <a:t>around</a:t>
            </a:r>
            <a:r>
              <a:rPr lang="da-DK" sz="1800" i="1" dirty="0" smtClean="0">
                <a:latin typeface="AGaramond"/>
              </a:rPr>
              <a:t> the </a:t>
            </a:r>
            <a:r>
              <a:rPr lang="da-DK" sz="1800" i="1" dirty="0" err="1" smtClean="0">
                <a:latin typeface="AGaramond"/>
              </a:rPr>
              <a:t>clock</a:t>
            </a:r>
            <a:endParaRPr lang="da-DK" sz="1800" i="1" dirty="0" smtClean="0">
              <a:latin typeface="AGaramond"/>
            </a:endParaRPr>
          </a:p>
          <a:p>
            <a:pPr eaLnBrk="1" hangingPunct="1">
              <a:buFontTx/>
              <a:buNone/>
            </a:pPr>
            <a:r>
              <a:rPr lang="da-DK" sz="1800" dirty="0" smtClean="0">
                <a:latin typeface="AGaramond"/>
              </a:rPr>
              <a:t>Uden Sax og Guitar 1:</a:t>
            </a:r>
          </a:p>
          <a:p>
            <a:pPr eaLnBrk="1" hangingPunct="1">
              <a:buFontTx/>
              <a:buNone/>
            </a:pPr>
            <a:r>
              <a:rPr lang="da-DK" sz="1800" dirty="0" smtClean="0">
                <a:latin typeface="AGaramond"/>
              </a:rPr>
              <a:t>Kun Sax og guitar 1:</a:t>
            </a:r>
          </a:p>
          <a:p>
            <a:pPr eaLnBrk="1" hangingPunct="1">
              <a:buFontTx/>
              <a:buNone/>
            </a:pPr>
            <a:endParaRPr lang="da-DK" sz="1800" dirty="0" smtClean="0">
              <a:latin typeface="AGaramond"/>
            </a:endParaRPr>
          </a:p>
        </p:txBody>
      </p:sp>
      <p:pic>
        <p:nvPicPr>
          <p:cNvPr id="19460"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grpSp>
        <p:nvGrpSpPr>
          <p:cNvPr id="11" name="Gruppe 10"/>
          <p:cNvGrpSpPr/>
          <p:nvPr/>
        </p:nvGrpSpPr>
        <p:grpSpPr>
          <a:xfrm>
            <a:off x="3563888" y="4459972"/>
            <a:ext cx="287655" cy="950585"/>
            <a:chOff x="4355976" y="5036036"/>
            <a:chExt cx="287655" cy="950585"/>
          </a:xfrm>
        </p:grpSpPr>
        <p:pic>
          <p:nvPicPr>
            <p:cNvPr id="7" name="01 Rock around the clock.mid">
              <a:hlinkHover r:id="" action="ppaction://ole?verb=0"/>
            </p:cNvPr>
            <p:cNvPicPr>
              <a:picLocks noRot="1" noChangeAspect="1"/>
            </p:cNvPicPr>
            <p:nvPr>
              <a:audioFile r:link="rId1"/>
            </p:nvPr>
          </p:nvPicPr>
          <p:blipFill>
            <a:blip r:embed="rId7" cstate="print"/>
            <a:stretch>
              <a:fillRect/>
            </a:stretch>
          </p:blipFill>
          <p:spPr>
            <a:xfrm>
              <a:off x="4355976" y="5036036"/>
              <a:ext cx="276225" cy="276225"/>
            </a:xfrm>
            <a:prstGeom prst="rect">
              <a:avLst/>
            </a:prstGeom>
          </p:spPr>
        </p:pic>
        <p:pic>
          <p:nvPicPr>
            <p:cNvPr id="9" name="01 Rock around saxgui1.mid">
              <a:hlinkHover r:id="" action="ppaction://ole?verb=0"/>
            </p:cNvPr>
            <p:cNvPicPr>
              <a:picLocks noRot="1" noChangeAspect="1"/>
            </p:cNvPicPr>
            <p:nvPr>
              <a:audioFile r:link="rId2"/>
            </p:nvPr>
          </p:nvPicPr>
          <p:blipFill>
            <a:blip r:embed="rId8" cstate="print"/>
            <a:stretch>
              <a:fillRect/>
            </a:stretch>
          </p:blipFill>
          <p:spPr>
            <a:xfrm>
              <a:off x="4367406" y="5710396"/>
              <a:ext cx="276225" cy="276225"/>
            </a:xfrm>
            <a:prstGeom prst="rect">
              <a:avLst/>
            </a:prstGeom>
          </p:spPr>
        </p:pic>
        <p:pic>
          <p:nvPicPr>
            <p:cNvPr id="10" name="01 Rock around usaxgui1.mid">
              <a:hlinkHover r:id="" action="ppaction://ole?verb=0"/>
            </p:cNvPr>
            <p:cNvPicPr>
              <a:picLocks noRot="1" noChangeAspect="1"/>
            </p:cNvPicPr>
            <p:nvPr>
              <a:audioFile r:link="rId3"/>
            </p:nvPr>
          </p:nvPicPr>
          <p:blipFill>
            <a:blip r:embed="rId9" cstate="print"/>
            <a:stretch>
              <a:fillRect/>
            </a:stretch>
          </p:blipFill>
          <p:spPr>
            <a:xfrm>
              <a:off x="4356353" y="5373593"/>
              <a:ext cx="276225" cy="276225"/>
            </a:xfrm>
            <a:prstGeom prst="rect">
              <a:avLst/>
            </a:prstGeom>
          </p:spPr>
        </p:pic>
      </p:grpSp>
      <p:pic>
        <p:nvPicPr>
          <p:cNvPr id="12" name="Picture 2"/>
          <p:cNvPicPr>
            <a:picLocks noChangeAspect="1" noChangeArrowheads="1"/>
          </p:cNvPicPr>
          <p:nvPr/>
        </p:nvPicPr>
        <p:blipFill>
          <a:blip r:embed="rId10"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3" name="Tekstboks 12"/>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FontTx/>
              <a:buNone/>
            </a:pPr>
            <a:r>
              <a:rPr lang="da-DK" sz="1800" dirty="0" smtClean="0">
                <a:latin typeface="AGaramond"/>
              </a:rPr>
              <a:t>"</a:t>
            </a:r>
            <a:r>
              <a:rPr lang="da-DK" sz="1800" dirty="0" err="1" smtClean="0">
                <a:latin typeface="AGaramond"/>
              </a:rPr>
              <a:t>Hound</a:t>
            </a:r>
            <a:r>
              <a:rPr lang="da-DK" sz="1800" dirty="0" smtClean="0">
                <a:latin typeface="AGaramond"/>
              </a:rPr>
              <a:t> Dog" er et eksempel på at vi opfatter det rytmiske "drive" knyttet til de enkelte instrumenter der spiller hhv. beatmarkering og modrytme. Hvis bassen spiller modrytme, opfatter vi musikken anderledes, end hvis bassen spiller beatmarkering</a:t>
            </a:r>
          </a:p>
          <a:p>
            <a:pPr eaLnBrk="1" hangingPunct="1"/>
            <a:r>
              <a:rPr lang="da-DK" sz="1800" dirty="0" smtClean="0">
                <a:latin typeface="AGaramond"/>
              </a:rPr>
              <a:t>Hvilke </a:t>
            </a:r>
            <a:r>
              <a:rPr lang="da-DK" sz="1800" dirty="0" err="1" smtClean="0">
                <a:latin typeface="AGaramond"/>
              </a:rPr>
              <a:t>instrumeter</a:t>
            </a:r>
            <a:r>
              <a:rPr lang="da-DK" sz="1800" dirty="0" smtClean="0">
                <a:latin typeface="AGaramond"/>
              </a:rPr>
              <a:t> spiller beatmarkering hhv. modrytme i "</a:t>
            </a:r>
            <a:r>
              <a:rPr lang="da-DK" sz="1800" dirty="0" err="1" smtClean="0">
                <a:latin typeface="AGaramond"/>
              </a:rPr>
              <a:t>Hound</a:t>
            </a:r>
            <a:r>
              <a:rPr lang="da-DK" sz="1800" dirty="0" smtClean="0">
                <a:latin typeface="AGaramond"/>
              </a:rPr>
              <a:t> Dog"?</a:t>
            </a:r>
          </a:p>
        </p:txBody>
      </p:sp>
      <p:pic>
        <p:nvPicPr>
          <p:cNvPr id="19460"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971600" y="3204344"/>
            <a:ext cx="6892884" cy="3537024"/>
          </a:xfrm>
          <a:prstGeom prst="rect">
            <a:avLst/>
          </a:prstGeom>
          <a:noFill/>
          <a:ln w="9525">
            <a:noFill/>
            <a:miter lim="800000"/>
            <a:headEnd/>
            <a:tailEnd/>
          </a:ln>
        </p:spPr>
      </p:pic>
      <p:pic>
        <p:nvPicPr>
          <p:cNvPr id="6" name="58 - Groove 2.mp3">
            <a:hlinkHover r:id="" action="ppaction://ole?verb=0"/>
          </p:cNvPr>
          <p:cNvPicPr>
            <a:picLocks noRot="1" noChangeAspect="1"/>
          </p:cNvPicPr>
          <p:nvPr>
            <a:audioFile r:link="rId1"/>
          </p:nvPr>
        </p:nvPicPr>
        <p:blipFill>
          <a:blip r:embed="rId6" cstate="print"/>
          <a:stretch>
            <a:fillRect/>
          </a:stretch>
        </p:blipFill>
        <p:spPr>
          <a:xfrm>
            <a:off x="1259632" y="3212976"/>
            <a:ext cx="276225" cy="276225"/>
          </a:xfrm>
          <a:prstGeom prst="rect">
            <a:avLst/>
          </a:prstGeom>
        </p:spPr>
      </p:pic>
      <p:pic>
        <p:nvPicPr>
          <p:cNvPr id="7"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a:xfrm>
            <a:off x="457200" y="1207293"/>
            <a:ext cx="8229600" cy="4525963"/>
          </a:xfrm>
        </p:spPr>
        <p:txBody>
          <a:bodyPr/>
          <a:lstStyle/>
          <a:p>
            <a:pPr algn="ctr" eaLnBrk="1" hangingPunct="1">
              <a:buFontTx/>
              <a:buNone/>
            </a:pPr>
            <a:r>
              <a:rPr lang="da-DK" sz="2400" dirty="0" smtClean="0">
                <a:solidFill>
                  <a:srgbClr val="C87700"/>
                </a:solidFill>
                <a:latin typeface="AGaramond"/>
              </a:rPr>
              <a:t>PULS/TAKT-RAMMEN</a:t>
            </a:r>
          </a:p>
          <a:p>
            <a:pPr eaLnBrk="1" hangingPunct="1">
              <a:buFontTx/>
              <a:buNone/>
            </a:pPr>
            <a:endParaRPr lang="da-DK" sz="2400" dirty="0" smtClean="0">
              <a:solidFill>
                <a:srgbClr val="C87700"/>
              </a:solidFill>
              <a:latin typeface="AGaramond"/>
            </a:endParaRPr>
          </a:p>
        </p:txBody>
      </p:sp>
      <p:pic>
        <p:nvPicPr>
          <p:cNvPr id="1946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69125" y="1616997"/>
            <a:ext cx="5605751" cy="512437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lum bright="10000"/>
          </a:blip>
          <a:srcRect/>
          <a:stretch>
            <a:fillRect/>
          </a:stretch>
        </p:blipFill>
        <p:spPr bwMode="auto">
          <a:xfrm>
            <a:off x="467544" y="2008188"/>
            <a:ext cx="973137" cy="28416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lum bright="10000" contrast="-10000"/>
          </a:blip>
          <a:srcRect/>
          <a:stretch>
            <a:fillRect/>
          </a:stretch>
        </p:blipFill>
        <p:spPr bwMode="auto">
          <a:xfrm>
            <a:off x="7452320" y="2268538"/>
            <a:ext cx="1435100" cy="2320925"/>
          </a:xfrm>
          <a:prstGeom prst="rect">
            <a:avLst/>
          </a:prstGeom>
          <a:noFill/>
          <a:ln w="9525">
            <a:noFill/>
            <a:miter lim="800000"/>
            <a:headEnd/>
            <a:tailEnd/>
          </a:ln>
        </p:spPr>
      </p:pic>
      <p:pic>
        <p:nvPicPr>
          <p:cNvPr id="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312454" y="5346928"/>
            <a:ext cx="6219986" cy="422718"/>
          </a:xfrm>
          <a:prstGeom prst="rect">
            <a:avLst/>
          </a:prstGeom>
          <a:noFill/>
          <a:ln w="9525">
            <a:noFill/>
            <a:miter lim="800000"/>
            <a:headEnd/>
            <a:tailEnd/>
          </a:ln>
        </p:spPr>
      </p:pic>
      <p:sp>
        <p:nvSpPr>
          <p:cNvPr id="19459" name="Rectangle 3"/>
          <p:cNvSpPr>
            <a:spLocks noGrp="1" noChangeArrowheads="1"/>
          </p:cNvSpPr>
          <p:nvPr>
            <p:ph type="body" idx="1"/>
          </p:nvPr>
        </p:nvSpPr>
        <p:spPr>
          <a:xfrm>
            <a:off x="302840" y="1196752"/>
            <a:ext cx="8229600" cy="5400600"/>
          </a:xfrm>
        </p:spPr>
        <p:txBody>
          <a:bodyPr/>
          <a:lstStyle/>
          <a:p>
            <a:pPr algn="ctr" eaLnBrk="1" hangingPunct="1">
              <a:buNone/>
            </a:pPr>
            <a:r>
              <a:rPr lang="da-DK" sz="2400" dirty="0" smtClean="0">
                <a:solidFill>
                  <a:srgbClr val="C87700"/>
                </a:solidFill>
                <a:latin typeface="AGaramond"/>
              </a:rPr>
              <a:t>Kommentarer til PULS/TAKT-RAMMEN</a:t>
            </a:r>
          </a:p>
          <a:p>
            <a:pPr eaLnBrk="1" hangingPunct="1">
              <a:buFontTx/>
              <a:buNone/>
            </a:pPr>
            <a:r>
              <a:rPr lang="da-DK" sz="1800" dirty="0" smtClean="0">
                <a:solidFill>
                  <a:srgbClr val="C87700"/>
                </a:solidFill>
                <a:latin typeface="AGaramond"/>
              </a:rPr>
              <a:t>BEATMARKERING</a:t>
            </a:r>
            <a:r>
              <a:rPr lang="da-DK" sz="1800" dirty="0" smtClean="0">
                <a:latin typeface="AGaramond"/>
              </a:rPr>
              <a:t> er at en stemme spiller </a:t>
            </a:r>
            <a:r>
              <a:rPr lang="da-DK" sz="1800" i="1" dirty="0" smtClean="0">
                <a:latin typeface="AGaramond"/>
              </a:rPr>
              <a:t>på puls-</a:t>
            </a:r>
            <a:br>
              <a:rPr lang="da-DK" sz="1800" i="1" dirty="0" smtClean="0">
                <a:latin typeface="AGaramond"/>
              </a:rPr>
            </a:br>
            <a:r>
              <a:rPr lang="da-DK" sz="1800" i="1" dirty="0" smtClean="0">
                <a:latin typeface="AGaramond"/>
              </a:rPr>
              <a:t>slagene</a:t>
            </a:r>
            <a:r>
              <a:rPr lang="da-DK" sz="1800" dirty="0" smtClean="0">
                <a:latin typeface="AGaramond"/>
              </a:rPr>
              <a:t> eller </a:t>
            </a:r>
            <a:r>
              <a:rPr lang="da-DK" sz="1800" i="1" dirty="0" smtClean="0">
                <a:latin typeface="AGaramond"/>
              </a:rPr>
              <a:t>underdeling af pulsen</a:t>
            </a:r>
            <a:r>
              <a:rPr lang="da-DK" sz="1800" dirty="0" smtClean="0">
                <a:latin typeface="AGaramond"/>
              </a:rPr>
              <a:t>.</a:t>
            </a:r>
          </a:p>
          <a:p>
            <a:pPr eaLnBrk="1" hangingPunct="1">
              <a:buFontTx/>
              <a:buNone/>
            </a:pPr>
            <a:r>
              <a:rPr lang="da-DK" sz="1800" dirty="0" smtClean="0">
                <a:solidFill>
                  <a:srgbClr val="C87700"/>
                </a:solidFill>
                <a:latin typeface="AGaramond"/>
              </a:rPr>
              <a:t>MODRYTME</a:t>
            </a:r>
            <a:r>
              <a:rPr lang="da-DK" sz="1800" dirty="0" smtClean="0">
                <a:latin typeface="AGaramond"/>
              </a:rPr>
              <a:t> er, at en stemme fx laver rytmiske </a:t>
            </a:r>
            <a:br>
              <a:rPr lang="da-DK" sz="1800" dirty="0" smtClean="0">
                <a:latin typeface="AGaramond"/>
              </a:rPr>
            </a:br>
            <a:r>
              <a:rPr lang="da-DK" sz="1800" dirty="0" smtClean="0">
                <a:latin typeface="AGaramond"/>
              </a:rPr>
              <a:t>markeringer </a:t>
            </a:r>
            <a:r>
              <a:rPr lang="da-DK" sz="1800" i="1" dirty="0" smtClean="0">
                <a:latin typeface="AGaramond"/>
              </a:rPr>
              <a:t>mellem slagene</a:t>
            </a:r>
            <a:r>
              <a:rPr lang="da-DK" sz="1800" dirty="0" smtClean="0">
                <a:latin typeface="AGaramond"/>
              </a:rPr>
              <a:t> – at en stemme bryder </a:t>
            </a:r>
            <a:br>
              <a:rPr lang="da-DK" sz="1800" dirty="0" smtClean="0">
                <a:latin typeface="AGaramond"/>
              </a:rPr>
            </a:br>
            <a:r>
              <a:rPr lang="da-DK" sz="1800" dirty="0" smtClean="0">
                <a:latin typeface="AGaramond"/>
              </a:rPr>
              <a:t>med taktartens betoningsmønster.</a:t>
            </a:r>
          </a:p>
          <a:p>
            <a:pPr eaLnBrk="1" hangingPunct="1">
              <a:buFontTx/>
              <a:buNone/>
            </a:pPr>
            <a:r>
              <a:rPr lang="da-DK" sz="1800" dirty="0" smtClean="0">
                <a:solidFill>
                  <a:srgbClr val="C87700"/>
                </a:solidFill>
                <a:latin typeface="AGaramond"/>
              </a:rPr>
              <a:t>OFF-BEAT</a:t>
            </a:r>
            <a:r>
              <a:rPr lang="da-DK" sz="1800" dirty="0" smtClean="0">
                <a:latin typeface="AGaramond"/>
              </a:rPr>
              <a:t> findes på 8.-delsplan og på 16.-delsplan.</a:t>
            </a:r>
            <a:br>
              <a:rPr lang="da-DK" sz="1800" dirty="0" smtClean="0">
                <a:latin typeface="AGaramond"/>
              </a:rPr>
            </a:br>
            <a:r>
              <a:rPr lang="da-DK" sz="1800" dirty="0" err="1" smtClean="0">
                <a:latin typeface="AGaramond"/>
              </a:rPr>
              <a:t>Off-beat</a:t>
            </a:r>
            <a:r>
              <a:rPr lang="da-DK" sz="1800" dirty="0" smtClean="0">
                <a:latin typeface="AGaramond"/>
              </a:rPr>
              <a:t> er en konsekvent markering af </a:t>
            </a:r>
            <a:br>
              <a:rPr lang="da-DK" sz="1800" dirty="0" smtClean="0">
                <a:latin typeface="AGaramond"/>
              </a:rPr>
            </a:br>
            <a:r>
              <a:rPr lang="da-DK" sz="1800" dirty="0" smtClean="0">
                <a:latin typeface="AGaramond"/>
              </a:rPr>
              <a:t>alle underdelingerne </a:t>
            </a:r>
            <a:r>
              <a:rPr lang="da-DK" sz="1800" i="1" dirty="0" smtClean="0">
                <a:latin typeface="AGaramond"/>
              </a:rPr>
              <a:t>mellem pulsslagene</a:t>
            </a:r>
            <a:r>
              <a:rPr lang="da-DK" sz="1800" dirty="0" smtClean="0">
                <a:latin typeface="AGaramond"/>
              </a:rPr>
              <a:t>. </a:t>
            </a:r>
          </a:p>
          <a:p>
            <a:pPr eaLnBrk="1" hangingPunct="1">
              <a:buFontTx/>
              <a:buNone/>
            </a:pPr>
            <a:r>
              <a:rPr lang="da-DK" sz="1800" dirty="0" smtClean="0">
                <a:solidFill>
                  <a:srgbClr val="C87700"/>
                </a:solidFill>
                <a:latin typeface="AGaramond"/>
              </a:rPr>
              <a:t>OFF-BEAT</a:t>
            </a:r>
            <a:r>
              <a:rPr lang="da-DK" sz="1800" dirty="0" smtClean="0">
                <a:latin typeface="AGaramond"/>
              </a:rPr>
              <a:t> på 4.-delsplan kaldes </a:t>
            </a:r>
            <a:r>
              <a:rPr lang="da-DK" sz="1800" i="1" dirty="0" smtClean="0">
                <a:latin typeface="AGaramond"/>
              </a:rPr>
              <a:t>afterbeat </a:t>
            </a:r>
            <a:br>
              <a:rPr lang="da-DK" sz="1800" i="1" dirty="0" smtClean="0">
                <a:latin typeface="AGaramond"/>
              </a:rPr>
            </a:br>
            <a:r>
              <a:rPr lang="da-DK" sz="1800" dirty="0" smtClean="0">
                <a:latin typeface="AGaramond"/>
              </a:rPr>
              <a:t>(og kan opfattes som modrytme til fx stortrommens 1- og 3-slag)</a:t>
            </a:r>
          </a:p>
          <a:p>
            <a:pPr eaLnBrk="1" hangingPunct="1">
              <a:buFontTx/>
              <a:buNone/>
            </a:pPr>
            <a:r>
              <a:rPr lang="da-DK" sz="1800" dirty="0" smtClean="0">
                <a:solidFill>
                  <a:srgbClr val="C87700"/>
                </a:solidFill>
                <a:latin typeface="AGaramond"/>
              </a:rPr>
              <a:t>CLAVES-RYTMIK</a:t>
            </a:r>
            <a:r>
              <a:rPr lang="da-DK" sz="1800" dirty="0" smtClean="0">
                <a:latin typeface="AGaramond"/>
              </a:rPr>
              <a:t> er også en konsekvent modrytme, men er en markering af hver tredje 8./16.-del, så der </a:t>
            </a:r>
            <a:r>
              <a:rPr lang="da-DK" sz="1800" i="1" dirty="0" smtClean="0">
                <a:latin typeface="AGaramond"/>
              </a:rPr>
              <a:t>skiftevis spilles på og mellem pulsslag</a:t>
            </a:r>
            <a:r>
              <a:rPr lang="da-DK" sz="1800" dirty="0" smtClean="0">
                <a:latin typeface="AGaramond"/>
              </a:rPr>
              <a:t>. Hver anden tone bliver derved en synkope. </a:t>
            </a:r>
            <a:r>
              <a:rPr lang="da-DK" sz="1800" dirty="0" err="1" smtClean="0">
                <a:latin typeface="AGaramond"/>
              </a:rPr>
              <a:t>Claves-rytmik</a:t>
            </a:r>
            <a:r>
              <a:rPr lang="da-DK" sz="1800" dirty="0" smtClean="0">
                <a:latin typeface="AGaramond"/>
              </a:rPr>
              <a:t> kan starte hvor som helst i takten.</a:t>
            </a:r>
          </a:p>
          <a:p>
            <a:pPr eaLnBrk="1" hangingPunct="1">
              <a:buFontTx/>
              <a:buNone/>
            </a:pPr>
            <a:endParaRPr lang="da-DK" sz="800" dirty="0" smtClean="0">
              <a:latin typeface="AGaramond"/>
            </a:endParaRPr>
          </a:p>
          <a:p>
            <a:pPr eaLnBrk="1" hangingPunct="1">
              <a:buFontTx/>
              <a:buNone/>
            </a:pPr>
            <a:r>
              <a:rPr lang="da-DK" sz="1800" dirty="0" smtClean="0">
                <a:latin typeface="AGaramond"/>
              </a:rPr>
              <a:t>Ofte bruges kun et uddrag af den "fulde" </a:t>
            </a:r>
            <a:r>
              <a:rPr lang="da-DK" sz="1800" dirty="0" err="1" smtClean="0">
                <a:latin typeface="AGaramond"/>
              </a:rPr>
              <a:t>claves-figur</a:t>
            </a:r>
            <a:r>
              <a:rPr lang="da-DK" sz="1800" dirty="0" smtClean="0">
                <a:latin typeface="AGaramond"/>
              </a:rPr>
              <a:t>:</a:t>
            </a:r>
          </a:p>
          <a:p>
            <a:pPr eaLnBrk="1" hangingPunct="1">
              <a:buFontTx/>
              <a:buNone/>
            </a:pPr>
            <a:r>
              <a:rPr lang="da-DK" sz="1800" dirty="0" smtClean="0">
                <a:latin typeface="AGaramond"/>
              </a:rPr>
              <a:t>Og i den almindelige forenklede/tilpassede form:</a:t>
            </a:r>
          </a:p>
        </p:txBody>
      </p:sp>
      <p:pic>
        <p:nvPicPr>
          <p:cNvPr id="5" name="Picture 2"/>
          <p:cNvPicPr>
            <a:picLocks noChangeAspect="1" noChangeArrowheads="1"/>
          </p:cNvPicPr>
          <p:nvPr/>
        </p:nvPicPr>
        <p:blipFill>
          <a:blip r:embed="rId4" cstate="print"/>
          <a:srcRect/>
          <a:stretch>
            <a:fillRect/>
          </a:stretch>
        </p:blipFill>
        <p:spPr bwMode="auto">
          <a:xfrm>
            <a:off x="6161613" y="1700808"/>
            <a:ext cx="2802875" cy="2562186"/>
          </a:xfrm>
          <a:prstGeom prst="rect">
            <a:avLst/>
          </a:prstGeom>
          <a:noFill/>
          <a:ln w="9525">
            <a:noFill/>
            <a:miter lim="800000"/>
            <a:headEnd/>
            <a:tailEnd/>
          </a:ln>
        </p:spPr>
      </p:pic>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grpSp>
        <p:nvGrpSpPr>
          <p:cNvPr id="14" name="Gruppe 13"/>
          <p:cNvGrpSpPr/>
          <p:nvPr/>
        </p:nvGrpSpPr>
        <p:grpSpPr>
          <a:xfrm>
            <a:off x="5902434" y="5922992"/>
            <a:ext cx="3067553" cy="310894"/>
            <a:chOff x="6012160" y="5949278"/>
            <a:chExt cx="3067553" cy="310894"/>
          </a:xfrm>
        </p:grpSpPr>
        <p:pic>
          <p:nvPicPr>
            <p:cNvPr id="3077" name="Picture 5"/>
            <p:cNvPicPr>
              <a:picLocks noChangeAspect="1" noChangeArrowheads="1"/>
            </p:cNvPicPr>
            <p:nvPr/>
          </p:nvPicPr>
          <p:blipFill>
            <a:blip r:embed="rId6" cstate="print"/>
            <a:srcRect/>
            <a:stretch>
              <a:fillRect/>
            </a:stretch>
          </p:blipFill>
          <p:spPr bwMode="auto">
            <a:xfrm>
              <a:off x="6012160" y="5949278"/>
              <a:ext cx="3067553" cy="301925"/>
            </a:xfrm>
            <a:prstGeom prst="rect">
              <a:avLst/>
            </a:prstGeom>
            <a:noFill/>
            <a:ln w="9525">
              <a:noFill/>
              <a:miter lim="800000"/>
              <a:headEnd/>
              <a:tailEnd/>
            </a:ln>
          </p:spPr>
        </p:pic>
        <p:pic>
          <p:nvPicPr>
            <p:cNvPr id="3078" name="Picture 6"/>
            <p:cNvPicPr>
              <a:picLocks noChangeAspect="1" noChangeArrowheads="1"/>
            </p:cNvPicPr>
            <p:nvPr/>
          </p:nvPicPr>
          <p:blipFill>
            <a:blip r:embed="rId7" cstate="print"/>
            <a:srcRect/>
            <a:stretch>
              <a:fillRect/>
            </a:stretch>
          </p:blipFill>
          <p:spPr bwMode="auto">
            <a:xfrm>
              <a:off x="8388424" y="5958232"/>
              <a:ext cx="323508" cy="301940"/>
            </a:xfrm>
            <a:prstGeom prst="rect">
              <a:avLst/>
            </a:prstGeom>
            <a:noFill/>
            <a:ln w="9525">
              <a:noFill/>
              <a:miter lim="800000"/>
              <a:headEnd/>
              <a:tailEnd/>
            </a:ln>
          </p:spPr>
        </p:pic>
      </p:grpSp>
      <p:pic>
        <p:nvPicPr>
          <p:cNvPr id="3079" name="Picture 7"/>
          <p:cNvPicPr>
            <a:picLocks noChangeAspect="1" noChangeArrowheads="1"/>
          </p:cNvPicPr>
          <p:nvPr/>
        </p:nvPicPr>
        <p:blipFill>
          <a:blip r:embed="rId8" cstate="print"/>
          <a:srcRect/>
          <a:stretch>
            <a:fillRect/>
          </a:stretch>
        </p:blipFill>
        <p:spPr bwMode="auto">
          <a:xfrm>
            <a:off x="5917292" y="6237314"/>
            <a:ext cx="2664000" cy="264673"/>
          </a:xfrm>
          <a:prstGeom prst="rect">
            <a:avLst/>
          </a:prstGeom>
          <a:noFill/>
          <a:ln w="9525">
            <a:noFill/>
            <a:miter lim="800000"/>
            <a:headEnd/>
            <a:tailEnd/>
          </a:ln>
        </p:spPr>
      </p:pic>
      <p:cxnSp>
        <p:nvCxnSpPr>
          <p:cNvPr id="17" name="Lige pilforbindelse 16"/>
          <p:cNvCxnSpPr/>
          <p:nvPr/>
        </p:nvCxnSpPr>
        <p:spPr>
          <a:xfrm>
            <a:off x="5796136" y="3284984"/>
            <a:ext cx="144016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Lige pilforbindelse 17"/>
          <p:cNvCxnSpPr/>
          <p:nvPr/>
        </p:nvCxnSpPr>
        <p:spPr>
          <a:xfrm>
            <a:off x="5796136" y="3284984"/>
            <a:ext cx="129614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Lige pilforbindelse 23"/>
          <p:cNvCxnSpPr/>
          <p:nvPr/>
        </p:nvCxnSpPr>
        <p:spPr>
          <a:xfrm flipV="1">
            <a:off x="4788024" y="3068960"/>
            <a:ext cx="2376264"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Lige pilforbindelse 25"/>
          <p:cNvCxnSpPr/>
          <p:nvPr/>
        </p:nvCxnSpPr>
        <p:spPr>
          <a:xfrm flipV="1">
            <a:off x="1979712" y="3861048"/>
            <a:ext cx="5040560"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Lige pilforbindelse 26"/>
          <p:cNvCxnSpPr/>
          <p:nvPr/>
        </p:nvCxnSpPr>
        <p:spPr>
          <a:xfrm flipV="1">
            <a:off x="2411760" y="4149080"/>
            <a:ext cx="4536504"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9" name="Tekstboks 1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ox(in)">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ox(i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ox(in)">
                                      <p:cBhvr>
                                        <p:cTn id="17" dur="500"/>
                                        <p:tgtEl>
                                          <p:spTgt spid="19459">
                                            <p:txEl>
                                              <p:pRg st="3" end="3"/>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9459">
                                            <p:txEl>
                                              <p:pRg st="4" end="4"/>
                                            </p:txEl>
                                          </p:spTgt>
                                        </p:tgtEl>
                                        <p:attrNameLst>
                                          <p:attrName>style.visibility</p:attrName>
                                        </p:attrNameLst>
                                      </p:cBhvr>
                                      <p:to>
                                        <p:strVal val="visible"/>
                                      </p:to>
                                    </p:set>
                                    <p:animEffect transition="in" filter="box(in)">
                                      <p:cBhvr>
                                        <p:cTn id="30" dur="500"/>
                                        <p:tgtEl>
                                          <p:spTgt spid="19459">
                                            <p:txEl>
                                              <p:pRg st="4" end="4"/>
                                            </p:txEl>
                                          </p:spTgt>
                                        </p:tgtEl>
                                      </p:cBhvr>
                                    </p:animEffect>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9459">
                                            <p:txEl>
                                              <p:pRg st="5" end="5"/>
                                            </p:txEl>
                                          </p:spTgt>
                                        </p:tgtEl>
                                        <p:attrNameLst>
                                          <p:attrName>style.visibility</p:attrName>
                                        </p:attrNameLst>
                                      </p:cBhvr>
                                      <p:to>
                                        <p:strVal val="visible"/>
                                      </p:to>
                                    </p:set>
                                    <p:animEffect transition="in" filter="box(in)">
                                      <p:cBhvr>
                                        <p:cTn id="39" dur="500"/>
                                        <p:tgtEl>
                                          <p:spTgt spid="19459">
                                            <p:txEl>
                                              <p:pRg st="5" end="5"/>
                                            </p:txEl>
                                          </p:spTgt>
                                        </p:tgtEl>
                                      </p:cBhvr>
                                    </p:animEffect>
                                  </p:childTnLst>
                                </p:cTn>
                              </p:par>
                            </p:childTnLst>
                          </p:cTn>
                        </p:par>
                        <p:par>
                          <p:cTn id="40" fill="hold">
                            <p:stCondLst>
                              <p:cond delay="500"/>
                            </p:stCondLst>
                            <p:childTnLst>
                              <p:par>
                                <p:cTn id="41" presetID="4"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ox(in)">
                                      <p:cBhvr>
                                        <p:cTn id="43" dur="500"/>
                                        <p:tgtEl>
                                          <p:spTgt spid="26"/>
                                        </p:tgtEl>
                                      </p:cBhvr>
                                    </p:animEffect>
                                  </p:childTnLst>
                                </p:cTn>
                              </p:par>
                            </p:childTnLst>
                          </p:cTn>
                        </p:par>
                        <p:par>
                          <p:cTn id="44" fill="hold">
                            <p:stCondLst>
                              <p:cond delay="1000"/>
                            </p:stCondLst>
                            <p:childTnLst>
                              <p:par>
                                <p:cTn id="45" presetID="4"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ox(in)">
                                      <p:cBhvr>
                                        <p:cTn id="47" dur="500"/>
                                        <p:tgtEl>
                                          <p:spTgt spid="27"/>
                                        </p:tgtEl>
                                      </p:cBhvr>
                                    </p:animEffect>
                                  </p:childTnLst>
                                </p:cTn>
                              </p:par>
                            </p:childTnLst>
                          </p:cTn>
                        </p:par>
                        <p:par>
                          <p:cTn id="48" fill="hold">
                            <p:stCondLst>
                              <p:cond delay="1500"/>
                            </p:stCondLst>
                            <p:childTnLst>
                              <p:par>
                                <p:cTn id="49" presetID="4" presetClass="entr" presetSubtype="16" fill="hold" nodeType="afterEffect">
                                  <p:stCondLst>
                                    <p:cond delay="0"/>
                                  </p:stCondLst>
                                  <p:childTnLst>
                                    <p:set>
                                      <p:cBhvr>
                                        <p:cTn id="50" dur="1" fill="hold">
                                          <p:stCondLst>
                                            <p:cond delay="0"/>
                                          </p:stCondLst>
                                        </p:cTn>
                                        <p:tgtEl>
                                          <p:spTgt spid="3075"/>
                                        </p:tgtEl>
                                        <p:attrNameLst>
                                          <p:attrName>style.visibility</p:attrName>
                                        </p:attrNameLst>
                                      </p:cBhvr>
                                      <p:to>
                                        <p:strVal val="visible"/>
                                      </p:to>
                                    </p:set>
                                    <p:animEffect transition="in" filter="box(in)">
                                      <p:cBhvr>
                                        <p:cTn id="51" dur="500"/>
                                        <p:tgtEl>
                                          <p:spTgt spid="3075"/>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9459">
                                            <p:txEl>
                                              <p:pRg st="7" end="7"/>
                                            </p:txEl>
                                          </p:spTgt>
                                        </p:tgtEl>
                                        <p:attrNameLst>
                                          <p:attrName>style.visibility</p:attrName>
                                        </p:attrNameLst>
                                      </p:cBhvr>
                                      <p:to>
                                        <p:strVal val="visible"/>
                                      </p:to>
                                    </p:set>
                                    <p:animEffect transition="in" filter="box(in)">
                                      <p:cBhvr>
                                        <p:cTn id="56" dur="500"/>
                                        <p:tgtEl>
                                          <p:spTgt spid="19459">
                                            <p:txEl>
                                              <p:pRg st="7" end="7"/>
                                            </p:txEl>
                                          </p:spTgt>
                                        </p:tgtEl>
                                      </p:cBhvr>
                                    </p:animEffect>
                                  </p:childTnLst>
                                </p:cTn>
                              </p:par>
                            </p:childTnLst>
                          </p:cTn>
                        </p:par>
                        <p:par>
                          <p:cTn id="57" fill="hold">
                            <p:stCondLst>
                              <p:cond delay="500"/>
                            </p:stCondLst>
                            <p:childTnLst>
                              <p:par>
                                <p:cTn id="58" presetID="4" presetClass="entr" presetSubtype="16"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9459">
                                            <p:txEl>
                                              <p:pRg st="8" end="8"/>
                                            </p:txEl>
                                          </p:spTgt>
                                        </p:tgtEl>
                                        <p:attrNameLst>
                                          <p:attrName>style.visibility</p:attrName>
                                        </p:attrNameLst>
                                      </p:cBhvr>
                                      <p:to>
                                        <p:strVal val="visible"/>
                                      </p:to>
                                    </p:set>
                                    <p:animEffect transition="in" filter="box(in)">
                                      <p:cBhvr>
                                        <p:cTn id="65" dur="500"/>
                                        <p:tgtEl>
                                          <p:spTgt spid="19459">
                                            <p:txEl>
                                              <p:pRg st="8" end="8"/>
                                            </p:txEl>
                                          </p:spTgt>
                                        </p:tgtEl>
                                      </p:cBhvr>
                                    </p:animEffect>
                                  </p:childTnLst>
                                </p:cTn>
                              </p:par>
                            </p:childTnLst>
                          </p:cTn>
                        </p:par>
                        <p:par>
                          <p:cTn id="66" fill="hold">
                            <p:stCondLst>
                              <p:cond delay="500"/>
                            </p:stCondLst>
                            <p:childTnLst>
                              <p:par>
                                <p:cTn id="67" presetID="4" presetClass="entr" presetSubtype="16" fill="hold" nodeType="afterEffect">
                                  <p:stCondLst>
                                    <p:cond delay="0"/>
                                  </p:stCondLst>
                                  <p:childTnLst>
                                    <p:set>
                                      <p:cBhvr>
                                        <p:cTn id="68" dur="1" fill="hold">
                                          <p:stCondLst>
                                            <p:cond delay="0"/>
                                          </p:stCondLst>
                                        </p:cTn>
                                        <p:tgtEl>
                                          <p:spTgt spid="3079"/>
                                        </p:tgtEl>
                                        <p:attrNameLst>
                                          <p:attrName>style.visibility</p:attrName>
                                        </p:attrNameLst>
                                      </p:cBhvr>
                                      <p:to>
                                        <p:strVal val="visible"/>
                                      </p:to>
                                    </p:set>
                                    <p:animEffect transition="in" filter="box(in)">
                                      <p:cBhvr>
                                        <p:cTn id="69"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p:cNvGrpSpPr/>
          <p:nvPr/>
        </p:nvGrpSpPr>
        <p:grpSpPr>
          <a:xfrm>
            <a:off x="1065170" y="2233732"/>
            <a:ext cx="7013660" cy="3571532"/>
            <a:chOff x="1065170" y="1811957"/>
            <a:chExt cx="7013660" cy="3571532"/>
          </a:xfrm>
        </p:grpSpPr>
        <p:pic>
          <p:nvPicPr>
            <p:cNvPr id="4099" name="Picture 3"/>
            <p:cNvPicPr>
              <a:picLocks noChangeAspect="1" noChangeArrowheads="1"/>
            </p:cNvPicPr>
            <p:nvPr/>
          </p:nvPicPr>
          <p:blipFill>
            <a:blip r:embed="rId4" cstate="print"/>
            <a:srcRect/>
            <a:stretch>
              <a:fillRect/>
            </a:stretch>
          </p:blipFill>
          <p:spPr bwMode="auto">
            <a:xfrm>
              <a:off x="1065170" y="1811957"/>
              <a:ext cx="7013660" cy="3571532"/>
            </a:xfrm>
            <a:prstGeom prst="rect">
              <a:avLst/>
            </a:prstGeom>
            <a:noFill/>
            <a:ln w="9525">
              <a:noFill/>
              <a:miter lim="800000"/>
              <a:headEnd/>
              <a:tailEnd/>
            </a:ln>
          </p:spPr>
        </p:pic>
        <p:pic>
          <p:nvPicPr>
            <p:cNvPr id="7" name="59 - Groove 3.mp3">
              <a:hlinkClick r:id="" action="ppaction://media"/>
              <a:hlinkHover r:id="" action="ppaction://ole?verb=0"/>
            </p:cNvPr>
            <p:cNvPicPr>
              <a:picLocks noRot="1" noChangeAspect="1"/>
            </p:cNvPicPr>
            <p:nvPr>
              <a:audioFile r:link="rId1"/>
            </p:nvPr>
          </p:nvPicPr>
          <p:blipFill>
            <a:blip r:embed="rId5" cstate="print"/>
            <a:stretch>
              <a:fillRect/>
            </a:stretch>
          </p:blipFill>
          <p:spPr>
            <a:xfrm>
              <a:off x="4788024" y="1844824"/>
              <a:ext cx="276225" cy="276225"/>
            </a:xfrm>
            <a:prstGeom prst="rect">
              <a:avLst/>
            </a:prstGeom>
          </p:spPr>
        </p:pic>
      </p:grpSp>
      <p:sp>
        <p:nvSpPr>
          <p:cNvPr id="19459" name="Rectangle 3"/>
          <p:cNvSpPr>
            <a:spLocks noGrp="1" noChangeArrowheads="1"/>
          </p:cNvSpPr>
          <p:nvPr>
            <p:ph type="body" idx="1"/>
          </p:nvPr>
        </p:nvSpPr>
        <p:spPr>
          <a:xfrm>
            <a:off x="179512" y="1700808"/>
            <a:ext cx="8229600" cy="4464496"/>
          </a:xfrm>
        </p:spPr>
        <p:txBody>
          <a:bodyPr/>
          <a:lstStyle/>
          <a:p>
            <a:pPr eaLnBrk="1" hangingPunct="1">
              <a:buNone/>
            </a:pPr>
            <a:endParaRPr lang="da-DK" sz="1800" dirty="0" smtClean="0">
              <a:latin typeface="AGaramond"/>
            </a:endParaRPr>
          </a:p>
          <a:p>
            <a:pPr eaLnBrk="1" hangingPunct="1">
              <a:buNone/>
            </a:pPr>
            <a:endParaRPr lang="da-DK" sz="1800" dirty="0" smtClean="0">
              <a:latin typeface="AGaramond"/>
            </a:endParaRPr>
          </a:p>
          <a:p>
            <a:pPr eaLnBrk="1" hangingPunct="1"/>
            <a:r>
              <a:rPr lang="da-DK" sz="1800" dirty="0" smtClean="0">
                <a:latin typeface="AGaramond"/>
              </a:rPr>
              <a:t>Hvem spiller beatmarkering?</a:t>
            </a:r>
          </a:p>
          <a:p>
            <a:pPr eaLnBrk="1" hangingPunct="1"/>
            <a:r>
              <a:rPr lang="da-DK" sz="1800" dirty="0" smtClean="0">
                <a:latin typeface="AGaramond"/>
              </a:rPr>
              <a:t>Hvem spiller underdeling?</a:t>
            </a:r>
          </a:p>
          <a:p>
            <a:pPr eaLnBrk="1" hangingPunct="1"/>
            <a:r>
              <a:rPr lang="da-DK" sz="1800" dirty="0" smtClean="0">
                <a:latin typeface="AGaramond"/>
              </a:rPr>
              <a:t>Hvem spiller </a:t>
            </a:r>
            <a:r>
              <a:rPr lang="da-DK" sz="1800" dirty="0" err="1" smtClean="0">
                <a:latin typeface="AGaramond"/>
              </a:rPr>
              <a:t>off-beat</a:t>
            </a:r>
            <a:r>
              <a:rPr lang="da-DK" sz="1800" dirty="0" smtClean="0">
                <a:latin typeface="AGaramond"/>
              </a:rPr>
              <a:t> modrytme?</a:t>
            </a:r>
          </a:p>
          <a:p>
            <a:pPr eaLnBrk="1" hangingPunct="1"/>
            <a:r>
              <a:rPr lang="da-DK" sz="1800" dirty="0" smtClean="0">
                <a:latin typeface="AGaramond"/>
              </a:rPr>
              <a:t>Hvem spiller afterbeat?</a:t>
            </a:r>
          </a:p>
          <a:p>
            <a:pPr eaLnBrk="1" hangingPunct="1"/>
            <a:r>
              <a:rPr lang="da-DK" sz="1800" dirty="0" smtClean="0">
                <a:latin typeface="AGaramond"/>
              </a:rPr>
              <a:t>Hvem spiller </a:t>
            </a:r>
            <a:r>
              <a:rPr lang="da-DK" sz="1800" dirty="0" err="1" smtClean="0">
                <a:latin typeface="AGaramond"/>
              </a:rPr>
              <a:t>claves-rytmik</a:t>
            </a:r>
            <a:r>
              <a:rPr lang="da-DK" sz="1800" dirty="0" smtClean="0">
                <a:latin typeface="AGaramond"/>
              </a:rPr>
              <a:t>?</a:t>
            </a: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r>
              <a:rPr lang="da-DK" sz="1800" dirty="0" smtClean="0">
                <a:latin typeface="AGaramond"/>
              </a:rPr>
              <a:t>HVORDAN er vægtningen af beatmarkering hhv. modrytme, og hvilken betydning har det for vores opfattelse af nummeret?</a:t>
            </a:r>
          </a:p>
          <a:p>
            <a:pPr eaLnBrk="1" hangingPunct="1"/>
            <a:endParaRPr lang="da-DK" sz="1800" dirty="0" smtClean="0">
              <a:latin typeface="AGaramond"/>
            </a:endParaRPr>
          </a:p>
        </p:txBody>
      </p:sp>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sp>
        <p:nvSpPr>
          <p:cNvPr id="9" name="Text Box 22"/>
          <p:cNvSpPr txBox="1">
            <a:spLocks noChangeArrowheads="1"/>
          </p:cNvSpPr>
          <p:nvPr/>
        </p:nvSpPr>
        <p:spPr bwMode="auto">
          <a:xfrm>
            <a:off x="2915457" y="1196975"/>
            <a:ext cx="3313087"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PULS/TAKT-RAMMEN</a:t>
            </a:r>
            <a:endParaRPr lang="da-DK" sz="2400" dirty="0">
              <a:solidFill>
                <a:srgbClr val="C87700"/>
              </a:solidFill>
            </a:endParaRPr>
          </a:p>
        </p:txBody>
      </p:sp>
      <p:pic>
        <p:nvPicPr>
          <p:cNvPr id="10"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1" name="Tekstboks 10"/>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8"/>
                                        </p:tgtEl>
                                      </p:cBhvr>
                                      <p:by x="75000" y="75000"/>
                                    </p:animScale>
                                  </p:childTnLst>
                                </p:cTn>
                              </p:par>
                              <p:par>
                                <p:cTn id="7" presetID="56" presetClass="path" presetSubtype="0" accel="50000" decel="50000" fill="hold" nodeType="withEffect">
                                  <p:stCondLst>
                                    <p:cond delay="0"/>
                                  </p:stCondLst>
                                  <p:childTnLst>
                                    <p:animMotion origin="layout" path="M 0 2.96296E-6 L 0.20469 -0.09815 " pathEditMode="relative" rAng="0" ptsTypes="AA">
                                      <p:cBhvr>
                                        <p:cTn id="8" dur="500" fill="hold"/>
                                        <p:tgtEl>
                                          <p:spTgt spid="8"/>
                                        </p:tgtEl>
                                        <p:attrNameLst>
                                          <p:attrName>ppt_x</p:attrName>
                                          <p:attrName>ppt_y</p:attrName>
                                        </p:attrNameLst>
                                      </p:cBhvr>
                                      <p:rCtr x="102" y="-49"/>
                                    </p:animMotion>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ox(i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ox(in)">
                                      <p:cBhvr>
                                        <p:cTn id="17" dur="500"/>
                                        <p:tgtEl>
                                          <p:spTgt spid="194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box(in)">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box(in)">
                                      <p:cBhvr>
                                        <p:cTn id="27" dur="500"/>
                                        <p:tgtEl>
                                          <p:spTgt spid="194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box(in)">
                                      <p:cBhvr>
                                        <p:cTn id="32" dur="500"/>
                                        <p:tgtEl>
                                          <p:spTgt spid="194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459">
                                            <p:txEl>
                                              <p:pRg st="10" end="10"/>
                                            </p:txEl>
                                          </p:spTgt>
                                        </p:tgtEl>
                                        <p:attrNameLst>
                                          <p:attrName>style.visibility</p:attrName>
                                        </p:attrNameLst>
                                      </p:cBhvr>
                                      <p:to>
                                        <p:strVal val="visible"/>
                                      </p:to>
                                    </p:set>
                                    <p:animEffect transition="in" filter="box(in)">
                                      <p:cBhvr>
                                        <p:cTn id="37" dur="500"/>
                                        <p:tgtEl>
                                          <p:spTgt spid="194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TID &amp; RUM</a:t>
            </a:r>
          </a:p>
        </p:txBody>
      </p:sp>
      <p:pic>
        <p:nvPicPr>
          <p:cNvPr id="4099" name="Picture 4" descr="logo"/>
          <p:cNvPicPr>
            <a:picLocks noChangeAspect="1" noChangeArrowheads="1"/>
          </p:cNvPicPr>
          <p:nvPr/>
        </p:nvPicPr>
        <p:blipFill>
          <a:blip r:embed="rId7" cstate="print"/>
          <a:srcRect/>
          <a:stretch>
            <a:fillRect/>
          </a:stretch>
        </p:blipFill>
        <p:spPr bwMode="auto">
          <a:xfrm>
            <a:off x="1187450" y="44450"/>
            <a:ext cx="449263" cy="950913"/>
          </a:xfrm>
          <a:prstGeom prst="rect">
            <a:avLst/>
          </a:prstGeom>
          <a:noFill/>
          <a:ln w="9525">
            <a:noFill/>
            <a:miter lim="800000"/>
            <a:headEnd/>
            <a:tailEnd/>
          </a:ln>
        </p:spPr>
      </p:pic>
      <p:pic>
        <p:nvPicPr>
          <p:cNvPr id="4100" name="Picture 5"/>
          <p:cNvPicPr>
            <a:picLocks noGrp="1" noChangeAspect="1" noChangeArrowheads="1"/>
          </p:cNvPicPr>
          <p:nvPr>
            <p:ph type="body" idx="1"/>
          </p:nvPr>
        </p:nvPicPr>
        <p:blipFill>
          <a:blip r:embed="rId8" cstate="print"/>
          <a:srcRect/>
          <a:stretch>
            <a:fillRect/>
          </a:stretch>
        </p:blipFill>
        <p:spPr>
          <a:xfrm>
            <a:off x="1587500" y="1484313"/>
            <a:ext cx="5967413" cy="530225"/>
          </a:xfrm>
          <a:noFill/>
        </p:spPr>
      </p:pic>
      <p:pic>
        <p:nvPicPr>
          <p:cNvPr id="28678" name="Picture 6" descr="kap1s19"/>
          <p:cNvPicPr>
            <a:picLocks noChangeAspect="1" noChangeArrowheads="1"/>
          </p:cNvPicPr>
          <p:nvPr/>
        </p:nvPicPr>
        <p:blipFill>
          <a:blip r:embed="rId9" cstate="print"/>
          <a:srcRect/>
          <a:stretch>
            <a:fillRect/>
          </a:stretch>
        </p:blipFill>
        <p:spPr bwMode="auto">
          <a:xfrm>
            <a:off x="212725" y="2243138"/>
            <a:ext cx="8680450" cy="3778250"/>
          </a:xfrm>
          <a:prstGeom prst="rect">
            <a:avLst/>
          </a:prstGeom>
          <a:noFill/>
          <a:ln w="9525">
            <a:noFill/>
            <a:miter lim="800000"/>
            <a:headEnd/>
            <a:tailEnd/>
          </a:ln>
        </p:spPr>
      </p:pic>
      <p:grpSp>
        <p:nvGrpSpPr>
          <p:cNvPr id="2" name="Group 29"/>
          <p:cNvGrpSpPr>
            <a:grpSpLocks/>
          </p:cNvGrpSpPr>
          <p:nvPr/>
        </p:nvGrpSpPr>
        <p:grpSpPr bwMode="auto">
          <a:xfrm>
            <a:off x="1042988" y="2608263"/>
            <a:ext cx="4824412" cy="366712"/>
            <a:chOff x="113" y="1643"/>
            <a:chExt cx="3039" cy="231"/>
          </a:xfrm>
        </p:grpSpPr>
        <p:pic>
          <p:nvPicPr>
            <p:cNvPr id="4112" name="She loves you 30s.mp3">
              <a:hlinkHover r:id="" action="ppaction://ole?verb=0"/>
            </p:cNvPr>
            <p:cNvPicPr>
              <a:picLocks noRot="1" noChangeAspect="1" noChangeArrowheads="1"/>
            </p:cNvPicPr>
            <p:nvPr>
              <a:audioFile r:link="rId4"/>
            </p:nvPr>
          </p:nvPicPr>
          <p:blipFill>
            <a:blip r:embed="rId10" cstate="print"/>
            <a:srcRect/>
            <a:stretch>
              <a:fillRect/>
            </a:stretch>
          </p:blipFill>
          <p:spPr bwMode="auto">
            <a:xfrm>
              <a:off x="113" y="1678"/>
              <a:ext cx="192" cy="192"/>
            </a:xfrm>
            <a:prstGeom prst="rect">
              <a:avLst/>
            </a:prstGeom>
            <a:noFill/>
            <a:ln w="9525">
              <a:noFill/>
              <a:miter lim="800000"/>
              <a:headEnd/>
              <a:tailEnd/>
            </a:ln>
          </p:spPr>
        </p:pic>
        <p:sp>
          <p:nvSpPr>
            <p:cNvPr id="4113" name="Text Box 28"/>
            <p:cNvSpPr txBox="1">
              <a:spLocks noChangeArrowheads="1"/>
            </p:cNvSpPr>
            <p:nvPr/>
          </p:nvSpPr>
          <p:spPr bwMode="auto">
            <a:xfrm>
              <a:off x="340" y="1643"/>
              <a:ext cx="2812" cy="231"/>
            </a:xfrm>
            <a:prstGeom prst="rect">
              <a:avLst/>
            </a:prstGeom>
            <a:noFill/>
            <a:ln w="9525">
              <a:noFill/>
              <a:miter lim="800000"/>
              <a:headEnd/>
              <a:tailEnd/>
            </a:ln>
          </p:spPr>
          <p:txBody>
            <a:bodyPr>
              <a:spAutoFit/>
            </a:bodyPr>
            <a:lstStyle/>
            <a:p>
              <a:pPr>
                <a:spcBef>
                  <a:spcPct val="50000"/>
                </a:spcBef>
              </a:pPr>
              <a:r>
                <a:rPr lang="da-DK" dirty="0">
                  <a:latin typeface="AGaramond"/>
                </a:rPr>
                <a:t>The Beatles: </a:t>
              </a:r>
              <a:r>
                <a:rPr lang="da-DK" dirty="0" smtClean="0">
                  <a:latin typeface="AGaramond"/>
                </a:rPr>
                <a:t>"</a:t>
              </a:r>
              <a:r>
                <a:rPr lang="da-DK" dirty="0" err="1" smtClean="0">
                  <a:latin typeface="AGaramond"/>
                </a:rPr>
                <a:t>She</a:t>
              </a:r>
              <a:r>
                <a:rPr lang="da-DK" dirty="0" smtClean="0">
                  <a:latin typeface="AGaramond"/>
                </a:rPr>
                <a:t> </a:t>
              </a:r>
              <a:r>
                <a:rPr lang="da-DK" dirty="0">
                  <a:latin typeface="AGaramond"/>
                </a:rPr>
                <a:t>Loves </a:t>
              </a:r>
              <a:r>
                <a:rPr lang="da-DK" dirty="0" err="1" smtClean="0">
                  <a:latin typeface="AGaramond"/>
                </a:rPr>
                <a:t>You</a:t>
              </a:r>
              <a:r>
                <a:rPr lang="da-DK" dirty="0" smtClean="0">
                  <a:latin typeface="AGaramond"/>
                </a:rPr>
                <a:t>" </a:t>
              </a:r>
              <a:r>
                <a:rPr lang="da-DK" dirty="0">
                  <a:latin typeface="AGaramond"/>
                </a:rPr>
                <a:t>(1963)</a:t>
              </a:r>
            </a:p>
          </p:txBody>
        </p:sp>
      </p:grpSp>
      <p:grpSp>
        <p:nvGrpSpPr>
          <p:cNvPr id="3" name="Group 33"/>
          <p:cNvGrpSpPr>
            <a:grpSpLocks/>
          </p:cNvGrpSpPr>
          <p:nvPr/>
        </p:nvGrpSpPr>
        <p:grpSpPr bwMode="auto">
          <a:xfrm>
            <a:off x="4141788" y="3068638"/>
            <a:ext cx="4751387" cy="377825"/>
            <a:chOff x="2336" y="1933"/>
            <a:chExt cx="2993" cy="238"/>
          </a:xfrm>
        </p:grpSpPr>
        <p:pic>
          <p:nvPicPr>
            <p:cNvPr id="4110" name="Satisfaction 30s.mp3">
              <a:hlinkHover r:id="" action="ppaction://ole?verb=0"/>
            </p:cNvPr>
            <p:cNvPicPr>
              <a:picLocks noRot="1" noChangeAspect="1" noChangeArrowheads="1"/>
            </p:cNvPicPr>
            <p:nvPr>
              <a:audioFile r:link="rId3"/>
            </p:nvPr>
          </p:nvPicPr>
          <p:blipFill>
            <a:blip r:embed="rId10" cstate="print"/>
            <a:srcRect/>
            <a:stretch>
              <a:fillRect/>
            </a:stretch>
          </p:blipFill>
          <p:spPr bwMode="auto">
            <a:xfrm>
              <a:off x="2336" y="1979"/>
              <a:ext cx="192" cy="192"/>
            </a:xfrm>
            <a:prstGeom prst="rect">
              <a:avLst/>
            </a:prstGeom>
            <a:noFill/>
            <a:ln w="9525">
              <a:noFill/>
              <a:miter lim="800000"/>
              <a:headEnd/>
              <a:tailEnd/>
            </a:ln>
          </p:spPr>
        </p:pic>
        <p:sp>
          <p:nvSpPr>
            <p:cNvPr id="4111" name="Text Box 32"/>
            <p:cNvSpPr txBox="1">
              <a:spLocks noChangeArrowheads="1"/>
            </p:cNvSpPr>
            <p:nvPr/>
          </p:nvSpPr>
          <p:spPr bwMode="auto">
            <a:xfrm>
              <a:off x="2517" y="1933"/>
              <a:ext cx="2812" cy="231"/>
            </a:xfrm>
            <a:prstGeom prst="rect">
              <a:avLst/>
            </a:prstGeom>
            <a:noFill/>
            <a:ln w="9525">
              <a:noFill/>
              <a:miter lim="800000"/>
              <a:headEnd/>
              <a:tailEnd/>
            </a:ln>
          </p:spPr>
          <p:txBody>
            <a:bodyPr>
              <a:spAutoFit/>
            </a:bodyPr>
            <a:lstStyle/>
            <a:p>
              <a:pPr>
                <a:spcBef>
                  <a:spcPct val="50000"/>
                </a:spcBef>
              </a:pPr>
              <a:r>
                <a:rPr lang="da-DK" dirty="0">
                  <a:latin typeface="AGaramond"/>
                </a:rPr>
                <a:t>Rolling Stones: </a:t>
              </a:r>
              <a:r>
                <a:rPr lang="da-DK" dirty="0" smtClean="0">
                  <a:latin typeface="AGaramond"/>
                </a:rPr>
                <a:t>"</a:t>
              </a:r>
              <a:r>
                <a:rPr lang="da-DK" dirty="0" err="1" smtClean="0">
                  <a:latin typeface="AGaramond"/>
                </a:rPr>
                <a:t>Satisfaction</a:t>
              </a:r>
              <a:r>
                <a:rPr lang="da-DK" dirty="0" smtClean="0">
                  <a:latin typeface="AGaramond"/>
                </a:rPr>
                <a:t>" </a:t>
              </a:r>
              <a:r>
                <a:rPr lang="da-DK" dirty="0">
                  <a:latin typeface="AGaramond"/>
                </a:rPr>
                <a:t>(1965)</a:t>
              </a:r>
            </a:p>
          </p:txBody>
        </p:sp>
      </p:grpSp>
      <p:grpSp>
        <p:nvGrpSpPr>
          <p:cNvPr id="4" name="Group 37"/>
          <p:cNvGrpSpPr>
            <a:grpSpLocks/>
          </p:cNvGrpSpPr>
          <p:nvPr/>
        </p:nvGrpSpPr>
        <p:grpSpPr bwMode="auto">
          <a:xfrm>
            <a:off x="1054100" y="3573463"/>
            <a:ext cx="4813300" cy="371475"/>
            <a:chOff x="134" y="2251"/>
            <a:chExt cx="3032" cy="234"/>
          </a:xfrm>
        </p:grpSpPr>
        <p:pic>
          <p:nvPicPr>
            <p:cNvPr id="4108" name="Nothing else matters 30s.mp3">
              <a:hlinkHover r:id="" action="ppaction://ole?verb=0"/>
            </p:cNvPr>
            <p:cNvPicPr>
              <a:picLocks noRot="1" noChangeAspect="1" noChangeArrowheads="1"/>
            </p:cNvPicPr>
            <p:nvPr>
              <a:audioFile r:link="rId2"/>
            </p:nvPr>
          </p:nvPicPr>
          <p:blipFill>
            <a:blip r:embed="rId10" cstate="print"/>
            <a:srcRect/>
            <a:stretch>
              <a:fillRect/>
            </a:stretch>
          </p:blipFill>
          <p:spPr bwMode="auto">
            <a:xfrm>
              <a:off x="134" y="2293"/>
              <a:ext cx="192" cy="192"/>
            </a:xfrm>
            <a:prstGeom prst="rect">
              <a:avLst/>
            </a:prstGeom>
            <a:noFill/>
            <a:ln w="9525">
              <a:noFill/>
              <a:miter lim="800000"/>
              <a:headEnd/>
              <a:tailEnd/>
            </a:ln>
          </p:spPr>
        </p:pic>
        <p:sp>
          <p:nvSpPr>
            <p:cNvPr id="4109" name="Text Box 36"/>
            <p:cNvSpPr txBox="1">
              <a:spLocks noChangeArrowheads="1"/>
            </p:cNvSpPr>
            <p:nvPr/>
          </p:nvSpPr>
          <p:spPr bwMode="auto">
            <a:xfrm>
              <a:off x="354" y="2251"/>
              <a:ext cx="2812" cy="231"/>
            </a:xfrm>
            <a:prstGeom prst="rect">
              <a:avLst/>
            </a:prstGeom>
            <a:noFill/>
            <a:ln w="9525">
              <a:noFill/>
              <a:miter lim="800000"/>
              <a:headEnd/>
              <a:tailEnd/>
            </a:ln>
          </p:spPr>
          <p:txBody>
            <a:bodyPr>
              <a:spAutoFit/>
            </a:bodyPr>
            <a:lstStyle/>
            <a:p>
              <a:pPr>
                <a:spcBef>
                  <a:spcPct val="50000"/>
                </a:spcBef>
              </a:pPr>
              <a:r>
                <a:rPr lang="da-DK" dirty="0" err="1">
                  <a:latin typeface="AGaramond"/>
                </a:rPr>
                <a:t>Metallica</a:t>
              </a:r>
              <a:r>
                <a:rPr lang="da-DK" dirty="0">
                  <a:latin typeface="AGaramond"/>
                </a:rPr>
                <a:t>: </a:t>
              </a:r>
              <a:r>
                <a:rPr lang="da-DK" dirty="0" smtClean="0">
                  <a:latin typeface="AGaramond"/>
                </a:rPr>
                <a:t>"</a:t>
              </a:r>
              <a:r>
                <a:rPr lang="da-DK" dirty="0" err="1" smtClean="0">
                  <a:latin typeface="AGaramond"/>
                </a:rPr>
                <a:t>Nothing</a:t>
              </a:r>
              <a:r>
                <a:rPr lang="da-DK" dirty="0" smtClean="0">
                  <a:latin typeface="AGaramond"/>
                </a:rPr>
                <a:t> </a:t>
              </a:r>
              <a:r>
                <a:rPr lang="da-DK" dirty="0">
                  <a:latin typeface="AGaramond"/>
                </a:rPr>
                <a:t>Else </a:t>
              </a:r>
              <a:r>
                <a:rPr lang="da-DK" dirty="0" err="1" smtClean="0">
                  <a:latin typeface="AGaramond"/>
                </a:rPr>
                <a:t>Matters</a:t>
              </a:r>
              <a:r>
                <a:rPr lang="da-DK" dirty="0" smtClean="0">
                  <a:latin typeface="AGaramond"/>
                </a:rPr>
                <a:t>" </a:t>
              </a:r>
              <a:r>
                <a:rPr lang="da-DK" dirty="0">
                  <a:latin typeface="AGaramond"/>
                </a:rPr>
                <a:t>(1995)</a:t>
              </a:r>
            </a:p>
          </p:txBody>
        </p:sp>
      </p:grpSp>
      <p:grpSp>
        <p:nvGrpSpPr>
          <p:cNvPr id="5" name="Group 40"/>
          <p:cNvGrpSpPr>
            <a:grpSpLocks/>
          </p:cNvGrpSpPr>
          <p:nvPr/>
        </p:nvGrpSpPr>
        <p:grpSpPr bwMode="auto">
          <a:xfrm>
            <a:off x="4643438" y="4149725"/>
            <a:ext cx="3816350" cy="366713"/>
            <a:chOff x="2744" y="2614"/>
            <a:chExt cx="2404" cy="231"/>
          </a:xfrm>
        </p:grpSpPr>
        <p:pic>
          <p:nvPicPr>
            <p:cNvPr id="4106" name="Diesel power 30s.mp3">
              <a:hlinkHover r:id="" action="ppaction://ole?verb=0"/>
            </p:cNvPr>
            <p:cNvPicPr>
              <a:picLocks noRot="1" noChangeAspect="1" noChangeArrowheads="1"/>
            </p:cNvPicPr>
            <p:nvPr>
              <a:audioFile r:link="rId1"/>
            </p:nvPr>
          </p:nvPicPr>
          <p:blipFill>
            <a:blip r:embed="rId10" cstate="print"/>
            <a:srcRect/>
            <a:stretch>
              <a:fillRect/>
            </a:stretch>
          </p:blipFill>
          <p:spPr bwMode="auto">
            <a:xfrm>
              <a:off x="2744" y="2648"/>
              <a:ext cx="150" cy="192"/>
            </a:xfrm>
            <a:prstGeom prst="rect">
              <a:avLst/>
            </a:prstGeom>
            <a:noFill/>
            <a:ln w="9525">
              <a:noFill/>
              <a:miter lim="800000"/>
              <a:headEnd/>
              <a:tailEnd/>
            </a:ln>
          </p:spPr>
        </p:pic>
        <p:sp>
          <p:nvSpPr>
            <p:cNvPr id="4107" name="Text Box 38"/>
            <p:cNvSpPr txBox="1">
              <a:spLocks noChangeArrowheads="1"/>
            </p:cNvSpPr>
            <p:nvPr/>
          </p:nvSpPr>
          <p:spPr bwMode="auto">
            <a:xfrm>
              <a:off x="2946" y="2614"/>
              <a:ext cx="2202" cy="231"/>
            </a:xfrm>
            <a:prstGeom prst="rect">
              <a:avLst/>
            </a:prstGeom>
            <a:noFill/>
            <a:ln w="9525">
              <a:noFill/>
              <a:miter lim="800000"/>
              <a:headEnd/>
              <a:tailEnd/>
            </a:ln>
          </p:spPr>
          <p:txBody>
            <a:bodyPr>
              <a:spAutoFit/>
            </a:bodyPr>
            <a:lstStyle/>
            <a:p>
              <a:pPr>
                <a:spcBef>
                  <a:spcPct val="50000"/>
                </a:spcBef>
              </a:pPr>
              <a:r>
                <a:rPr lang="da-DK" dirty="0" err="1">
                  <a:latin typeface="AGaramond"/>
                </a:rPr>
                <a:t>Prodigy</a:t>
              </a:r>
              <a:r>
                <a:rPr lang="da-DK" dirty="0">
                  <a:latin typeface="AGaramond"/>
                </a:rPr>
                <a:t>: </a:t>
              </a:r>
              <a:r>
                <a:rPr lang="da-DK" dirty="0" smtClean="0">
                  <a:latin typeface="AGaramond"/>
                </a:rPr>
                <a:t>"Diesel Power" </a:t>
              </a:r>
              <a:r>
                <a:rPr lang="da-DK" dirty="0">
                  <a:latin typeface="AGaramond"/>
                </a:rPr>
                <a:t>(1997)</a:t>
              </a:r>
            </a:p>
          </p:txBody>
        </p:sp>
      </p:grpSp>
      <p:pic>
        <p:nvPicPr>
          <p:cNvPr id="8194" name="Picture 2"/>
          <p:cNvPicPr>
            <a:picLocks noChangeAspect="1" noChangeArrowheads="1"/>
          </p:cNvPicPr>
          <p:nvPr/>
        </p:nvPicPr>
        <p:blipFill>
          <a:blip r:embed="rId11" cstate="print">
            <a:duotone>
              <a:schemeClr val="accent5">
                <a:shade val="45000"/>
                <a:satMod val="135000"/>
              </a:schemeClr>
              <a:prstClr val="white"/>
            </a:duotone>
          </a:blip>
          <a:srcRect/>
          <a:stretch>
            <a:fillRect/>
          </a:stretch>
        </p:blipFill>
        <p:spPr bwMode="auto">
          <a:xfrm>
            <a:off x="8657048" y="1177296"/>
            <a:ext cx="432000" cy="451636"/>
          </a:xfrm>
          <a:prstGeom prst="rect">
            <a:avLst/>
          </a:prstGeom>
          <a:noFill/>
          <a:ln w="9525">
            <a:noFill/>
            <a:miter lim="800000"/>
            <a:headEnd/>
            <a:tailEnd/>
          </a:ln>
        </p:spPr>
      </p:pic>
      <p:sp>
        <p:nvSpPr>
          <p:cNvPr id="29" name="Tekstboks 2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28678"/>
                                        </p:tgtEl>
                                      </p:cBhvr>
                                    </p:animEffect>
                                    <p:set>
                                      <p:cBhvr>
                                        <p:cTn id="7" dur="1" fill="hold">
                                          <p:stCondLst>
                                            <p:cond delay="499"/>
                                          </p:stCondLst>
                                        </p:cTn>
                                        <p:tgtEl>
                                          <p:spTgt spid="28678"/>
                                        </p:tgtEl>
                                        <p:attrNameLst>
                                          <p:attrName>style.visibility</p:attrName>
                                        </p:attrNameLst>
                                      </p:cBhvr>
                                      <p:to>
                                        <p:strVal val="hidden"/>
                                      </p:to>
                                    </p:se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065170" y="2233732"/>
            <a:ext cx="7013660" cy="3571532"/>
            <a:chOff x="1065170" y="1811957"/>
            <a:chExt cx="7013660" cy="3571532"/>
          </a:xfrm>
        </p:grpSpPr>
        <p:pic>
          <p:nvPicPr>
            <p:cNvPr id="7" name="Picture 3"/>
            <p:cNvPicPr>
              <a:picLocks noChangeAspect="1" noChangeArrowheads="1"/>
            </p:cNvPicPr>
            <p:nvPr/>
          </p:nvPicPr>
          <p:blipFill>
            <a:blip r:embed="rId4" cstate="print"/>
            <a:srcRect/>
            <a:stretch>
              <a:fillRect/>
            </a:stretch>
          </p:blipFill>
          <p:spPr bwMode="auto">
            <a:xfrm>
              <a:off x="1065170" y="1811957"/>
              <a:ext cx="7013660" cy="3571532"/>
            </a:xfrm>
            <a:prstGeom prst="rect">
              <a:avLst/>
            </a:prstGeom>
            <a:noFill/>
            <a:ln w="9525">
              <a:noFill/>
              <a:miter lim="800000"/>
              <a:headEnd/>
              <a:tailEnd/>
            </a:ln>
          </p:spPr>
        </p:pic>
        <p:pic>
          <p:nvPicPr>
            <p:cNvPr id="8" name="59 - Groove 3.mp3">
              <a:hlinkClick r:id="" action="ppaction://media"/>
              <a:hlinkHover r:id="" action="ppaction://ole?verb=0"/>
            </p:cNvPr>
            <p:cNvPicPr>
              <a:picLocks noRot="1" noChangeAspect="1"/>
            </p:cNvPicPr>
            <p:nvPr>
              <a:audioFile r:link="rId1"/>
            </p:nvPr>
          </p:nvPicPr>
          <p:blipFill>
            <a:blip r:embed="rId5" cstate="print"/>
            <a:stretch>
              <a:fillRect/>
            </a:stretch>
          </p:blipFill>
          <p:spPr>
            <a:xfrm>
              <a:off x="4788024" y="1844824"/>
              <a:ext cx="276225" cy="276225"/>
            </a:xfrm>
            <a:prstGeom prst="rect">
              <a:avLst/>
            </a:prstGeom>
          </p:spPr>
        </p:pic>
      </p:grpSp>
      <p:sp>
        <p:nvSpPr>
          <p:cNvPr id="19459" name="Rectangle 3"/>
          <p:cNvSpPr>
            <a:spLocks noGrp="1" noChangeArrowheads="1"/>
          </p:cNvSpPr>
          <p:nvPr>
            <p:ph type="body" idx="1"/>
          </p:nvPr>
        </p:nvSpPr>
        <p:spPr>
          <a:xfrm>
            <a:off x="251520" y="1600200"/>
            <a:ext cx="8229600" cy="4525963"/>
          </a:xfrm>
        </p:spPr>
        <p:txBody>
          <a:bodyPr/>
          <a:lstStyle/>
          <a:p>
            <a:pPr eaLnBrk="1" hangingPunct="1">
              <a:buFontTx/>
              <a:buNone/>
            </a:pPr>
            <a:r>
              <a:rPr lang="da-DK" sz="1800" dirty="0" smtClean="0">
                <a:latin typeface="AGaramond"/>
              </a:rPr>
              <a:t>Det er et typisk rock-træk, at guitar, </a:t>
            </a:r>
            <a:br>
              <a:rPr lang="da-DK" sz="1800" dirty="0" smtClean="0">
                <a:latin typeface="AGaramond"/>
              </a:rPr>
            </a:br>
            <a:r>
              <a:rPr lang="da-DK" sz="1800" dirty="0" smtClean="0">
                <a:latin typeface="AGaramond"/>
              </a:rPr>
              <a:t>bas og trommer i "</a:t>
            </a:r>
            <a:r>
              <a:rPr lang="da-DK" sz="1800" dirty="0" err="1" smtClean="0">
                <a:latin typeface="AGaramond"/>
              </a:rPr>
              <a:t>Honey</a:t>
            </a:r>
            <a:r>
              <a:rPr lang="da-DK" sz="1800" dirty="0" smtClean="0">
                <a:latin typeface="AGaramond"/>
              </a:rPr>
              <a:t>, </a:t>
            </a:r>
            <a:r>
              <a:rPr lang="da-DK" sz="1800" dirty="0" err="1" smtClean="0">
                <a:latin typeface="AGaramond"/>
              </a:rPr>
              <a:t>Honey</a:t>
            </a:r>
            <a:r>
              <a:rPr lang="da-DK" sz="1800" dirty="0" smtClean="0">
                <a:latin typeface="AGaramond"/>
              </a:rPr>
              <a:t>" </a:t>
            </a:r>
            <a:br>
              <a:rPr lang="da-DK" sz="1800" dirty="0" smtClean="0">
                <a:latin typeface="AGaramond"/>
              </a:rPr>
            </a:br>
            <a:r>
              <a:rPr lang="da-DK" sz="1800" dirty="0" smtClean="0">
                <a:latin typeface="AGaramond"/>
              </a:rPr>
              <a:t>gentager samme rytmiske og </a:t>
            </a:r>
            <a:br>
              <a:rPr lang="da-DK" sz="1800" dirty="0" smtClean="0">
                <a:latin typeface="AGaramond"/>
              </a:rPr>
            </a:br>
            <a:r>
              <a:rPr lang="da-DK" sz="1800" dirty="0" smtClean="0">
                <a:latin typeface="AGaramond"/>
              </a:rPr>
              <a:t>melodiske figur i t. 1-3.</a:t>
            </a:r>
          </a:p>
          <a:p>
            <a:pPr eaLnBrk="1" hangingPunct="1">
              <a:buFontTx/>
              <a:buNone/>
            </a:pPr>
            <a:r>
              <a:rPr lang="da-DK" sz="1800" dirty="0" smtClean="0">
                <a:solidFill>
                  <a:srgbClr val="C87700"/>
                </a:solidFill>
                <a:latin typeface="AGaramond"/>
              </a:rPr>
              <a:t>OSTINATER</a:t>
            </a:r>
            <a:r>
              <a:rPr lang="da-DK" sz="1800" dirty="0" smtClean="0">
                <a:latin typeface="AGaramond"/>
              </a:rPr>
              <a:t> er den slags små figurer </a:t>
            </a:r>
            <a:br>
              <a:rPr lang="da-DK" sz="1800" dirty="0" smtClean="0">
                <a:latin typeface="AGaramond"/>
              </a:rPr>
            </a:br>
            <a:r>
              <a:rPr lang="da-DK" sz="1800" dirty="0" smtClean="0">
                <a:latin typeface="AGaramond"/>
              </a:rPr>
              <a:t>der gentages uden eller med </a:t>
            </a:r>
            <a:br>
              <a:rPr lang="da-DK" sz="1800" dirty="0" smtClean="0">
                <a:latin typeface="AGaramond"/>
              </a:rPr>
            </a:br>
            <a:r>
              <a:rPr lang="da-DK" sz="1800" dirty="0" smtClean="0">
                <a:latin typeface="AGaramond"/>
              </a:rPr>
              <a:t>mindre variationer.</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Bassen i "</a:t>
            </a:r>
            <a:r>
              <a:rPr lang="da-DK" sz="1800" dirty="0" err="1" smtClean="0">
                <a:latin typeface="AGaramond"/>
              </a:rPr>
              <a:t>Honey</a:t>
            </a:r>
            <a:r>
              <a:rPr lang="da-DK" sz="1800" dirty="0" smtClean="0">
                <a:latin typeface="AGaramond"/>
              </a:rPr>
              <a:t>, </a:t>
            </a:r>
            <a:r>
              <a:rPr lang="da-DK" sz="1800" dirty="0" err="1" smtClean="0">
                <a:latin typeface="AGaramond"/>
              </a:rPr>
              <a:t>Honey</a:t>
            </a:r>
            <a:r>
              <a:rPr lang="da-DK" sz="1800" dirty="0" smtClean="0">
                <a:latin typeface="AGaramond"/>
              </a:rPr>
              <a:t>" er et typisk eksempel på en ostinat.</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solidFill>
                  <a:srgbClr val="C87700"/>
                </a:solidFill>
                <a:latin typeface="AGaramond"/>
              </a:rPr>
              <a:t>GRUNDRYTME</a:t>
            </a:r>
            <a:r>
              <a:rPr lang="da-DK" sz="1800" dirty="0" smtClean="0">
                <a:latin typeface="AGaramond"/>
              </a:rPr>
              <a:t> er beslægtet med </a:t>
            </a:r>
            <a:r>
              <a:rPr lang="da-DK" sz="1800" dirty="0" err="1" smtClean="0">
                <a:latin typeface="AGaramond"/>
              </a:rPr>
              <a:t>ostinater</a:t>
            </a:r>
            <a:r>
              <a:rPr lang="da-DK" sz="1800" dirty="0" smtClean="0">
                <a:latin typeface="AGaramond"/>
              </a:rPr>
              <a:t>, men er ikke en stringent, konsekvent figur der gentages – derimod når en/flere stemmer følger en bestemt rytmisk figur, selvom den melodisk/harmonisk varieres – fx </a:t>
            </a:r>
            <a:r>
              <a:rPr lang="da-DK" sz="1800" dirty="0" err="1" smtClean="0">
                <a:latin typeface="AGaramond"/>
              </a:rPr>
              <a:t>Walking</a:t>
            </a:r>
            <a:r>
              <a:rPr lang="da-DK" sz="1800" dirty="0" smtClean="0">
                <a:latin typeface="AGaramond"/>
              </a:rPr>
              <a:t> Bass.</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GENTAGELSESMØNSTRE</a:t>
            </a:r>
            <a:endParaRPr lang="da-DK" sz="2400" dirty="0">
              <a:solidFill>
                <a:srgbClr val="C87700"/>
              </a:solidFill>
            </a:endParaRPr>
          </a:p>
        </p:txBody>
      </p:sp>
      <p:pic>
        <p:nvPicPr>
          <p:cNvPr id="5122" name="Picture 2"/>
          <p:cNvPicPr>
            <a:picLocks noChangeAspect="1" noChangeArrowheads="1"/>
          </p:cNvPicPr>
          <p:nvPr/>
        </p:nvPicPr>
        <p:blipFill>
          <a:blip r:embed="rId7" cstate="print"/>
          <a:srcRect/>
          <a:stretch>
            <a:fillRect/>
          </a:stretch>
        </p:blipFill>
        <p:spPr bwMode="auto">
          <a:xfrm>
            <a:off x="323528" y="4725144"/>
            <a:ext cx="6154852" cy="475342"/>
          </a:xfrm>
          <a:prstGeom prst="rect">
            <a:avLst/>
          </a:prstGeom>
          <a:noFill/>
          <a:ln w="9525">
            <a:noFill/>
            <a:miter lim="800000"/>
            <a:headEnd/>
            <a:tailEnd/>
          </a:ln>
        </p:spPr>
      </p:pic>
      <p:pic>
        <p:nvPicPr>
          <p:cNvPr id="10"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1" name="Tekstboks 10"/>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75000" y="75000"/>
                                    </p:animScale>
                                  </p:childTnLst>
                                </p:cTn>
                              </p:par>
                              <p:par>
                                <p:cTn id="7" presetID="56" presetClass="path" presetSubtype="0" accel="50000" decel="50000" fill="hold" nodeType="withEffect">
                                  <p:stCondLst>
                                    <p:cond delay="0"/>
                                  </p:stCondLst>
                                  <p:childTnLst>
                                    <p:animMotion origin="layout" path="M 0 -1.11111E-6 L 0.22049 -0.15972 " pathEditMode="relative" rAng="0" ptsTypes="AA">
                                      <p:cBhvr>
                                        <p:cTn id="8" dur="500" fill="hold"/>
                                        <p:tgtEl>
                                          <p:spTgt spid="6"/>
                                        </p:tgtEl>
                                        <p:attrNameLst>
                                          <p:attrName>ppt_x</p:attrName>
                                          <p:attrName>ppt_y</p:attrName>
                                        </p:attrNameLst>
                                      </p:cBhvr>
                                      <p:rCtr x="110" y="-80"/>
                                    </p:animMotion>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in)">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box(in)">
                                      <p:cBhvr>
                                        <p:cTn id="17" dur="500"/>
                                        <p:tgtEl>
                                          <p:spTgt spid="194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box(in)">
                                      <p:cBhvr>
                                        <p:cTn id="22" dur="500"/>
                                        <p:tgtEl>
                                          <p:spTgt spid="19459">
                                            <p:txEl>
                                              <p:pRg st="4" end="4"/>
                                            </p:txEl>
                                          </p:spTgt>
                                        </p:tgtEl>
                                      </p:cBhvr>
                                    </p:animEffect>
                                  </p:childTnLst>
                                </p:cTn>
                              </p:par>
                            </p:childTnLst>
                          </p:cTn>
                        </p:par>
                        <p:par>
                          <p:cTn id="23" fill="hold">
                            <p:stCondLst>
                              <p:cond delay="500"/>
                            </p:stCondLst>
                            <p:childTnLst>
                              <p:par>
                                <p:cTn id="24" presetID="4" presetClass="entr" presetSubtype="16" fill="hold" nodeType="after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box(in)">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animEffect transition="in" filter="box(in)">
                                      <p:cBhvr>
                                        <p:cTn id="31"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FontTx/>
              <a:buNone/>
            </a:pPr>
            <a:r>
              <a:rPr lang="da-DK" sz="1800" dirty="0" smtClean="0">
                <a:solidFill>
                  <a:srgbClr val="C87700"/>
                </a:solidFill>
                <a:latin typeface="AGaramond"/>
              </a:rPr>
              <a:t>PERIODEN</a:t>
            </a:r>
            <a:r>
              <a:rPr lang="da-DK" sz="1800" dirty="0" smtClean="0">
                <a:latin typeface="AGaramond"/>
              </a:rPr>
              <a:t> er længden af et gentagelsesmønster. I rock er det ofte 1, 2 eller 4 takter.</a:t>
            </a:r>
          </a:p>
          <a:p>
            <a:pPr eaLnBrk="1" hangingPunct="1"/>
            <a:r>
              <a:rPr lang="da-DK" sz="1800" dirty="0" smtClean="0">
                <a:latin typeface="AGaramond"/>
              </a:rPr>
              <a:t>Hvor lang er de enkelte instrumenters periode i eksemplet?</a:t>
            </a:r>
          </a:p>
        </p:txBody>
      </p:sp>
      <p:pic>
        <p:nvPicPr>
          <p:cNvPr id="19460"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GENTAGELSESMØNSTRE</a:t>
            </a:r>
            <a:endParaRPr lang="da-DK" sz="2400" dirty="0">
              <a:solidFill>
                <a:srgbClr val="C87700"/>
              </a:solidFill>
            </a:endParaRPr>
          </a:p>
        </p:txBody>
      </p:sp>
      <p:pic>
        <p:nvPicPr>
          <p:cNvPr id="8" name="Picture 2"/>
          <p:cNvPicPr>
            <a:picLocks noChangeAspect="1" noChangeArrowheads="1"/>
          </p:cNvPicPr>
          <p:nvPr/>
        </p:nvPicPr>
        <p:blipFill>
          <a:blip r:embed="rId6"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grpSp>
        <p:nvGrpSpPr>
          <p:cNvPr id="24" name="Gruppe 23"/>
          <p:cNvGrpSpPr/>
          <p:nvPr/>
        </p:nvGrpSpPr>
        <p:grpSpPr>
          <a:xfrm>
            <a:off x="1240512" y="2636912"/>
            <a:ext cx="6662977" cy="3392955"/>
            <a:chOff x="1240512" y="2636912"/>
            <a:chExt cx="6662977" cy="3392955"/>
          </a:xfrm>
        </p:grpSpPr>
        <p:pic>
          <p:nvPicPr>
            <p:cNvPr id="7" name="Picture 3"/>
            <p:cNvPicPr>
              <a:picLocks noChangeAspect="1" noChangeArrowheads="1"/>
            </p:cNvPicPr>
            <p:nvPr/>
          </p:nvPicPr>
          <p:blipFill>
            <a:blip r:embed="rId7" cstate="print"/>
            <a:srcRect/>
            <a:stretch>
              <a:fillRect/>
            </a:stretch>
          </p:blipFill>
          <p:spPr bwMode="auto">
            <a:xfrm>
              <a:off x="1240512" y="2636912"/>
              <a:ext cx="6662977" cy="3392955"/>
            </a:xfrm>
            <a:prstGeom prst="rect">
              <a:avLst/>
            </a:prstGeom>
            <a:noFill/>
            <a:ln w="9525">
              <a:noFill/>
              <a:miter lim="800000"/>
              <a:headEnd/>
              <a:tailEnd/>
            </a:ln>
          </p:spPr>
        </p:pic>
        <p:pic>
          <p:nvPicPr>
            <p:cNvPr id="15" name="59 - Groove 3.mp3">
              <a:hlinkHover r:id="" action="ppaction://ole?verb=0"/>
            </p:cNvPr>
            <p:cNvPicPr>
              <a:picLocks noRot="1" noChangeAspect="1"/>
            </p:cNvPicPr>
            <p:nvPr>
              <a:audioFile r:link="rId1"/>
            </p:nvPr>
          </p:nvPicPr>
          <p:blipFill>
            <a:blip r:embed="rId8" cstate="print"/>
            <a:stretch>
              <a:fillRect/>
            </a:stretch>
          </p:blipFill>
          <p:spPr>
            <a:xfrm>
              <a:off x="1619672" y="2852936"/>
              <a:ext cx="276225" cy="276225"/>
            </a:xfrm>
            <a:prstGeom prst="rect">
              <a:avLst/>
            </a:prstGeom>
          </p:spPr>
        </p:pic>
      </p:grpSp>
      <p:grpSp>
        <p:nvGrpSpPr>
          <p:cNvPr id="25" name="Gruppe 24"/>
          <p:cNvGrpSpPr/>
          <p:nvPr/>
        </p:nvGrpSpPr>
        <p:grpSpPr>
          <a:xfrm>
            <a:off x="1203200" y="2636912"/>
            <a:ext cx="6737600" cy="3502516"/>
            <a:chOff x="1203200" y="4174956"/>
            <a:chExt cx="6737600" cy="3502516"/>
          </a:xfrm>
        </p:grpSpPr>
        <p:pic>
          <p:nvPicPr>
            <p:cNvPr id="12290" name="Picture 2"/>
            <p:cNvPicPr>
              <a:picLocks noChangeAspect="1" noChangeArrowheads="1"/>
            </p:cNvPicPr>
            <p:nvPr/>
          </p:nvPicPr>
          <p:blipFill>
            <a:blip r:embed="rId9" cstate="print"/>
            <a:srcRect/>
            <a:stretch>
              <a:fillRect/>
            </a:stretch>
          </p:blipFill>
          <p:spPr bwMode="auto">
            <a:xfrm>
              <a:off x="1203200" y="4174956"/>
              <a:ext cx="6737600" cy="3502516"/>
            </a:xfrm>
            <a:prstGeom prst="rect">
              <a:avLst/>
            </a:prstGeom>
            <a:noFill/>
            <a:ln w="9525">
              <a:noFill/>
              <a:miter lim="800000"/>
              <a:headEnd/>
              <a:tailEnd/>
            </a:ln>
          </p:spPr>
        </p:pic>
        <p:pic>
          <p:nvPicPr>
            <p:cNvPr id="22" name="60 - Groove 4.mp3">
              <a:hlinkHover r:id="" action="ppaction://ole?verb=0"/>
            </p:cNvPr>
            <p:cNvPicPr>
              <a:picLocks noRot="1" noChangeAspect="1"/>
            </p:cNvPicPr>
            <p:nvPr>
              <a:audioFile r:link="rId2"/>
            </p:nvPr>
          </p:nvPicPr>
          <p:blipFill>
            <a:blip r:embed="rId10" cstate="print"/>
            <a:stretch>
              <a:fillRect/>
            </a:stretch>
          </p:blipFill>
          <p:spPr>
            <a:xfrm>
              <a:off x="1547664" y="4365104"/>
              <a:ext cx="276225" cy="276225"/>
            </a:xfrm>
            <a:prstGeom prst="rect">
              <a:avLst/>
            </a:prstGeom>
          </p:spPr>
        </p:pic>
      </p:grpSp>
      <p:grpSp>
        <p:nvGrpSpPr>
          <p:cNvPr id="30" name="Gruppe 29"/>
          <p:cNvGrpSpPr/>
          <p:nvPr/>
        </p:nvGrpSpPr>
        <p:grpSpPr>
          <a:xfrm>
            <a:off x="-1" y="2564903"/>
            <a:ext cx="4547880" cy="2364198"/>
            <a:chOff x="-1" y="2564903"/>
            <a:chExt cx="4547880" cy="2364198"/>
          </a:xfrm>
        </p:grpSpPr>
        <p:pic>
          <p:nvPicPr>
            <p:cNvPr id="12291" name="Picture 3"/>
            <p:cNvPicPr>
              <a:picLocks noChangeAspect="1" noChangeArrowheads="1"/>
            </p:cNvPicPr>
            <p:nvPr/>
          </p:nvPicPr>
          <p:blipFill>
            <a:blip r:embed="rId9" cstate="print"/>
            <a:srcRect/>
            <a:stretch>
              <a:fillRect/>
            </a:stretch>
          </p:blipFill>
          <p:spPr bwMode="auto">
            <a:xfrm>
              <a:off x="-1" y="2564903"/>
              <a:ext cx="4547880" cy="2364198"/>
            </a:xfrm>
            <a:prstGeom prst="rect">
              <a:avLst/>
            </a:prstGeom>
            <a:noFill/>
            <a:ln w="9525">
              <a:noFill/>
              <a:miter lim="800000"/>
              <a:headEnd/>
              <a:tailEnd/>
            </a:ln>
          </p:spPr>
        </p:pic>
        <p:pic>
          <p:nvPicPr>
            <p:cNvPr id="27" name="60 - Groove 4.mp3">
              <a:hlinkHover r:id="" action="ppaction://ole?verb=0"/>
            </p:cNvPr>
            <p:cNvPicPr>
              <a:picLocks noRot="1" noChangeAspect="1"/>
            </p:cNvPicPr>
            <p:nvPr>
              <a:audioFile r:link="rId2"/>
            </p:nvPr>
          </p:nvPicPr>
          <p:blipFill>
            <a:blip r:embed="rId11" cstate="print"/>
            <a:stretch>
              <a:fillRect/>
            </a:stretch>
          </p:blipFill>
          <p:spPr>
            <a:xfrm>
              <a:off x="683568" y="2708920"/>
              <a:ext cx="276225" cy="276225"/>
            </a:xfrm>
            <a:prstGeom prst="rect">
              <a:avLst/>
            </a:prstGeom>
          </p:spPr>
        </p:pic>
      </p:grpSp>
      <p:grpSp>
        <p:nvGrpSpPr>
          <p:cNvPr id="32" name="Gruppe 31"/>
          <p:cNvGrpSpPr/>
          <p:nvPr/>
        </p:nvGrpSpPr>
        <p:grpSpPr>
          <a:xfrm>
            <a:off x="4578651" y="4466647"/>
            <a:ext cx="4565349" cy="2346729"/>
            <a:chOff x="4578651" y="2559045"/>
            <a:chExt cx="4565349" cy="2346729"/>
          </a:xfrm>
        </p:grpSpPr>
        <p:pic>
          <p:nvPicPr>
            <p:cNvPr id="12292" name="Picture 4"/>
            <p:cNvPicPr>
              <a:picLocks noChangeAspect="1" noChangeArrowheads="1"/>
            </p:cNvPicPr>
            <p:nvPr/>
          </p:nvPicPr>
          <p:blipFill>
            <a:blip r:embed="rId12" cstate="print"/>
            <a:srcRect/>
            <a:stretch>
              <a:fillRect/>
            </a:stretch>
          </p:blipFill>
          <p:spPr bwMode="auto">
            <a:xfrm>
              <a:off x="4578651" y="2559045"/>
              <a:ext cx="4565349" cy="2346729"/>
            </a:xfrm>
            <a:prstGeom prst="rect">
              <a:avLst/>
            </a:prstGeom>
            <a:noFill/>
            <a:ln w="9525">
              <a:noFill/>
              <a:miter lim="800000"/>
              <a:headEnd/>
              <a:tailEnd/>
            </a:ln>
          </p:spPr>
        </p:pic>
        <p:pic>
          <p:nvPicPr>
            <p:cNvPr id="31" name="59 - Groove 3.mp3">
              <a:hlinkHover r:id="" action="ppaction://ole?verb=0"/>
            </p:cNvPr>
            <p:cNvPicPr>
              <a:picLocks noRot="1" noChangeAspect="1"/>
            </p:cNvPicPr>
            <p:nvPr>
              <a:audioFile r:link="rId1"/>
            </p:nvPr>
          </p:nvPicPr>
          <p:blipFill>
            <a:blip r:embed="rId13" cstate="print"/>
            <a:stretch>
              <a:fillRect/>
            </a:stretch>
          </p:blipFill>
          <p:spPr>
            <a:xfrm>
              <a:off x="5364088" y="2708920"/>
              <a:ext cx="276225" cy="276225"/>
            </a:xfrm>
            <a:prstGeom prst="rect">
              <a:avLst/>
            </a:prstGeom>
          </p:spPr>
        </p:pic>
      </p:grpSp>
      <p:sp>
        <p:nvSpPr>
          <p:cNvPr id="19" name="Tekstboks 1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ox(in)">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24"/>
                                        </p:tgtEl>
                                        <p:attrNameLst>
                                          <p:attrName>ppt_x</p:attrName>
                                        </p:attrNameLst>
                                      </p:cBhvr>
                                      <p:tavLst>
                                        <p:tav tm="0">
                                          <p:val>
                                            <p:strVal val="ppt_x"/>
                                          </p:val>
                                        </p:tav>
                                        <p:tav tm="100000">
                                          <p:val>
                                            <p:strVal val="ppt_x"/>
                                          </p:val>
                                        </p:tav>
                                      </p:tavLst>
                                    </p:anim>
                                    <p:anim calcmode="lin" valueType="num">
                                      <p:cBhvr additive="base">
                                        <p:cTn id="22" dur="500"/>
                                        <p:tgtEl>
                                          <p:spTgt spid="24"/>
                                        </p:tgtEl>
                                        <p:attrNameLst>
                                          <p:attrName>ppt_y</p:attrName>
                                        </p:attrNameLst>
                                      </p:cBhvr>
                                      <p:tavLst>
                                        <p:tav tm="0">
                                          <p:val>
                                            <p:strVal val="ppt_y"/>
                                          </p:val>
                                        </p:tav>
                                        <p:tav tm="100000">
                                          <p:val>
                                            <p:strVal val="1+ppt_h/2"/>
                                          </p:val>
                                        </p:tav>
                                      </p:tavLst>
                                    </p:anim>
                                    <p:set>
                                      <p:cBhvr>
                                        <p:cTn id="23" dur="1" fill="hold">
                                          <p:stCondLst>
                                            <p:cond delay="499"/>
                                          </p:stCondLst>
                                        </p:cTn>
                                        <p:tgtEl>
                                          <p:spTgt spid="24"/>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25"/>
                                        </p:tgtEl>
                                        <p:attrNameLst>
                                          <p:attrName>ppt_x</p:attrName>
                                        </p:attrNameLst>
                                      </p:cBhvr>
                                      <p:tavLst>
                                        <p:tav tm="0">
                                          <p:val>
                                            <p:strVal val="ppt_x"/>
                                          </p:val>
                                        </p:tav>
                                        <p:tav tm="100000">
                                          <p:val>
                                            <p:strVal val="ppt_x"/>
                                          </p:val>
                                        </p:tav>
                                      </p:tavLst>
                                    </p:anim>
                                    <p:anim calcmode="lin" valueType="num">
                                      <p:cBhvr additive="base">
                                        <p:cTn id="26" dur="500"/>
                                        <p:tgtEl>
                                          <p:spTgt spid="25"/>
                                        </p:tgtEl>
                                        <p:attrNameLst>
                                          <p:attrName>ppt_y</p:attrName>
                                        </p:attrNameLst>
                                      </p:cBhvr>
                                      <p:tavLst>
                                        <p:tav tm="0">
                                          <p:val>
                                            <p:strVal val="ppt_y"/>
                                          </p:val>
                                        </p:tav>
                                        <p:tav tm="100000">
                                          <p:val>
                                            <p:strVal val="1+ppt_h/2"/>
                                          </p:val>
                                        </p:tav>
                                      </p:tavLst>
                                    </p:anim>
                                    <p:set>
                                      <p:cBhvr>
                                        <p:cTn id="27" dur="1" fill="hold">
                                          <p:stCondLst>
                                            <p:cond delay="499"/>
                                          </p:stCondLst>
                                        </p:cTn>
                                        <p:tgtEl>
                                          <p:spTgt spid="25"/>
                                        </p:tgtEl>
                                        <p:attrNameLst>
                                          <p:attrName>style.visibility</p:attrName>
                                        </p:attrNameLst>
                                      </p:cBhvr>
                                      <p:to>
                                        <p:strVal val="hidden"/>
                                      </p:to>
                                    </p:set>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FontTx/>
              <a:buNone/>
            </a:pPr>
            <a:r>
              <a:rPr lang="da-DK" sz="1800" dirty="0" smtClean="0">
                <a:solidFill>
                  <a:srgbClr val="C87700"/>
                </a:solidFill>
                <a:latin typeface="AGaramond"/>
              </a:rPr>
              <a:t>KOMPLEMENTÆRRYTMIK</a:t>
            </a:r>
            <a:r>
              <a:rPr lang="da-DK" sz="1800" dirty="0" smtClean="0">
                <a:latin typeface="AGaramond"/>
              </a:rPr>
              <a:t> er at de enkelte stemmer spiller forskellige rytmiske figurer som </a:t>
            </a:r>
            <a:r>
              <a:rPr lang="da-DK" sz="1800" i="1" dirty="0" smtClean="0">
                <a:latin typeface="AGaramond"/>
              </a:rPr>
              <a:t>komplementerer </a:t>
            </a:r>
            <a:r>
              <a:rPr lang="da-DK" sz="1800" dirty="0" smtClean="0">
                <a:latin typeface="AGaramond"/>
              </a:rPr>
              <a:t>hinanden – dvs. betoner forskellige underdelinger.</a:t>
            </a:r>
          </a:p>
          <a:p>
            <a:pPr eaLnBrk="1" hangingPunct="1"/>
            <a:r>
              <a:rPr lang="da-DK" sz="1800" dirty="0" smtClean="0">
                <a:latin typeface="AGaramond"/>
              </a:rPr>
              <a:t>Find eksempler på komplementærrytmik i "</a:t>
            </a:r>
            <a:r>
              <a:rPr lang="da-DK" sz="1800" dirty="0" err="1" smtClean="0">
                <a:latin typeface="AGaramond"/>
              </a:rPr>
              <a:t>Honey</a:t>
            </a:r>
            <a:r>
              <a:rPr lang="da-DK" sz="1800" dirty="0" smtClean="0">
                <a:latin typeface="AGaramond"/>
              </a:rPr>
              <a:t>, </a:t>
            </a:r>
            <a:r>
              <a:rPr lang="da-DK" sz="1800" dirty="0" err="1" smtClean="0">
                <a:latin typeface="AGaramond"/>
              </a:rPr>
              <a:t>Honey</a:t>
            </a:r>
            <a:r>
              <a:rPr lang="da-DK" sz="1800" dirty="0" smtClean="0">
                <a:latin typeface="AGaramond"/>
              </a:rPr>
              <a:t>"</a:t>
            </a:r>
          </a:p>
          <a:p>
            <a:pPr eaLnBrk="1" hangingPunct="1"/>
            <a:r>
              <a:rPr lang="da-DK" sz="1800" dirty="0" smtClean="0">
                <a:latin typeface="AGaramond"/>
              </a:rPr>
              <a:t>Beskriv virkningen denne komplementærrytmik</a:t>
            </a:r>
          </a:p>
          <a:p>
            <a:pPr eaLnBrk="1" hangingPunct="1">
              <a:buFontTx/>
              <a:buNone/>
            </a:pPr>
            <a:endParaRPr lang="da-DK" sz="1800" dirty="0" smtClean="0">
              <a:latin typeface="AGaramond"/>
            </a:endParaRPr>
          </a:p>
        </p:txBody>
      </p:sp>
      <p:pic>
        <p:nvPicPr>
          <p:cNvPr id="19460"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1065172" y="3204397"/>
            <a:ext cx="6662977" cy="3392955"/>
          </a:xfrm>
          <a:prstGeom prst="rect">
            <a:avLst/>
          </a:prstGeom>
          <a:noFill/>
          <a:ln w="9525">
            <a:noFill/>
            <a:miter lim="800000"/>
            <a:headEnd/>
            <a:tailEnd/>
          </a:ln>
        </p:spPr>
      </p:pic>
      <p:pic>
        <p:nvPicPr>
          <p:cNvPr id="6" name="59 - Groove 3.mp3">
            <a:hlinkHover r:id="" action="ppaction://ole?verb=0"/>
          </p:cNvPr>
          <p:cNvPicPr>
            <a:picLocks noRot="1" noChangeAspect="1"/>
          </p:cNvPicPr>
          <p:nvPr>
            <a:audioFile r:link="rId1"/>
          </p:nvPr>
        </p:nvPicPr>
        <p:blipFill>
          <a:blip r:embed="rId6" cstate="print"/>
          <a:stretch>
            <a:fillRect/>
          </a:stretch>
        </p:blipFill>
        <p:spPr>
          <a:xfrm>
            <a:off x="4572000" y="3212976"/>
            <a:ext cx="276225" cy="276225"/>
          </a:xfrm>
          <a:prstGeom prst="rect">
            <a:avLst/>
          </a:prstGeom>
        </p:spPr>
      </p:pic>
      <p:sp>
        <p:nvSpPr>
          <p:cNvPr id="7"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KOMPLEMENTARITET</a:t>
            </a:r>
            <a:endParaRPr lang="da-DK" sz="2400" dirty="0">
              <a:solidFill>
                <a:srgbClr val="C87700"/>
              </a:solidFill>
            </a:endParaRPr>
          </a:p>
        </p:txBody>
      </p:sp>
      <p:pic>
        <p:nvPicPr>
          <p:cNvPr id="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ox(in)">
                                      <p:cBhvr>
                                        <p:cTn id="7" dur="500"/>
                                        <p:tgtEl>
                                          <p:spTgt spid="19459">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box(in)">
                                      <p:cBhvr>
                                        <p:cTn id="19"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1945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a:xfrm>
            <a:off x="457200" y="1600200"/>
            <a:ext cx="8229600" cy="4925144"/>
          </a:xfrm>
        </p:spPr>
        <p:txBody>
          <a:bodyPr/>
          <a:lstStyle/>
          <a:p>
            <a:pPr eaLnBrk="1" hangingPunct="1">
              <a:buFontTx/>
              <a:buNone/>
            </a:pPr>
            <a:r>
              <a:rPr lang="da-DK" sz="1800" dirty="0" smtClean="0">
                <a:solidFill>
                  <a:srgbClr val="C87700"/>
                </a:solidFill>
                <a:latin typeface="AGaramond"/>
              </a:rPr>
              <a:t>Komplementærrytmik</a:t>
            </a:r>
            <a:r>
              <a:rPr lang="da-DK" sz="1800" dirty="0" smtClean="0">
                <a:latin typeface="AGaramond"/>
              </a:rPr>
              <a:t> er at de enkelte stemmer spiller forskellige rytmiske figurer som </a:t>
            </a:r>
            <a:r>
              <a:rPr lang="da-DK" sz="1800" i="1" dirty="0" smtClean="0">
                <a:latin typeface="AGaramond"/>
              </a:rPr>
              <a:t>komplementerer </a:t>
            </a:r>
            <a:r>
              <a:rPr lang="da-DK" sz="1800" dirty="0" smtClean="0">
                <a:latin typeface="AGaramond"/>
              </a:rPr>
              <a:t>hinanden – dvs. betoner forskellige underdelinger.</a:t>
            </a:r>
          </a:p>
          <a:p>
            <a:pPr eaLnBrk="1" hangingPunct="1"/>
            <a:r>
              <a:rPr lang="da-DK" sz="1800" dirty="0" smtClean="0">
                <a:latin typeface="AGaramond"/>
              </a:rPr>
              <a:t>Find eksempler på komplementærrytmik i "Smuk og dejlig"</a:t>
            </a:r>
          </a:p>
          <a:p>
            <a:pPr eaLnBrk="1" hangingPunct="1"/>
            <a:r>
              <a:rPr lang="da-DK" sz="1800" dirty="0" smtClean="0">
                <a:latin typeface="AGaramond"/>
              </a:rPr>
              <a:t>Beskriv virkningen denne komplementærrytmik</a:t>
            </a: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Et </a:t>
            </a:r>
            <a:r>
              <a:rPr lang="da-DK" sz="1800" dirty="0" err="1" smtClean="0">
                <a:latin typeface="AGaramond"/>
              </a:rPr>
              <a:t>groove</a:t>
            </a:r>
            <a:r>
              <a:rPr lang="da-DK" sz="1800" dirty="0" smtClean="0">
                <a:latin typeface="AGaramond"/>
              </a:rPr>
              <a:t> med høj grad af komplementærrytmik virker let, luftigt, fleksibelt.</a:t>
            </a:r>
          </a:p>
          <a:p>
            <a:pPr eaLnBrk="1" hangingPunct="1">
              <a:buFontTx/>
              <a:buNone/>
            </a:pPr>
            <a:r>
              <a:rPr lang="da-DK" sz="1800" dirty="0" smtClean="0">
                <a:latin typeface="AGaramond"/>
              </a:rPr>
              <a:t>Et </a:t>
            </a:r>
            <a:r>
              <a:rPr lang="da-DK" sz="1800" dirty="0" err="1" smtClean="0">
                <a:latin typeface="AGaramond"/>
              </a:rPr>
              <a:t>groove</a:t>
            </a:r>
            <a:r>
              <a:rPr lang="da-DK" sz="1800" dirty="0" smtClean="0">
                <a:latin typeface="AGaramond"/>
              </a:rPr>
              <a:t> uden komplementærrytmik virker bastant, anmassende, tungt.</a:t>
            </a:r>
          </a:p>
          <a:p>
            <a:pPr eaLnBrk="1" hangingPunct="1">
              <a:buFontTx/>
              <a:buNone/>
            </a:pPr>
            <a:endParaRPr lang="da-DK" sz="1800" dirty="0" smtClean="0">
              <a:latin typeface="AGaramond"/>
            </a:endParaRPr>
          </a:p>
        </p:txBody>
      </p:sp>
      <p:pic>
        <p:nvPicPr>
          <p:cNvPr id="19460"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7"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KOMPLEMENTARITET</a:t>
            </a:r>
            <a:endParaRPr lang="da-DK" sz="2400" dirty="0">
              <a:solidFill>
                <a:srgbClr val="C87700"/>
              </a:solidFill>
            </a:endParaRPr>
          </a:p>
        </p:txBody>
      </p:sp>
      <p:pic>
        <p:nvPicPr>
          <p:cNvPr id="7170" name="Picture 2"/>
          <p:cNvPicPr>
            <a:picLocks noChangeAspect="1" noChangeArrowheads="1"/>
          </p:cNvPicPr>
          <p:nvPr/>
        </p:nvPicPr>
        <p:blipFill>
          <a:blip r:embed="rId5" cstate="print"/>
          <a:srcRect/>
          <a:stretch>
            <a:fillRect/>
          </a:stretch>
        </p:blipFill>
        <p:spPr bwMode="auto">
          <a:xfrm>
            <a:off x="1069484" y="3212976"/>
            <a:ext cx="7005032" cy="3252336"/>
          </a:xfrm>
          <a:prstGeom prst="rect">
            <a:avLst/>
          </a:prstGeom>
          <a:noFill/>
          <a:ln w="9525">
            <a:noFill/>
            <a:miter lim="800000"/>
            <a:headEnd/>
            <a:tailEnd/>
          </a:ln>
        </p:spPr>
      </p:pic>
      <p:pic>
        <p:nvPicPr>
          <p:cNvPr id="9" name="61 - Groove 5.mp3">
            <a:hlinkHover r:id="" action="ppaction://ole?verb=0"/>
          </p:cNvPr>
          <p:cNvPicPr>
            <a:picLocks noRot="1" noChangeAspect="1"/>
          </p:cNvPicPr>
          <p:nvPr>
            <a:audioFile r:link="rId1"/>
          </p:nvPr>
        </p:nvPicPr>
        <p:blipFill>
          <a:blip r:embed="rId6" cstate="print"/>
          <a:stretch>
            <a:fillRect/>
          </a:stretch>
        </p:blipFill>
        <p:spPr>
          <a:xfrm>
            <a:off x="1475656" y="3212976"/>
            <a:ext cx="276225" cy="276225"/>
          </a:xfrm>
          <a:prstGeom prst="rect">
            <a:avLst/>
          </a:prstGeom>
        </p:spPr>
      </p:pic>
      <p:pic>
        <p:nvPicPr>
          <p:cNvPr id="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170"/>
                                        </p:tgtEl>
                                      </p:cBhvr>
                                      <p:by x="90000" y="90000"/>
                                    </p:animScale>
                                  </p:childTnLst>
                                </p:cTn>
                              </p:par>
                              <p:par>
                                <p:cTn id="7" presetID="64" presetClass="path" presetSubtype="0" accel="50000" decel="50000" fill="hold" nodeType="withEffect">
                                  <p:stCondLst>
                                    <p:cond delay="0"/>
                                  </p:stCondLst>
                                  <p:childTnLst>
                                    <p:animMotion origin="layout" path="M 0 0.04652 L 0 -0.02246 " pathEditMode="relative" rAng="0" ptsTypes="AA">
                                      <p:cBhvr>
                                        <p:cTn id="8" dur="500" fill="hold"/>
                                        <p:tgtEl>
                                          <p:spTgt spid="7170"/>
                                        </p:tgtEl>
                                        <p:attrNameLst>
                                          <p:attrName>ppt_x</p:attrName>
                                          <p:attrName>ppt_y</p:attrName>
                                        </p:attrNameLst>
                                      </p:cBhvr>
                                      <p:rCtr x="0" y="-34"/>
                                    </p:animMotion>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9459">
                                            <p:txEl>
                                              <p:pRg st="12" end="12"/>
                                            </p:txEl>
                                          </p:spTgt>
                                        </p:tgtEl>
                                        <p:attrNameLst>
                                          <p:attrName>style.visibility</p:attrName>
                                        </p:attrNameLst>
                                      </p:cBhvr>
                                      <p:to>
                                        <p:strVal val="visible"/>
                                      </p:to>
                                    </p:set>
                                    <p:animEffect transition="in" filter="box(in)">
                                      <p:cBhvr>
                                        <p:cTn id="12" dur="500"/>
                                        <p:tgtEl>
                                          <p:spTgt spid="19459">
                                            <p:txEl>
                                              <p:pRg st="12" end="1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9459">
                                            <p:txEl>
                                              <p:pRg st="13" end="13"/>
                                            </p:txEl>
                                          </p:spTgt>
                                        </p:tgtEl>
                                        <p:attrNameLst>
                                          <p:attrName>style.visibility</p:attrName>
                                        </p:attrNameLst>
                                      </p:cBhvr>
                                      <p:to>
                                        <p:strVal val="visible"/>
                                      </p:to>
                                    </p:set>
                                    <p:animEffect transition="in" filter="box(in)">
                                      <p:cBhvr>
                                        <p:cTn id="15" dur="500"/>
                                        <p:tgtEl>
                                          <p:spTgt spid="1945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None/>
            </a:pPr>
            <a:r>
              <a:rPr lang="da-DK" sz="1800" dirty="0" smtClean="0">
                <a:latin typeface="AGaramond"/>
              </a:rPr>
              <a:t>Med </a:t>
            </a:r>
            <a:r>
              <a:rPr lang="da-DK" sz="1800" dirty="0" smtClean="0">
                <a:solidFill>
                  <a:srgbClr val="C87700"/>
                </a:solidFill>
                <a:latin typeface="AGaramond"/>
              </a:rPr>
              <a:t>AKTIVITETSNIVEAUET</a:t>
            </a:r>
            <a:r>
              <a:rPr lang="da-DK" sz="1800" dirty="0" smtClean="0">
                <a:latin typeface="AGaramond"/>
              </a:rPr>
              <a:t> mener vi fx antallet af toner den enkelte stemme spiller.</a:t>
            </a:r>
          </a:p>
          <a:p>
            <a:pPr eaLnBrk="1" hangingPunct="1">
              <a:buNone/>
            </a:pPr>
            <a:r>
              <a:rPr lang="da-DK" sz="1800" dirty="0" smtClean="0">
                <a:latin typeface="AGaramond"/>
              </a:rPr>
              <a:t>Med </a:t>
            </a:r>
            <a:r>
              <a:rPr lang="da-DK" sz="1800" dirty="0" smtClean="0">
                <a:solidFill>
                  <a:srgbClr val="C87700"/>
                </a:solidFill>
                <a:latin typeface="AGaramond"/>
              </a:rPr>
              <a:t>UDFYLDNINGSGRADEN</a:t>
            </a:r>
            <a:r>
              <a:rPr lang="da-DK" sz="1800" dirty="0" smtClean="0">
                <a:latin typeface="AGaramond"/>
              </a:rPr>
              <a:t> for et nummer menes et slags mål for den samlede mængde toner. </a:t>
            </a:r>
          </a:p>
          <a:p>
            <a:pPr eaLnBrk="1" hangingPunct="1">
              <a:buNone/>
            </a:pPr>
            <a:r>
              <a:rPr lang="da-DK" sz="1800" dirty="0" smtClean="0">
                <a:latin typeface="AGaramond"/>
              </a:rPr>
              <a:t>Et nummer kan fx have lavt aktivitetsniveau i de enkelte stemmer, men tilsammen udfylde alle underdelingerne og på den måde samlet set have en høj udfyldningsgrad.</a:t>
            </a:r>
          </a:p>
          <a:p>
            <a:pPr eaLnBrk="1" hangingPunct="1">
              <a:buNone/>
            </a:pPr>
            <a:r>
              <a:rPr lang="da-DK" sz="1800" dirty="0" smtClean="0">
                <a:latin typeface="AGaramond"/>
              </a:rPr>
              <a:t>I et anslags-skema kan vi danne os et overblik over et nummers udfyldningsgrad.</a:t>
            </a:r>
          </a:p>
          <a:p>
            <a:pPr eaLnBrk="1" hangingPunct="1">
              <a:buNone/>
            </a:pPr>
            <a:endParaRPr lang="da-DK" sz="1800" dirty="0" smtClean="0">
              <a:latin typeface="AGaramond"/>
            </a:endParaRPr>
          </a:p>
        </p:txBody>
      </p:sp>
      <p:pic>
        <p:nvPicPr>
          <p:cNvPr id="1946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AKTIVITETSNIVEAU</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box(in)">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box(i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box(in)">
                                      <p:cBhvr>
                                        <p:cTn id="17"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4211960" y="1916832"/>
            <a:ext cx="4474840"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lang="da-DK" kern="0" dirty="0" smtClean="0">
              <a:latin typeface="AGaramond"/>
            </a:endParaRPr>
          </a:p>
          <a:p>
            <a:pPr marL="342900" marR="0" lvl="0" indent="-342900" algn="l" defTabSz="914400" rtl="0" eaLnBrk="1" fontAlgn="base" latinLnBrk="0" hangingPunct="1">
              <a:lnSpc>
                <a:spcPct val="100000"/>
              </a:lnSpc>
              <a:spcBef>
                <a:spcPct val="20000"/>
              </a:spcBef>
              <a:spcAft>
                <a:spcPct val="0"/>
              </a:spcAft>
              <a:buClrTx/>
              <a:buSzTx/>
              <a:tabLst/>
              <a:defRPr/>
            </a:pPr>
            <a:r>
              <a:rPr lang="da-DK" kern="0" dirty="0" smtClean="0">
                <a:latin typeface="AGaramond"/>
              </a:rPr>
              <a:t>Betoningerne samler sig om slagene, der tilsammen former rytmen:</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da-DK" sz="1800" b="0" i="0" u="none" strike="noStrike" kern="0" cap="none" spc="0" normalizeH="0" baseline="0" noProof="0" dirty="0" smtClean="0">
              <a:ln>
                <a:noFill/>
              </a:ln>
              <a:solidFill>
                <a:schemeClr val="tx1"/>
              </a:solidFill>
              <a:effectLst/>
              <a:uLnTx/>
              <a:uFillTx/>
              <a:latin typeface="AGaramond"/>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da-DK" kern="0" dirty="0" smtClean="0">
              <a:latin typeface="AGaramond"/>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da-DK" sz="1800" b="0" i="0" u="none" strike="noStrike" kern="0" cap="none" spc="0" normalizeH="0" baseline="0" noProof="0" dirty="0" smtClean="0">
              <a:ln>
                <a:noFill/>
              </a:ln>
              <a:solidFill>
                <a:schemeClr val="tx1"/>
              </a:solidFill>
              <a:effectLst/>
              <a:uLnTx/>
              <a:uFillTx/>
              <a:latin typeface="AGaramond"/>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da-DK" kern="0" dirty="0" smtClean="0">
              <a:latin typeface="AGaramond"/>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da-DK" sz="1800" b="0" i="0" u="none" strike="noStrike" kern="0" cap="none" spc="0" normalizeH="0" baseline="0" noProof="0" dirty="0" smtClean="0">
              <a:ln>
                <a:noFill/>
              </a:ln>
              <a:solidFill>
                <a:schemeClr val="tx1"/>
              </a:solidFill>
              <a:effectLst/>
              <a:uLnTx/>
              <a:uFillTx/>
              <a:latin typeface="AGaramond"/>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da-DK" kern="0" dirty="0" smtClean="0">
              <a:latin typeface="AGaramond"/>
            </a:endParaRPr>
          </a:p>
          <a:p>
            <a:pPr marL="342900" lvl="0" indent="-342900">
              <a:spcBef>
                <a:spcPct val="20000"/>
              </a:spcBef>
              <a:defRPr/>
            </a:pPr>
            <a:r>
              <a:rPr lang="da-DK" kern="0" dirty="0" smtClean="0">
                <a:latin typeface="AGaramond"/>
              </a:rPr>
              <a:t>Betoningerne samler sig om slagene, der tilsammen former rytmen:</a:t>
            </a:r>
          </a:p>
        </p:txBody>
      </p:sp>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575557" y="1196975"/>
            <a:ext cx="7992887"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AKTIVITETSNIVEAU – eksempler på anslags-skemaer</a:t>
            </a:r>
            <a:endParaRPr lang="da-DK" sz="2400" dirty="0">
              <a:solidFill>
                <a:srgbClr val="C87700"/>
              </a:solidFill>
            </a:endParaRPr>
          </a:p>
        </p:txBody>
      </p:sp>
      <p:pic>
        <p:nvPicPr>
          <p:cNvPr id="8194" name="Picture 2"/>
          <p:cNvPicPr>
            <a:picLocks noChangeAspect="1" noChangeArrowheads="1"/>
          </p:cNvPicPr>
          <p:nvPr/>
        </p:nvPicPr>
        <p:blipFill>
          <a:blip r:embed="rId6" cstate="print"/>
          <a:srcRect/>
          <a:stretch>
            <a:fillRect/>
          </a:stretch>
        </p:blipFill>
        <p:spPr bwMode="auto">
          <a:xfrm>
            <a:off x="179512" y="1628800"/>
            <a:ext cx="3862689" cy="2303379"/>
          </a:xfrm>
          <a:prstGeom prst="rect">
            <a:avLst/>
          </a:prstGeom>
          <a:noFill/>
          <a:ln w="9525">
            <a:noFill/>
            <a:miter lim="800000"/>
            <a:headEnd/>
            <a:tailEnd/>
          </a:ln>
        </p:spPr>
      </p:pic>
      <p:pic>
        <p:nvPicPr>
          <p:cNvPr id="8195" name="Picture 3"/>
          <p:cNvPicPr>
            <a:picLocks noChangeAspect="1" noChangeArrowheads="1"/>
          </p:cNvPicPr>
          <p:nvPr/>
        </p:nvPicPr>
        <p:blipFill>
          <a:blip r:embed="rId7" cstate="print"/>
          <a:srcRect/>
          <a:stretch>
            <a:fillRect/>
          </a:stretch>
        </p:blipFill>
        <p:spPr bwMode="auto">
          <a:xfrm>
            <a:off x="4572000" y="2885506"/>
            <a:ext cx="2984904" cy="543494"/>
          </a:xfrm>
          <a:prstGeom prst="rect">
            <a:avLst/>
          </a:prstGeom>
          <a:noFill/>
          <a:ln w="9525">
            <a:noFill/>
            <a:miter lim="800000"/>
            <a:headEnd/>
            <a:tailEnd/>
          </a:ln>
        </p:spPr>
      </p:pic>
      <p:pic>
        <p:nvPicPr>
          <p:cNvPr id="8196" name="Picture 4"/>
          <p:cNvPicPr>
            <a:picLocks noChangeAspect="1" noChangeArrowheads="1"/>
          </p:cNvPicPr>
          <p:nvPr/>
        </p:nvPicPr>
        <p:blipFill>
          <a:blip r:embed="rId8" cstate="print"/>
          <a:srcRect/>
          <a:stretch>
            <a:fillRect/>
          </a:stretch>
        </p:blipFill>
        <p:spPr bwMode="auto">
          <a:xfrm>
            <a:off x="395536" y="4221088"/>
            <a:ext cx="3662114" cy="2167506"/>
          </a:xfrm>
          <a:prstGeom prst="rect">
            <a:avLst/>
          </a:prstGeom>
          <a:noFill/>
          <a:ln w="9525">
            <a:noFill/>
            <a:miter lim="800000"/>
            <a:headEnd/>
            <a:tailEnd/>
          </a:ln>
        </p:spPr>
      </p:pic>
      <p:pic>
        <p:nvPicPr>
          <p:cNvPr id="8197" name="Picture 5"/>
          <p:cNvPicPr>
            <a:picLocks noChangeAspect="1" noChangeArrowheads="1"/>
          </p:cNvPicPr>
          <p:nvPr/>
        </p:nvPicPr>
        <p:blipFill>
          <a:blip r:embed="rId9" cstate="print"/>
          <a:srcRect/>
          <a:stretch>
            <a:fillRect/>
          </a:stretch>
        </p:blipFill>
        <p:spPr bwMode="auto">
          <a:xfrm>
            <a:off x="4572000" y="5445224"/>
            <a:ext cx="2967650" cy="526240"/>
          </a:xfrm>
          <a:prstGeom prst="rect">
            <a:avLst/>
          </a:prstGeom>
          <a:noFill/>
          <a:ln w="9525">
            <a:noFill/>
            <a:miter lim="800000"/>
            <a:headEnd/>
            <a:tailEnd/>
          </a:ln>
        </p:spPr>
      </p:pic>
      <p:pic>
        <p:nvPicPr>
          <p:cNvPr id="10" name="61 - Groove 5.mp3">
            <a:hlinkHover r:id="" action="ppaction://ole?verb=0"/>
          </p:cNvPr>
          <p:cNvPicPr>
            <a:picLocks noRot="1" noChangeAspect="1"/>
          </p:cNvPicPr>
          <p:nvPr>
            <a:audioFile r:link="rId1"/>
          </p:nvPr>
        </p:nvPicPr>
        <p:blipFill>
          <a:blip r:embed="rId10" cstate="print"/>
          <a:stretch>
            <a:fillRect/>
          </a:stretch>
        </p:blipFill>
        <p:spPr>
          <a:xfrm>
            <a:off x="3491880" y="1700808"/>
            <a:ext cx="276225" cy="276225"/>
          </a:xfrm>
          <a:prstGeom prst="rect">
            <a:avLst/>
          </a:prstGeom>
        </p:spPr>
      </p:pic>
      <p:pic>
        <p:nvPicPr>
          <p:cNvPr id="11" name="59 - Groove 3.mp3">
            <a:hlinkHover r:id="" action="ppaction://ole?verb=0"/>
          </p:cNvPr>
          <p:cNvPicPr>
            <a:picLocks noRot="1" noChangeAspect="1"/>
          </p:cNvPicPr>
          <p:nvPr>
            <a:audioFile r:link="rId2"/>
          </p:nvPr>
        </p:nvPicPr>
        <p:blipFill>
          <a:blip r:embed="rId11" cstate="print"/>
          <a:stretch>
            <a:fillRect/>
          </a:stretch>
        </p:blipFill>
        <p:spPr>
          <a:xfrm>
            <a:off x="3491880" y="4221088"/>
            <a:ext cx="276225" cy="276225"/>
          </a:xfrm>
          <a:prstGeom prst="rect">
            <a:avLst/>
          </a:prstGeom>
        </p:spPr>
      </p:pic>
      <p:pic>
        <p:nvPicPr>
          <p:cNvPr id="13" name="Picture 2"/>
          <p:cNvPicPr>
            <a:picLocks noChangeAspect="1" noChangeArrowheads="1"/>
          </p:cNvPicPr>
          <p:nvPr/>
        </p:nvPicPr>
        <p:blipFill>
          <a:blip r:embed="rId12"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4" name="Tekstboks 13"/>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ox(in)">
                                      <p:cBhvr>
                                        <p:cTn id="7" dur="500"/>
                                        <p:tgtEl>
                                          <p:spTgt spid="1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ox(in)">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animEffect transition="in" filter="box(in)">
                                      <p:cBhvr>
                                        <p:cTn id="15" dur="500"/>
                                        <p:tgtEl>
                                          <p:spTgt spid="12">
                                            <p:txEl>
                                              <p:pRg st="8" end="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ox(in)">
                                      <p:cBhvr>
                                        <p:cTn id="18"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2" grpId="0" uiExpand="1"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endParaRPr lang="da-DK" sz="1800" dirty="0" smtClean="0">
              <a:latin typeface="AGaramond"/>
            </a:endParaRPr>
          </a:p>
          <a:p>
            <a:pPr eaLnBrk="1" hangingPunct="1"/>
            <a:r>
              <a:rPr lang="da-DK" sz="1800" dirty="0" smtClean="0">
                <a:latin typeface="AGaramond"/>
              </a:rPr>
              <a:t>Beskriv aktivitetsniveauet i et anslagsskema for "</a:t>
            </a:r>
            <a:r>
              <a:rPr lang="da-DK" sz="1800" dirty="0" err="1" smtClean="0">
                <a:latin typeface="AGaramond"/>
              </a:rPr>
              <a:t>Reconstrucdead</a:t>
            </a:r>
            <a:r>
              <a:rPr lang="da-DK" sz="1800" dirty="0" smtClean="0">
                <a:latin typeface="AGaramond"/>
              </a:rPr>
              <a:t>"</a:t>
            </a:r>
          </a:p>
        </p:txBody>
      </p:sp>
      <p:pic>
        <p:nvPicPr>
          <p:cNvPr id="19460"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AKTIVITETSNIVEAU</a:t>
            </a:r>
            <a:endParaRPr lang="da-DK" sz="2400" dirty="0">
              <a:solidFill>
                <a:srgbClr val="C87700"/>
              </a:solidFill>
            </a:endParaRPr>
          </a:p>
        </p:txBody>
      </p:sp>
      <p:grpSp>
        <p:nvGrpSpPr>
          <p:cNvPr id="8" name="Gruppe 7"/>
          <p:cNvGrpSpPr/>
          <p:nvPr/>
        </p:nvGrpSpPr>
        <p:grpSpPr>
          <a:xfrm>
            <a:off x="1129872" y="2276872"/>
            <a:ext cx="6884256" cy="3597116"/>
            <a:chOff x="1129872" y="2276872"/>
            <a:chExt cx="6884256" cy="3597116"/>
          </a:xfrm>
        </p:grpSpPr>
        <p:pic>
          <p:nvPicPr>
            <p:cNvPr id="9218" name="Picture 2"/>
            <p:cNvPicPr>
              <a:picLocks noChangeAspect="1" noChangeArrowheads="1"/>
            </p:cNvPicPr>
            <p:nvPr/>
          </p:nvPicPr>
          <p:blipFill>
            <a:blip r:embed="rId5" cstate="print"/>
            <a:srcRect/>
            <a:stretch>
              <a:fillRect/>
            </a:stretch>
          </p:blipFill>
          <p:spPr bwMode="auto">
            <a:xfrm>
              <a:off x="1129872" y="2613024"/>
              <a:ext cx="6884256" cy="3260964"/>
            </a:xfrm>
            <a:prstGeom prst="rect">
              <a:avLst/>
            </a:prstGeom>
            <a:noFill/>
            <a:ln w="9525">
              <a:noFill/>
              <a:miter lim="800000"/>
              <a:headEnd/>
              <a:tailEnd/>
            </a:ln>
          </p:spPr>
        </p:pic>
        <p:pic>
          <p:nvPicPr>
            <p:cNvPr id="9219" name="Picture 3"/>
            <p:cNvPicPr>
              <a:picLocks noChangeAspect="1" noChangeArrowheads="1"/>
            </p:cNvPicPr>
            <p:nvPr/>
          </p:nvPicPr>
          <p:blipFill>
            <a:blip r:embed="rId6" cstate="print"/>
            <a:srcRect/>
            <a:stretch>
              <a:fillRect/>
            </a:stretch>
          </p:blipFill>
          <p:spPr bwMode="auto">
            <a:xfrm>
              <a:off x="1691680" y="2276872"/>
              <a:ext cx="3088426" cy="388210"/>
            </a:xfrm>
            <a:prstGeom prst="rect">
              <a:avLst/>
            </a:prstGeom>
            <a:noFill/>
            <a:ln w="9525">
              <a:noFill/>
              <a:miter lim="800000"/>
              <a:headEnd/>
              <a:tailEnd/>
            </a:ln>
          </p:spPr>
        </p:pic>
      </p:grpSp>
      <p:pic>
        <p:nvPicPr>
          <p:cNvPr id="9" name="62 - Groove 8.mp3">
            <a:hlinkHover r:id="" action="ppaction://ole?verb=0"/>
          </p:cNvPr>
          <p:cNvPicPr>
            <a:picLocks noRot="1" noChangeAspect="1"/>
          </p:cNvPicPr>
          <p:nvPr>
            <a:audioFile r:link="rId1"/>
          </p:nvPr>
        </p:nvPicPr>
        <p:blipFill>
          <a:blip r:embed="rId7" cstate="print"/>
          <a:stretch>
            <a:fillRect/>
          </a:stretch>
        </p:blipFill>
        <p:spPr>
          <a:xfrm>
            <a:off x="4932040" y="2348880"/>
            <a:ext cx="276225" cy="276225"/>
          </a:xfrm>
          <a:prstGeom prst="rect">
            <a:avLst/>
          </a:prstGeom>
        </p:spPr>
      </p:pic>
      <p:pic>
        <p:nvPicPr>
          <p:cNvPr id="9220" name="Picture 4"/>
          <p:cNvPicPr>
            <a:picLocks noChangeAspect="1" noChangeArrowheads="1"/>
          </p:cNvPicPr>
          <p:nvPr/>
        </p:nvPicPr>
        <p:blipFill>
          <a:blip r:embed="rId8" cstate="print"/>
          <a:srcRect/>
          <a:stretch>
            <a:fillRect/>
          </a:stretch>
        </p:blipFill>
        <p:spPr bwMode="auto">
          <a:xfrm rot="20483063">
            <a:off x="251520" y="5511593"/>
            <a:ext cx="1035226" cy="1026600"/>
          </a:xfrm>
          <a:prstGeom prst="rect">
            <a:avLst/>
          </a:prstGeom>
          <a:noFill/>
          <a:ln w="9525">
            <a:noFill/>
            <a:miter lim="800000"/>
            <a:headEnd/>
            <a:tailEnd/>
          </a:ln>
        </p:spPr>
      </p:pic>
      <p:pic>
        <p:nvPicPr>
          <p:cNvPr id="11" name="Picture 2"/>
          <p:cNvPicPr>
            <a:picLocks noChangeAspect="1" noChangeArrowheads="1"/>
          </p:cNvPicPr>
          <p:nvPr/>
        </p:nvPicPr>
        <p:blipFill>
          <a:blip r:embed="rId9"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2" name="Tekstboks 11"/>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sp>
        <p:nvSpPr>
          <p:cNvPr id="19459" name="Rectangle 3"/>
          <p:cNvSpPr>
            <a:spLocks noGrp="1" noChangeArrowheads="1"/>
          </p:cNvSpPr>
          <p:nvPr>
            <p:ph type="body" idx="1"/>
          </p:nvPr>
        </p:nvSpPr>
        <p:spPr/>
        <p:txBody>
          <a:bodyPr/>
          <a:lstStyle/>
          <a:p>
            <a:pPr eaLnBrk="1" hangingPunct="1">
              <a:buNone/>
            </a:pPr>
            <a:r>
              <a:rPr lang="da-DK" sz="1800" dirty="0" smtClean="0">
                <a:solidFill>
                  <a:srgbClr val="C87700"/>
                </a:solidFill>
                <a:latin typeface="AGaramond"/>
              </a:rPr>
              <a:t>NUANCERINGEN</a:t>
            </a:r>
            <a:r>
              <a:rPr lang="da-DK" sz="1800" dirty="0" smtClean="0">
                <a:latin typeface="AGaramond"/>
              </a:rPr>
              <a:t> af </a:t>
            </a:r>
            <a:r>
              <a:rPr lang="da-DK" sz="1800" dirty="0" err="1" smtClean="0">
                <a:latin typeface="AGaramond"/>
              </a:rPr>
              <a:t>groovet</a:t>
            </a:r>
            <a:r>
              <a:rPr lang="da-DK" sz="1800" dirty="0" smtClean="0">
                <a:latin typeface="AGaramond"/>
              </a:rPr>
              <a:t> er alt det, der ikke kan noteres på noder! Forskellige musikere spiller et nummer med forskellig lyd – nuancerne.</a:t>
            </a:r>
          </a:p>
          <a:p>
            <a:pPr eaLnBrk="1" hangingPunct="1">
              <a:buNone/>
            </a:pPr>
            <a:endParaRPr lang="da-DK" sz="1800" dirty="0" smtClean="0">
              <a:latin typeface="AGaramond"/>
            </a:endParaRPr>
          </a:p>
          <a:p>
            <a:pPr eaLnBrk="1" hangingPunct="1">
              <a:buNone/>
            </a:pPr>
            <a:r>
              <a:rPr lang="da-DK" sz="1800" dirty="0" smtClean="0">
                <a:latin typeface="AGaramond"/>
              </a:rPr>
              <a:t>Vi ser i det følgende på to typer af nuancer:</a:t>
            </a:r>
          </a:p>
          <a:p>
            <a:pPr eaLnBrk="1" hangingPunct="1">
              <a:buNone/>
            </a:pPr>
            <a:r>
              <a:rPr lang="da-DK" sz="1800" dirty="0" smtClean="0">
                <a:solidFill>
                  <a:srgbClr val="C87700"/>
                </a:solidFill>
                <a:latin typeface="AGaramond"/>
              </a:rPr>
              <a:t>TIMING</a:t>
            </a:r>
            <a:r>
              <a:rPr lang="da-DK" sz="1800" dirty="0" smtClean="0">
                <a:latin typeface="AGaramond"/>
              </a:rPr>
              <a:t> er hvordan de enkelte musikere spiller mere eller mindre konsekvent foran eller bagefter enhederne i puls/takt-rammen. </a:t>
            </a:r>
          </a:p>
          <a:p>
            <a:pPr eaLnBrk="1" hangingPunct="1">
              <a:buNone/>
            </a:pPr>
            <a:r>
              <a:rPr lang="da-DK" sz="1800" dirty="0" smtClean="0">
                <a:latin typeface="AGaramond"/>
              </a:rPr>
              <a:t>I fx jazz og reggae er det almindeligt at en musiker fx spiller "nølende" - det kaldes </a:t>
            </a:r>
            <a:r>
              <a:rPr lang="da-DK" sz="1800" i="1" dirty="0" err="1" smtClean="0">
                <a:latin typeface="AGaramond"/>
              </a:rPr>
              <a:t>laid</a:t>
            </a:r>
            <a:r>
              <a:rPr lang="da-DK" sz="1800" i="1" dirty="0" smtClean="0">
                <a:latin typeface="AGaramond"/>
              </a:rPr>
              <a:t> back</a:t>
            </a:r>
            <a:r>
              <a:rPr lang="da-DK" sz="1800" dirty="0" smtClean="0">
                <a:latin typeface="AGaramond"/>
              </a:rPr>
              <a:t>.</a:t>
            </a:r>
          </a:p>
          <a:p>
            <a:pPr eaLnBrk="1" hangingPunct="1">
              <a:buNone/>
            </a:pPr>
            <a:r>
              <a:rPr lang="da-DK" sz="1800" dirty="0" smtClean="0">
                <a:latin typeface="AGaramond"/>
              </a:rPr>
              <a:t>I fx punk og salsa er det almindeligt at foregribe pulsen – det kaldes </a:t>
            </a:r>
            <a:r>
              <a:rPr lang="da-DK" sz="1800" i="1" dirty="0" err="1" smtClean="0">
                <a:latin typeface="AGaramond"/>
              </a:rPr>
              <a:t>pushing</a:t>
            </a:r>
            <a:r>
              <a:rPr lang="da-DK" sz="1800" dirty="0" smtClean="0">
                <a:latin typeface="AGaramond"/>
              </a:rPr>
              <a:t>.</a:t>
            </a:r>
          </a:p>
          <a:p>
            <a:pPr eaLnBrk="1" hangingPunct="1">
              <a:buNone/>
            </a:pPr>
            <a:endParaRPr lang="da-DK" sz="1800" dirty="0" smtClean="0">
              <a:latin typeface="AGaramond"/>
            </a:endParaRPr>
          </a:p>
          <a:p>
            <a:pPr eaLnBrk="1" hangingPunct="1">
              <a:buNone/>
            </a:pPr>
            <a:r>
              <a:rPr lang="da-DK" sz="1800" dirty="0" smtClean="0">
                <a:latin typeface="AGaramond"/>
              </a:rPr>
              <a:t>Et </a:t>
            </a:r>
            <a:r>
              <a:rPr lang="da-DK" sz="1800" dirty="0" smtClean="0">
                <a:solidFill>
                  <a:srgbClr val="C87700"/>
                </a:solidFill>
                <a:latin typeface="AGaramond"/>
              </a:rPr>
              <a:t>TONE-SKEMA</a:t>
            </a:r>
            <a:r>
              <a:rPr lang="da-DK" sz="1800" dirty="0" smtClean="0">
                <a:latin typeface="AGaramond"/>
              </a:rPr>
              <a:t> kan visualisere det der ikke kan nedskrives på noder – fx i punk:</a:t>
            </a:r>
          </a:p>
        </p:txBody>
      </p:sp>
      <p:pic>
        <p:nvPicPr>
          <p:cNvPr id="1946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2447405" y="1196975"/>
            <a:ext cx="4249191"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NUANCERING</a:t>
            </a:r>
            <a:endParaRPr lang="da-DK" sz="2400" dirty="0">
              <a:solidFill>
                <a:srgbClr val="C87700"/>
              </a:solidFill>
            </a:endParaRPr>
          </a:p>
        </p:txBody>
      </p:sp>
      <p:pic>
        <p:nvPicPr>
          <p:cNvPr id="10242" name="Picture 2"/>
          <p:cNvPicPr>
            <a:picLocks noChangeAspect="1" noChangeArrowheads="1"/>
          </p:cNvPicPr>
          <p:nvPr/>
        </p:nvPicPr>
        <p:blipFill>
          <a:blip r:embed="rId4" cstate="print"/>
          <a:srcRect/>
          <a:stretch>
            <a:fillRect/>
          </a:stretch>
        </p:blipFill>
        <p:spPr bwMode="auto">
          <a:xfrm>
            <a:off x="1950505" y="5082822"/>
            <a:ext cx="5242990" cy="1730554"/>
          </a:xfrm>
          <a:prstGeom prst="rect">
            <a:avLst/>
          </a:prstGeom>
          <a:noFill/>
          <a:ln w="9525">
            <a:noFill/>
            <a:miter lim="800000"/>
            <a:headEnd/>
            <a:tailEnd/>
          </a:ln>
        </p:spPr>
      </p:pic>
      <p:pic>
        <p:nvPicPr>
          <p:cNvPr id="7"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box(in)">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box(in)">
                                      <p:cBhvr>
                                        <p:cTn id="12" dur="500"/>
                                        <p:tgtEl>
                                          <p:spTgt spid="194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box(in)">
                                      <p:cBhvr>
                                        <p:cTn id="17" dur="500"/>
                                        <p:tgtEl>
                                          <p:spTgt spid="194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59">
                                            <p:txEl>
                                              <p:pRg st="5" end="5"/>
                                            </p:txEl>
                                          </p:spTgt>
                                        </p:tgtEl>
                                        <p:attrNameLst>
                                          <p:attrName>style.visibility</p:attrName>
                                        </p:attrNameLst>
                                      </p:cBhvr>
                                      <p:to>
                                        <p:strVal val="visible"/>
                                      </p:to>
                                    </p:set>
                                    <p:animEffect transition="in" filter="box(in)">
                                      <p:cBhvr>
                                        <p:cTn id="22" dur="500"/>
                                        <p:tgtEl>
                                          <p:spTgt spid="194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animEffect transition="in" filter="box(in)">
                                      <p:cBhvr>
                                        <p:cTn id="27" dur="500"/>
                                        <p:tgtEl>
                                          <p:spTgt spid="19459">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box(in)">
                                      <p:cBhvr>
                                        <p:cTn id="3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cstate="print"/>
          <a:srcRect/>
          <a:stretch>
            <a:fillRect/>
          </a:stretch>
        </p:blipFill>
        <p:spPr bwMode="auto">
          <a:xfrm>
            <a:off x="539552" y="3573016"/>
            <a:ext cx="4671459" cy="1520489"/>
          </a:xfrm>
          <a:prstGeom prst="rect">
            <a:avLst/>
          </a:prstGeom>
          <a:noFill/>
          <a:ln w="9525">
            <a:noFill/>
            <a:miter lim="800000"/>
            <a:headEnd/>
            <a:tailEnd/>
          </a:ln>
        </p:spPr>
      </p:pic>
      <p:pic>
        <p:nvPicPr>
          <p:cNvPr id="7" name="Billede 6" descr="Nyt billede.bmp"/>
          <p:cNvPicPr>
            <a:picLocks noChangeAspect="1"/>
          </p:cNvPicPr>
          <p:nvPr/>
        </p:nvPicPr>
        <p:blipFill>
          <a:blip r:embed="rId4" cstate="print"/>
          <a:stretch>
            <a:fillRect/>
          </a:stretch>
        </p:blipFill>
        <p:spPr>
          <a:xfrm>
            <a:off x="323528" y="1989498"/>
            <a:ext cx="4917326" cy="1727534"/>
          </a:xfrm>
          <a:prstGeom prst="rect">
            <a:avLst/>
          </a:prstGeom>
        </p:spPr>
      </p:pic>
      <p:sp>
        <p:nvSpPr>
          <p:cNvPr id="19459" name="Rectangle 3"/>
          <p:cNvSpPr>
            <a:spLocks noGrp="1" noChangeArrowheads="1"/>
          </p:cNvSpPr>
          <p:nvPr>
            <p:ph type="body" idx="1"/>
          </p:nvPr>
        </p:nvSpPr>
        <p:spPr/>
        <p:txBody>
          <a:bodyPr/>
          <a:lstStyle/>
          <a:p>
            <a:pPr eaLnBrk="1" hangingPunct="1">
              <a:buNone/>
            </a:pPr>
            <a:r>
              <a:rPr lang="da-DK" sz="1800" i="1" dirty="0" smtClean="0">
                <a:latin typeface="AGaramond"/>
              </a:rPr>
              <a:t>Ikke-swingende</a:t>
            </a:r>
            <a:r>
              <a:rPr lang="da-DK" sz="1800" dirty="0" smtClean="0">
                <a:latin typeface="AGaramond"/>
              </a:rPr>
              <a:t> 8.-dele:</a:t>
            </a: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r>
              <a:rPr lang="da-DK" sz="1800" dirty="0" smtClean="0">
                <a:latin typeface="AGaramond"/>
              </a:rPr>
              <a:t>Swingende</a:t>
            </a:r>
            <a:r>
              <a:rPr lang="da-DK" sz="1800" i="1" dirty="0" smtClean="0">
                <a:latin typeface="AGaramond"/>
              </a:rPr>
              <a:t> </a:t>
            </a:r>
            <a:r>
              <a:rPr lang="da-DK" sz="1800" dirty="0" smtClean="0">
                <a:latin typeface="AGaramond"/>
              </a:rPr>
              <a:t>8.-dele i </a:t>
            </a:r>
            <a:r>
              <a:rPr lang="da-DK" sz="1800" i="1" dirty="0" err="1" smtClean="0">
                <a:latin typeface="AGaramond"/>
              </a:rPr>
              <a:t>trioliseret</a:t>
            </a:r>
            <a:r>
              <a:rPr lang="da-DK" sz="1800" i="1" dirty="0" smtClean="0">
                <a:latin typeface="AGaramond"/>
              </a:rPr>
              <a:t> swing </a:t>
            </a:r>
            <a:r>
              <a:rPr lang="da-DK" sz="1800" dirty="0" smtClean="0">
                <a:latin typeface="AGaramond"/>
              </a:rPr>
              <a:t>(stringent beregnet):</a:t>
            </a: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endParaRPr lang="da-DK" sz="1800" i="1" dirty="0" smtClean="0">
              <a:latin typeface="AGaramond"/>
            </a:endParaRPr>
          </a:p>
          <a:p>
            <a:pPr eaLnBrk="1" hangingPunct="1">
              <a:buNone/>
            </a:pPr>
            <a:r>
              <a:rPr lang="da-DK" sz="1800" i="1" dirty="0" smtClean="0">
                <a:latin typeface="AGaramond"/>
              </a:rPr>
              <a:t>Swingende 8.-dele</a:t>
            </a:r>
            <a:r>
              <a:rPr lang="da-DK" sz="1800" dirty="0" smtClean="0">
                <a:latin typeface="AGaramond"/>
              </a:rPr>
              <a:t> – eksempel på musikeres "blødere" swing:</a:t>
            </a:r>
            <a:endParaRPr lang="da-DK" sz="1800" i="1" dirty="0" smtClean="0">
              <a:latin typeface="AGaramond"/>
            </a:endParaRPr>
          </a:p>
        </p:txBody>
      </p:sp>
      <p:sp>
        <p:nvSpPr>
          <p:cNvPr id="1945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GROOVE</a:t>
            </a:r>
          </a:p>
        </p:txBody>
      </p:sp>
      <p:pic>
        <p:nvPicPr>
          <p:cNvPr id="19460"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22"/>
          <p:cNvSpPr txBox="1">
            <a:spLocks noChangeArrowheads="1"/>
          </p:cNvSpPr>
          <p:nvPr/>
        </p:nvSpPr>
        <p:spPr bwMode="auto">
          <a:xfrm>
            <a:off x="1439652" y="1196975"/>
            <a:ext cx="6264696"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NUANCERING – forskellige former for swing</a:t>
            </a:r>
            <a:endParaRPr lang="da-DK" sz="2400" dirty="0">
              <a:solidFill>
                <a:srgbClr val="C87700"/>
              </a:solidFill>
            </a:endParaRPr>
          </a:p>
        </p:txBody>
      </p:sp>
      <p:pic>
        <p:nvPicPr>
          <p:cNvPr id="11268" name="Picture 4"/>
          <p:cNvPicPr>
            <a:picLocks noChangeAspect="1" noChangeArrowheads="1"/>
          </p:cNvPicPr>
          <p:nvPr/>
        </p:nvPicPr>
        <p:blipFill>
          <a:blip r:embed="rId6" cstate="print"/>
          <a:srcRect/>
          <a:stretch>
            <a:fillRect/>
          </a:stretch>
        </p:blipFill>
        <p:spPr bwMode="auto">
          <a:xfrm>
            <a:off x="529201" y="5207103"/>
            <a:ext cx="4690871" cy="1462257"/>
          </a:xfrm>
          <a:prstGeom prst="rect">
            <a:avLst/>
          </a:prstGeom>
          <a:noFill/>
          <a:ln w="9525">
            <a:noFill/>
            <a:miter lim="800000"/>
            <a:headEnd/>
            <a:tailEnd/>
          </a:ln>
        </p:spPr>
      </p:pic>
      <p:pic>
        <p:nvPicPr>
          <p:cNvPr id="4098"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64778" y="1177295"/>
            <a:ext cx="432000" cy="415058"/>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7"/>
                                        </p:tgtEl>
                                      </p:cBhvr>
                                      <p:by x="75000" y="75000"/>
                                    </p:animScale>
                                  </p:childTnLst>
                                </p:cTn>
                              </p:par>
                              <p:par>
                                <p:cTn id="7" presetID="64" presetClass="path" presetSubtype="0" accel="50000" decel="50000" fill="hold" nodeType="withEffect">
                                  <p:stCondLst>
                                    <p:cond delay="0"/>
                                  </p:stCondLst>
                                  <p:childTnLst>
                                    <p:animMotion origin="layout" path="M -3.61111E-6 1.11111E-6 L -0.0552 -0.0419 " pathEditMode="relative" rAng="0" ptsTypes="AA">
                                      <p:cBhvr>
                                        <p:cTn id="8" dur="500" fill="hold"/>
                                        <p:tgtEl>
                                          <p:spTgt spid="7"/>
                                        </p:tgtEl>
                                        <p:attrNameLst>
                                          <p:attrName>ppt_x</p:attrName>
                                          <p:attrName>ppt_y</p:attrName>
                                        </p:attrNameLst>
                                      </p:cBhvr>
                                      <p:rCtr x="-28" y="-21"/>
                                    </p:animMotion>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9459">
                                            <p:txEl>
                                              <p:pRg st="5" end="5"/>
                                            </p:txEl>
                                          </p:spTgt>
                                        </p:tgtEl>
                                        <p:attrNameLst>
                                          <p:attrName>style.visibility</p:attrName>
                                        </p:attrNameLst>
                                      </p:cBhvr>
                                      <p:to>
                                        <p:strVal val="visible"/>
                                      </p:to>
                                    </p:set>
                                    <p:animEffect transition="in" filter="box(in)">
                                      <p:cBhvr>
                                        <p:cTn id="12" dur="500"/>
                                        <p:tgtEl>
                                          <p:spTgt spid="19459">
                                            <p:txEl>
                                              <p:pRg st="5" end="5"/>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box(in)">
                                      <p:cBhvr>
                                        <p:cTn id="15" dur="500"/>
                                        <p:tgtEl>
                                          <p:spTgt spid="1126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500" fill="hold"/>
                                        <p:tgtEl>
                                          <p:spTgt spid="11267"/>
                                        </p:tgtEl>
                                      </p:cBhvr>
                                      <p:by x="75000" y="75000"/>
                                    </p:animScale>
                                  </p:childTnLst>
                                </p:cTn>
                              </p:par>
                              <p:par>
                                <p:cTn id="20" presetID="64" presetClass="path" presetSubtype="0" accel="50000" decel="50000" fill="hold" nodeType="withEffect">
                                  <p:stCondLst>
                                    <p:cond delay="0"/>
                                  </p:stCondLst>
                                  <p:childTnLst>
                                    <p:animMotion origin="layout" path="M 2.77778E-7 -4.44444E-6 L -0.05851 -0.02685 " pathEditMode="relative" rAng="0" ptsTypes="AA">
                                      <p:cBhvr>
                                        <p:cTn id="21" dur="500" fill="hold"/>
                                        <p:tgtEl>
                                          <p:spTgt spid="11267"/>
                                        </p:tgtEl>
                                        <p:attrNameLst>
                                          <p:attrName>ppt_x</p:attrName>
                                          <p:attrName>ppt_y</p:attrName>
                                        </p:attrNameLst>
                                      </p:cBhvr>
                                      <p:rCtr x="-29" y="-13"/>
                                    </p:animMotion>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19459">
                                            <p:txEl>
                                              <p:pRg st="10" end="10"/>
                                            </p:txEl>
                                          </p:spTgt>
                                        </p:tgtEl>
                                        <p:attrNameLst>
                                          <p:attrName>style.visibility</p:attrName>
                                        </p:attrNameLst>
                                      </p:cBhvr>
                                      <p:to>
                                        <p:strVal val="visible"/>
                                      </p:to>
                                    </p:set>
                                    <p:animEffect transition="in" filter="box(in)">
                                      <p:cBhvr>
                                        <p:cTn id="25" dur="500"/>
                                        <p:tgtEl>
                                          <p:spTgt spid="19459">
                                            <p:txEl>
                                              <p:pRg st="10" end="1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1268"/>
                                        </p:tgtEl>
                                        <p:attrNameLst>
                                          <p:attrName>style.visibility</p:attrName>
                                        </p:attrNameLst>
                                      </p:cBhvr>
                                      <p:to>
                                        <p:strVal val="visible"/>
                                      </p:to>
                                    </p:set>
                                    <p:animEffect transition="in" filter="box(in)">
                                      <p:cBhvr>
                                        <p:cTn id="2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a:t>
            </a:r>
          </a:p>
        </p:txBody>
      </p:sp>
      <p:sp>
        <p:nvSpPr>
          <p:cNvPr id="17411" name="Rectangle 3"/>
          <p:cNvSpPr>
            <a:spLocks noGrp="1" noChangeArrowheads="1"/>
          </p:cNvSpPr>
          <p:nvPr>
            <p:ph type="body" idx="1"/>
          </p:nvPr>
        </p:nvSpPr>
        <p:spPr/>
        <p:txBody>
          <a:bodyPr/>
          <a:lstStyle/>
          <a:p>
            <a:pPr eaLnBrk="1" hangingPunct="1">
              <a:buFontTx/>
              <a:buNone/>
            </a:pPr>
            <a:r>
              <a:rPr lang="da-DK" sz="1800" dirty="0" smtClean="0">
                <a:latin typeface="AGaramond"/>
              </a:rPr>
              <a:t>Et nummers </a:t>
            </a:r>
            <a:r>
              <a:rPr lang="da-DK" sz="1800" dirty="0" smtClean="0">
                <a:solidFill>
                  <a:srgbClr val="C87700"/>
                </a:solidFill>
                <a:latin typeface="AGaramond"/>
              </a:rPr>
              <a:t>SOUND</a:t>
            </a:r>
            <a:r>
              <a:rPr lang="da-DK" sz="1800" dirty="0" smtClean="0">
                <a:latin typeface="AGaramond"/>
              </a:rPr>
              <a:t> beskrives ved at beskrive oplevelsen af nummerets klang (dvs. oplevelsen af "det musikalske rum")</a:t>
            </a:r>
            <a:endParaRPr lang="da-DK" sz="1800" i="1" dirty="0" smtClean="0">
              <a:latin typeface="AGaramond"/>
            </a:endParaRPr>
          </a:p>
          <a:p>
            <a:pPr algn="ctr" eaLnBrk="1" hangingPunct="1">
              <a:buFontTx/>
              <a:buNone/>
            </a:pPr>
            <a:r>
              <a:rPr lang="da-DK" sz="1800" dirty="0" smtClean="0">
                <a:solidFill>
                  <a:srgbClr val="C87700"/>
                </a:solidFill>
                <a:latin typeface="AGaramond"/>
              </a:rPr>
              <a:t>_______________</a:t>
            </a:r>
          </a:p>
          <a:p>
            <a:pPr eaLnBrk="1" hangingPunct="1">
              <a:buFontTx/>
              <a:buNone/>
            </a:pPr>
            <a:endParaRPr lang="da-DK" sz="1800" dirty="0" smtClean="0">
              <a:latin typeface="AGaramond"/>
            </a:endParaRPr>
          </a:p>
          <a:p>
            <a:pPr eaLnBrk="1" hangingPunct="1">
              <a:buFontTx/>
              <a:buNone/>
            </a:pPr>
            <a:r>
              <a:rPr lang="da-DK" sz="1800" dirty="0" smtClean="0">
                <a:latin typeface="AGaramond"/>
              </a:rPr>
              <a:t>Når vi analyserer et nummers sound beskæftiger vi os med 2 forskellige former for sound:</a:t>
            </a:r>
          </a:p>
          <a:p>
            <a:pPr eaLnBrk="1" hangingPunct="1"/>
            <a:r>
              <a:rPr lang="da-DK" sz="1800" dirty="0" smtClean="0">
                <a:solidFill>
                  <a:srgbClr val="C87700"/>
                </a:solidFill>
                <a:latin typeface="AGaramond"/>
              </a:rPr>
              <a:t>INSTRUMENTAL-SOUND</a:t>
            </a:r>
            <a:r>
              <a:rPr lang="da-DK" sz="1800" dirty="0" smtClean="0">
                <a:latin typeface="AGaramond"/>
              </a:rPr>
              <a:t> – hvordan er de enkelte instrumenters sound?</a:t>
            </a:r>
          </a:p>
          <a:p>
            <a:pPr eaLnBrk="1" hangingPunct="1"/>
            <a:r>
              <a:rPr lang="da-DK" sz="1800" dirty="0" smtClean="0">
                <a:solidFill>
                  <a:srgbClr val="C87700"/>
                </a:solidFill>
                <a:latin typeface="AGaramond"/>
              </a:rPr>
              <a:t>ENSEMBLE-SOUND</a:t>
            </a:r>
            <a:r>
              <a:rPr lang="da-DK" sz="1800" dirty="0" smtClean="0">
                <a:latin typeface="AGaramond"/>
              </a:rPr>
              <a:t> – hvordan er den samlede sound?</a:t>
            </a:r>
          </a:p>
          <a:p>
            <a:pPr eaLnBrk="1" hangingPunct="1">
              <a:buFontTx/>
              <a:buNone/>
            </a:pPr>
            <a:endParaRPr lang="da-DK" sz="1800" dirty="0" smtClean="0">
              <a:latin typeface="AGaramond"/>
            </a:endParaRPr>
          </a:p>
          <a:p>
            <a:pPr eaLnBrk="1" hangingPunct="1">
              <a:buFontTx/>
              <a:buNone/>
            </a:pPr>
            <a:r>
              <a:rPr lang="da-DK" sz="1800" dirty="0" smtClean="0">
                <a:latin typeface="AGaramond"/>
              </a:rPr>
              <a:t>Et nummers sound er et vigtigt parameter, fordi det ofte er et </a:t>
            </a:r>
            <a:r>
              <a:rPr lang="da-DK" sz="1800" i="1" dirty="0" smtClean="0">
                <a:latin typeface="AGaramond"/>
              </a:rPr>
              <a:t>afgørende</a:t>
            </a:r>
            <a:r>
              <a:rPr lang="da-DK" sz="1800" dirty="0" smtClean="0">
                <a:latin typeface="AGaramond"/>
              </a:rPr>
              <a:t> udtryks- og oplevelsesparameter.</a:t>
            </a:r>
          </a:p>
        </p:txBody>
      </p:sp>
      <p:pic>
        <p:nvPicPr>
          <p:cNvPr id="20484"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7" name="Text Box 13"/>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rPr>
              <a:t>Definition</a:t>
            </a: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ox(in)">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animEffect transition="in" filter="box(in)">
                                      <p:cBhvr>
                                        <p:cTn id="12" dur="500"/>
                                        <p:tgtEl>
                                          <p:spTgt spid="174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 calcmode="lin" valueType="num">
                                      <p:cBhvr additive="base">
                                        <p:cTn id="1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7411">
                                            <p:txEl>
                                              <p:pRg st="7" end="7"/>
                                            </p:txEl>
                                          </p:spTgt>
                                        </p:tgtEl>
                                        <p:attrNameLst>
                                          <p:attrName>style.visibility</p:attrName>
                                        </p:attrNameLst>
                                      </p:cBhvr>
                                      <p:to>
                                        <p:strVal val="visible"/>
                                      </p:to>
                                    </p:set>
                                    <p:animEffect transition="in" filter="box(in)">
                                      <p:cBhvr>
                                        <p:cTn id="29"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HOOK – BREAK – GIMMICK</a:t>
            </a:r>
          </a:p>
        </p:txBody>
      </p:sp>
      <p:pic>
        <p:nvPicPr>
          <p:cNvPr id="4099"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29" name="Tekstboks 28"/>
          <p:cNvSpPr txBox="1"/>
          <p:nvPr/>
        </p:nvSpPr>
        <p:spPr>
          <a:xfrm>
            <a:off x="541323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pic>
        <p:nvPicPr>
          <p:cNvPr id="21"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57839"/>
            <a:ext cx="432000" cy="689912"/>
          </a:xfrm>
          <a:prstGeom prst="rect">
            <a:avLst/>
          </a:prstGeom>
          <a:noFill/>
          <a:ln w="9525">
            <a:noFill/>
            <a:miter lim="800000"/>
            <a:headEnd/>
            <a:tailEnd/>
          </a:ln>
        </p:spPr>
      </p:pic>
      <p:sp>
        <p:nvSpPr>
          <p:cNvPr id="22" name="Text Box 13"/>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dirty="0" smtClean="0">
                <a:solidFill>
                  <a:srgbClr val="C87700"/>
                </a:solidFill>
              </a:rPr>
              <a:t>DEFINITIONER</a:t>
            </a:r>
            <a:endParaRPr lang="da-DK" sz="2400" dirty="0">
              <a:solidFill>
                <a:srgbClr val="C87700"/>
              </a:solidFill>
            </a:endParaRPr>
          </a:p>
        </p:txBody>
      </p:sp>
      <p:sp>
        <p:nvSpPr>
          <p:cNvPr id="23" name="Text Box 14"/>
          <p:cNvSpPr txBox="1">
            <a:spLocks noChangeArrowheads="1"/>
          </p:cNvSpPr>
          <p:nvPr/>
        </p:nvSpPr>
        <p:spPr bwMode="auto">
          <a:xfrm>
            <a:off x="755650" y="1916113"/>
            <a:ext cx="7704138" cy="1192212"/>
          </a:xfrm>
          <a:prstGeom prst="rect">
            <a:avLst/>
          </a:prstGeom>
          <a:noFill/>
          <a:ln w="9525">
            <a:noFill/>
            <a:miter lim="800000"/>
            <a:headEnd/>
            <a:tailEnd/>
          </a:ln>
        </p:spPr>
        <p:txBody>
          <a:bodyPr>
            <a:spAutoFit/>
          </a:bodyPr>
          <a:lstStyle/>
          <a:p>
            <a:pPr>
              <a:spcBef>
                <a:spcPct val="50000"/>
              </a:spcBef>
            </a:pPr>
            <a:r>
              <a:rPr lang="da-DK" u="sng" dirty="0">
                <a:solidFill>
                  <a:srgbClr val="C87700"/>
                </a:solidFill>
                <a:latin typeface="AGaramond"/>
              </a:rPr>
              <a:t>HOOK</a:t>
            </a:r>
            <a:endParaRPr lang="da-DK" u="sng" dirty="0">
              <a:latin typeface="AGaramond"/>
            </a:endParaRPr>
          </a:p>
          <a:p>
            <a:pPr>
              <a:spcBef>
                <a:spcPct val="50000"/>
              </a:spcBef>
              <a:buFontTx/>
              <a:buChar char="•"/>
            </a:pPr>
            <a:r>
              <a:rPr lang="da-DK" dirty="0">
                <a:latin typeface="AGaramond"/>
              </a:rPr>
              <a:t>e</a:t>
            </a:r>
            <a:r>
              <a:rPr lang="da-DK" dirty="0" smtClean="0">
                <a:latin typeface="AGaramond"/>
              </a:rPr>
              <a:t>n </a:t>
            </a:r>
            <a:r>
              <a:rPr lang="da-DK" dirty="0">
                <a:latin typeface="AGaramond"/>
              </a:rPr>
              <a:t>krog/madding til fisken (</a:t>
            </a:r>
            <a:r>
              <a:rPr lang="en-US" dirty="0">
                <a:latin typeface="AGaramond"/>
                <a:cs typeface="Arial" pitchFamily="34" charset="0"/>
              </a:rPr>
              <a:t>~</a:t>
            </a:r>
            <a:r>
              <a:rPr lang="en-US" dirty="0" err="1">
                <a:latin typeface="AGaramond"/>
                <a:cs typeface="Arial" pitchFamily="34" charset="0"/>
              </a:rPr>
              <a:t>lytteren</a:t>
            </a:r>
            <a:r>
              <a:rPr lang="en-US" dirty="0">
                <a:latin typeface="AGaramond"/>
                <a:cs typeface="Arial" pitchFamily="34" charset="0"/>
              </a:rPr>
              <a:t>) </a:t>
            </a:r>
            <a:r>
              <a:rPr lang="en-US" dirty="0" err="1">
                <a:latin typeface="AGaramond"/>
                <a:cs typeface="Arial" pitchFamily="34" charset="0"/>
              </a:rPr>
              <a:t>der</a:t>
            </a:r>
            <a:r>
              <a:rPr lang="en-US" dirty="0">
                <a:latin typeface="AGaramond"/>
                <a:cs typeface="Arial" pitchFamily="34" charset="0"/>
              </a:rPr>
              <a:t> </a:t>
            </a:r>
            <a:r>
              <a:rPr lang="en-US" dirty="0" err="1">
                <a:latin typeface="AGaramond"/>
                <a:cs typeface="Arial" pitchFamily="34" charset="0"/>
              </a:rPr>
              <a:t>sætter</a:t>
            </a:r>
            <a:r>
              <a:rPr lang="en-US" dirty="0">
                <a:latin typeface="AGaramond"/>
                <a:cs typeface="Arial" pitchFamily="34" charset="0"/>
              </a:rPr>
              <a:t> sig fast </a:t>
            </a:r>
            <a:r>
              <a:rPr lang="en-US" dirty="0" err="1">
                <a:latin typeface="AGaramond"/>
                <a:cs typeface="Arial" pitchFamily="34" charset="0"/>
              </a:rPr>
              <a:t>i</a:t>
            </a:r>
            <a:r>
              <a:rPr lang="en-US" dirty="0">
                <a:latin typeface="AGaramond"/>
                <a:cs typeface="Arial" pitchFamily="34" charset="0"/>
              </a:rPr>
              <a:t> </a:t>
            </a:r>
            <a:r>
              <a:rPr lang="en-US" dirty="0" err="1">
                <a:latin typeface="AGaramond"/>
                <a:cs typeface="Arial" pitchFamily="34" charset="0"/>
              </a:rPr>
              <a:t>munden</a:t>
            </a:r>
            <a:r>
              <a:rPr lang="en-US" dirty="0">
                <a:latin typeface="AGaramond"/>
                <a:cs typeface="Arial" pitchFamily="34" charset="0"/>
              </a:rPr>
              <a:t> (~</a:t>
            </a:r>
            <a:r>
              <a:rPr lang="en-US" dirty="0" err="1">
                <a:latin typeface="AGaramond"/>
                <a:cs typeface="Arial" pitchFamily="34" charset="0"/>
              </a:rPr>
              <a:t>øret</a:t>
            </a:r>
            <a:r>
              <a:rPr lang="en-US" dirty="0">
                <a:latin typeface="AGaramond"/>
                <a:cs typeface="Arial" pitchFamily="34" charset="0"/>
              </a:rPr>
              <a:t>)</a:t>
            </a:r>
          </a:p>
          <a:p>
            <a:pPr>
              <a:spcBef>
                <a:spcPct val="50000"/>
              </a:spcBef>
              <a:buFontTx/>
              <a:buChar char="•"/>
            </a:pPr>
            <a:r>
              <a:rPr lang="en-US" dirty="0">
                <a:latin typeface="AGaramond"/>
                <a:cs typeface="Arial" pitchFamily="34" charset="0"/>
              </a:rPr>
              <a:t>e</a:t>
            </a:r>
            <a:r>
              <a:rPr lang="en-US" dirty="0" smtClean="0">
                <a:latin typeface="AGaramond"/>
                <a:cs typeface="Arial" pitchFamily="34" charset="0"/>
              </a:rPr>
              <a:t>n </a:t>
            </a:r>
            <a:r>
              <a:rPr lang="en-US" dirty="0" err="1">
                <a:latin typeface="AGaramond"/>
                <a:cs typeface="Arial" pitchFamily="34" charset="0"/>
              </a:rPr>
              <a:t>melodi</a:t>
            </a:r>
            <a:r>
              <a:rPr lang="en-US" dirty="0">
                <a:latin typeface="AGaramond"/>
                <a:cs typeface="Arial" pitchFamily="34" charset="0"/>
              </a:rPr>
              <a:t> og/</a:t>
            </a:r>
            <a:r>
              <a:rPr lang="en-US" dirty="0" err="1">
                <a:latin typeface="AGaramond"/>
                <a:cs typeface="Arial" pitchFamily="34" charset="0"/>
              </a:rPr>
              <a:t>eller</a:t>
            </a:r>
            <a:r>
              <a:rPr lang="en-US" dirty="0">
                <a:latin typeface="AGaramond"/>
                <a:cs typeface="Arial" pitchFamily="34" charset="0"/>
              </a:rPr>
              <a:t> </a:t>
            </a:r>
            <a:r>
              <a:rPr lang="en-US" dirty="0" err="1">
                <a:latin typeface="AGaramond"/>
                <a:cs typeface="Arial" pitchFamily="34" charset="0"/>
              </a:rPr>
              <a:t>tekst</a:t>
            </a:r>
            <a:r>
              <a:rPr lang="en-US" dirty="0">
                <a:latin typeface="AGaramond"/>
                <a:cs typeface="Arial" pitchFamily="34" charset="0"/>
              </a:rPr>
              <a:t>-stump </a:t>
            </a:r>
            <a:r>
              <a:rPr lang="en-US" dirty="0" err="1">
                <a:latin typeface="AGaramond"/>
                <a:cs typeface="Arial" pitchFamily="34" charset="0"/>
              </a:rPr>
              <a:t>der</a:t>
            </a:r>
            <a:r>
              <a:rPr lang="en-US" dirty="0">
                <a:latin typeface="AGaramond"/>
                <a:cs typeface="Arial" pitchFamily="34" charset="0"/>
              </a:rPr>
              <a:t> </a:t>
            </a:r>
            <a:r>
              <a:rPr lang="en-US" dirty="0" err="1">
                <a:latin typeface="AGaramond"/>
                <a:cs typeface="Arial" pitchFamily="34" charset="0"/>
              </a:rPr>
              <a:t>sætter</a:t>
            </a:r>
            <a:r>
              <a:rPr lang="en-US" dirty="0">
                <a:latin typeface="AGaramond"/>
                <a:cs typeface="Arial" pitchFamily="34" charset="0"/>
              </a:rPr>
              <a:t> sig fast – </a:t>
            </a:r>
            <a:r>
              <a:rPr lang="en-US" dirty="0" err="1">
                <a:latin typeface="AGaramond"/>
                <a:cs typeface="Arial" pitchFamily="34" charset="0"/>
              </a:rPr>
              <a:t>noget</a:t>
            </a:r>
            <a:r>
              <a:rPr lang="en-US" dirty="0">
                <a:latin typeface="AGaramond"/>
                <a:cs typeface="Arial" pitchFamily="34" charset="0"/>
              </a:rPr>
              <a:t> </a:t>
            </a:r>
            <a:r>
              <a:rPr lang="en-US" dirty="0" err="1">
                <a:latin typeface="AGaramond"/>
                <a:cs typeface="Arial" pitchFamily="34" charset="0"/>
              </a:rPr>
              <a:t>der</a:t>
            </a:r>
            <a:r>
              <a:rPr lang="en-US" dirty="0">
                <a:latin typeface="AGaramond"/>
                <a:cs typeface="Arial" pitchFamily="34" charset="0"/>
              </a:rPr>
              <a:t> </a:t>
            </a:r>
            <a:r>
              <a:rPr lang="en-US" dirty="0" err="1">
                <a:latin typeface="AGaramond"/>
                <a:cs typeface="Arial" pitchFamily="34" charset="0"/>
              </a:rPr>
              <a:t>fænger</a:t>
            </a:r>
            <a:r>
              <a:rPr lang="en-US" dirty="0">
                <a:latin typeface="AGaramond"/>
                <a:cs typeface="Arial" pitchFamily="34" charset="0"/>
              </a:rPr>
              <a:t>!</a:t>
            </a:r>
          </a:p>
        </p:txBody>
      </p:sp>
      <p:sp>
        <p:nvSpPr>
          <p:cNvPr id="24" name="Text Box 15"/>
          <p:cNvSpPr txBox="1">
            <a:spLocks noChangeArrowheads="1"/>
          </p:cNvSpPr>
          <p:nvPr/>
        </p:nvSpPr>
        <p:spPr bwMode="auto">
          <a:xfrm>
            <a:off x="755650" y="3173413"/>
            <a:ext cx="7704138" cy="1604962"/>
          </a:xfrm>
          <a:prstGeom prst="rect">
            <a:avLst/>
          </a:prstGeom>
          <a:noFill/>
          <a:ln w="9525">
            <a:noFill/>
            <a:miter lim="800000"/>
            <a:headEnd/>
            <a:tailEnd/>
          </a:ln>
        </p:spPr>
        <p:txBody>
          <a:bodyPr>
            <a:spAutoFit/>
          </a:bodyPr>
          <a:lstStyle/>
          <a:p>
            <a:pPr>
              <a:spcBef>
                <a:spcPct val="50000"/>
              </a:spcBef>
            </a:pPr>
            <a:r>
              <a:rPr lang="da-DK" u="sng" dirty="0">
                <a:solidFill>
                  <a:srgbClr val="C87700"/>
                </a:solidFill>
                <a:latin typeface="AGaramond"/>
              </a:rPr>
              <a:t>BREAK</a:t>
            </a:r>
            <a:endParaRPr lang="da-DK" u="sng" dirty="0">
              <a:latin typeface="AGaramond"/>
            </a:endParaRPr>
          </a:p>
          <a:p>
            <a:pPr>
              <a:spcBef>
                <a:spcPct val="50000"/>
              </a:spcBef>
              <a:buFontTx/>
              <a:buChar char="•"/>
            </a:pPr>
            <a:r>
              <a:rPr lang="da-DK" dirty="0">
                <a:latin typeface="AGaramond"/>
              </a:rPr>
              <a:t>s</a:t>
            </a:r>
            <a:r>
              <a:rPr lang="da-DK" dirty="0" smtClean="0">
                <a:latin typeface="AGaramond"/>
              </a:rPr>
              <a:t>kal </a:t>
            </a:r>
            <a:r>
              <a:rPr lang="da-DK" dirty="0">
                <a:latin typeface="AGaramond"/>
              </a:rPr>
              <a:t>skabe (fornyet) fokus/opmærksomhed</a:t>
            </a:r>
            <a:endParaRPr lang="en-US" dirty="0">
              <a:latin typeface="AGaramond"/>
              <a:cs typeface="Arial" pitchFamily="34" charset="0"/>
            </a:endParaRPr>
          </a:p>
          <a:p>
            <a:pPr>
              <a:spcBef>
                <a:spcPct val="50000"/>
              </a:spcBef>
              <a:buFontTx/>
              <a:buChar char="•"/>
            </a:pPr>
            <a:r>
              <a:rPr lang="en-US" dirty="0" err="1">
                <a:latin typeface="AGaramond"/>
                <a:cs typeface="Arial" pitchFamily="34" charset="0"/>
              </a:rPr>
              <a:t>p</a:t>
            </a:r>
            <a:r>
              <a:rPr lang="en-US" dirty="0" err="1" smtClean="0">
                <a:latin typeface="AGaramond"/>
                <a:cs typeface="Arial" pitchFamily="34" charset="0"/>
              </a:rPr>
              <a:t>eger</a:t>
            </a:r>
            <a:r>
              <a:rPr lang="en-US" dirty="0" smtClean="0">
                <a:latin typeface="AGaramond"/>
                <a:cs typeface="Arial" pitchFamily="34" charset="0"/>
              </a:rPr>
              <a:t> </a:t>
            </a:r>
            <a:r>
              <a:rPr lang="en-US" dirty="0" err="1">
                <a:latin typeface="AGaramond"/>
                <a:cs typeface="Arial" pitchFamily="34" charset="0"/>
              </a:rPr>
              <a:t>ofte</a:t>
            </a:r>
            <a:r>
              <a:rPr lang="en-US" dirty="0">
                <a:latin typeface="AGaramond"/>
                <a:cs typeface="Arial" pitchFamily="34" charset="0"/>
              </a:rPr>
              <a:t> </a:t>
            </a:r>
            <a:r>
              <a:rPr lang="en-US" dirty="0" err="1">
                <a:latin typeface="AGaramond"/>
                <a:cs typeface="Arial" pitchFamily="34" charset="0"/>
              </a:rPr>
              <a:t>på</a:t>
            </a:r>
            <a:r>
              <a:rPr lang="en-US" dirty="0">
                <a:latin typeface="AGaramond"/>
                <a:cs typeface="Arial" pitchFamily="34" charset="0"/>
              </a:rPr>
              <a:t> en </a:t>
            </a:r>
            <a:r>
              <a:rPr lang="en-US" dirty="0" err="1">
                <a:latin typeface="AGaramond"/>
                <a:cs typeface="Arial" pitchFamily="34" charset="0"/>
              </a:rPr>
              <a:t>pointe</a:t>
            </a:r>
            <a:r>
              <a:rPr lang="en-US" dirty="0">
                <a:latin typeface="AGaramond"/>
                <a:cs typeface="Arial" pitchFamily="34" charset="0"/>
              </a:rPr>
              <a:t> </a:t>
            </a:r>
            <a:r>
              <a:rPr lang="en-US" dirty="0" err="1">
                <a:latin typeface="AGaramond"/>
                <a:cs typeface="Arial" pitchFamily="34" charset="0"/>
              </a:rPr>
              <a:t>i</a:t>
            </a:r>
            <a:r>
              <a:rPr lang="en-US" dirty="0">
                <a:latin typeface="AGaramond"/>
                <a:cs typeface="Arial" pitchFamily="34" charset="0"/>
              </a:rPr>
              <a:t> </a:t>
            </a:r>
            <a:r>
              <a:rPr lang="en-US" dirty="0" err="1">
                <a:latin typeface="AGaramond"/>
                <a:cs typeface="Arial" pitchFamily="34" charset="0"/>
              </a:rPr>
              <a:t>teksten</a:t>
            </a:r>
            <a:endParaRPr lang="en-US" dirty="0">
              <a:latin typeface="AGaramond"/>
              <a:cs typeface="Arial" pitchFamily="34" charset="0"/>
            </a:endParaRPr>
          </a:p>
          <a:p>
            <a:pPr>
              <a:spcBef>
                <a:spcPct val="50000"/>
              </a:spcBef>
              <a:buFontTx/>
              <a:buChar char="•"/>
            </a:pPr>
            <a:r>
              <a:rPr lang="en-US" dirty="0" smtClean="0">
                <a:latin typeface="AGaramond"/>
                <a:cs typeface="Arial" pitchFamily="34" charset="0"/>
              </a:rPr>
              <a:t>"</a:t>
            </a:r>
            <a:r>
              <a:rPr lang="en-US" dirty="0" err="1" smtClean="0">
                <a:latin typeface="AGaramond"/>
                <a:cs typeface="Arial" pitchFamily="34" charset="0"/>
              </a:rPr>
              <a:t>vækker</a:t>
            </a:r>
            <a:r>
              <a:rPr lang="en-US" dirty="0" smtClean="0">
                <a:latin typeface="AGaramond"/>
                <a:cs typeface="Arial" pitchFamily="34" charset="0"/>
              </a:rPr>
              <a:t>" </a:t>
            </a:r>
            <a:r>
              <a:rPr lang="en-US" dirty="0" err="1">
                <a:latin typeface="AGaramond"/>
                <a:cs typeface="Arial" pitchFamily="34" charset="0"/>
              </a:rPr>
              <a:t>lytteren</a:t>
            </a:r>
            <a:r>
              <a:rPr lang="en-US" dirty="0">
                <a:latin typeface="AGaramond"/>
                <a:cs typeface="Arial" pitchFamily="34" charset="0"/>
              </a:rPr>
              <a:t>, </a:t>
            </a:r>
            <a:r>
              <a:rPr lang="en-US" dirty="0" err="1">
                <a:latin typeface="AGaramond"/>
                <a:cs typeface="Arial" pitchFamily="34" charset="0"/>
              </a:rPr>
              <a:t>skaber</a:t>
            </a:r>
            <a:r>
              <a:rPr lang="en-US" dirty="0">
                <a:latin typeface="AGaramond"/>
                <a:cs typeface="Arial" pitchFamily="34" charset="0"/>
              </a:rPr>
              <a:t> </a:t>
            </a:r>
            <a:r>
              <a:rPr lang="en-US" dirty="0" err="1">
                <a:latin typeface="AGaramond"/>
                <a:cs typeface="Arial" pitchFamily="34" charset="0"/>
              </a:rPr>
              <a:t>afveksling</a:t>
            </a:r>
            <a:endParaRPr lang="en-US" dirty="0">
              <a:latin typeface="AGaramond"/>
              <a:cs typeface="Arial" pitchFamily="34" charset="0"/>
            </a:endParaRPr>
          </a:p>
        </p:txBody>
      </p:sp>
      <p:sp>
        <p:nvSpPr>
          <p:cNvPr id="25" name="Text Box 16"/>
          <p:cNvSpPr txBox="1">
            <a:spLocks noChangeArrowheads="1"/>
          </p:cNvSpPr>
          <p:nvPr/>
        </p:nvSpPr>
        <p:spPr bwMode="auto">
          <a:xfrm>
            <a:off x="755650" y="4797425"/>
            <a:ext cx="7704138" cy="1604963"/>
          </a:xfrm>
          <a:prstGeom prst="rect">
            <a:avLst/>
          </a:prstGeom>
          <a:noFill/>
          <a:ln w="9525">
            <a:noFill/>
            <a:miter lim="800000"/>
            <a:headEnd/>
            <a:tailEnd/>
          </a:ln>
        </p:spPr>
        <p:txBody>
          <a:bodyPr>
            <a:spAutoFit/>
          </a:bodyPr>
          <a:lstStyle/>
          <a:p>
            <a:pPr>
              <a:spcBef>
                <a:spcPct val="50000"/>
              </a:spcBef>
            </a:pPr>
            <a:r>
              <a:rPr lang="da-DK" u="sng" dirty="0">
                <a:solidFill>
                  <a:srgbClr val="C87700"/>
                </a:solidFill>
                <a:latin typeface="AGaramond"/>
              </a:rPr>
              <a:t>GIMMICK</a:t>
            </a:r>
            <a:endParaRPr lang="da-DK" u="sng" dirty="0">
              <a:latin typeface="AGaramond"/>
            </a:endParaRPr>
          </a:p>
          <a:p>
            <a:pPr>
              <a:spcBef>
                <a:spcPct val="50000"/>
              </a:spcBef>
              <a:buFontTx/>
              <a:buChar char="•"/>
            </a:pPr>
            <a:r>
              <a:rPr lang="da-DK" dirty="0">
                <a:latin typeface="AGaramond"/>
              </a:rPr>
              <a:t>e</a:t>
            </a:r>
            <a:r>
              <a:rPr lang="da-DK" dirty="0" smtClean="0">
                <a:latin typeface="AGaramond"/>
              </a:rPr>
              <a:t>n </a:t>
            </a:r>
            <a:r>
              <a:rPr lang="da-DK" dirty="0">
                <a:latin typeface="AGaramond"/>
              </a:rPr>
              <a:t>joke, meget malplaceret eller særpræget</a:t>
            </a:r>
            <a:endParaRPr lang="en-US" dirty="0">
              <a:latin typeface="AGaramond"/>
              <a:cs typeface="Arial" pitchFamily="34" charset="0"/>
            </a:endParaRPr>
          </a:p>
          <a:p>
            <a:pPr>
              <a:spcBef>
                <a:spcPct val="50000"/>
              </a:spcBef>
              <a:buFontTx/>
              <a:buChar char="•"/>
            </a:pPr>
            <a:r>
              <a:rPr lang="en-US" dirty="0" err="1">
                <a:latin typeface="AGaramond"/>
                <a:cs typeface="Arial" pitchFamily="34" charset="0"/>
              </a:rPr>
              <a:t>o</a:t>
            </a:r>
            <a:r>
              <a:rPr lang="en-US" dirty="0" err="1" smtClean="0">
                <a:latin typeface="AGaramond"/>
                <a:cs typeface="Arial" pitchFamily="34" charset="0"/>
              </a:rPr>
              <a:t>fte</a:t>
            </a:r>
            <a:r>
              <a:rPr lang="en-US" dirty="0" smtClean="0">
                <a:latin typeface="AGaramond"/>
                <a:cs typeface="Arial" pitchFamily="34" charset="0"/>
              </a:rPr>
              <a:t> </a:t>
            </a:r>
            <a:r>
              <a:rPr lang="en-US" dirty="0" err="1">
                <a:latin typeface="AGaramond"/>
                <a:cs typeface="Arial" pitchFamily="34" charset="0"/>
              </a:rPr>
              <a:t>ikke</a:t>
            </a:r>
            <a:r>
              <a:rPr lang="en-US" dirty="0">
                <a:latin typeface="AGaramond"/>
                <a:cs typeface="Arial" pitchFamily="34" charset="0"/>
              </a:rPr>
              <a:t> </a:t>
            </a:r>
            <a:r>
              <a:rPr lang="en-US" dirty="0" err="1">
                <a:latin typeface="AGaramond"/>
                <a:cs typeface="Arial" pitchFamily="34" charset="0"/>
              </a:rPr>
              <a:t>umiddelbart</a:t>
            </a:r>
            <a:r>
              <a:rPr lang="en-US" dirty="0">
                <a:latin typeface="AGaramond"/>
                <a:cs typeface="Arial" pitchFamily="34" charset="0"/>
              </a:rPr>
              <a:t> </a:t>
            </a:r>
            <a:r>
              <a:rPr lang="en-US" dirty="0" err="1">
                <a:latin typeface="AGaramond"/>
                <a:cs typeface="Arial" pitchFamily="34" charset="0"/>
              </a:rPr>
              <a:t>hørbart</a:t>
            </a:r>
            <a:r>
              <a:rPr lang="en-US" dirty="0">
                <a:latin typeface="AGaramond"/>
                <a:cs typeface="Arial" pitchFamily="34" charset="0"/>
              </a:rPr>
              <a:t>/</a:t>
            </a:r>
            <a:r>
              <a:rPr lang="en-US" dirty="0" err="1">
                <a:latin typeface="AGaramond"/>
                <a:cs typeface="Arial" pitchFamily="34" charset="0"/>
              </a:rPr>
              <a:t>oplagt</a:t>
            </a:r>
            <a:endParaRPr lang="en-US" dirty="0">
              <a:latin typeface="AGaramond"/>
              <a:cs typeface="Arial" pitchFamily="34" charset="0"/>
            </a:endParaRPr>
          </a:p>
          <a:p>
            <a:pPr>
              <a:spcBef>
                <a:spcPct val="50000"/>
              </a:spcBef>
              <a:buFontTx/>
              <a:buChar char="•"/>
            </a:pPr>
            <a:r>
              <a:rPr lang="en-US" dirty="0">
                <a:latin typeface="AGaramond"/>
                <a:cs typeface="Arial" pitchFamily="34" charset="0"/>
              </a:rPr>
              <a:t>e</a:t>
            </a:r>
            <a:r>
              <a:rPr lang="en-US" dirty="0" smtClean="0">
                <a:latin typeface="AGaramond"/>
                <a:cs typeface="Arial" pitchFamily="34" charset="0"/>
              </a:rPr>
              <a:t>t </a:t>
            </a:r>
            <a:r>
              <a:rPr lang="en-US" dirty="0">
                <a:latin typeface="AGaramond"/>
                <a:cs typeface="Arial" pitchFamily="34" charset="0"/>
              </a:rPr>
              <a:t>signal </a:t>
            </a:r>
            <a:r>
              <a:rPr lang="en-US" dirty="0" err="1">
                <a:latin typeface="AGaramond"/>
                <a:cs typeface="Arial" pitchFamily="34" charset="0"/>
              </a:rPr>
              <a:t>om</a:t>
            </a:r>
            <a:r>
              <a:rPr lang="en-US" dirty="0">
                <a:latin typeface="AGaramond"/>
                <a:cs typeface="Arial" pitchFamily="34" charset="0"/>
              </a:rPr>
              <a:t> </a:t>
            </a:r>
            <a:r>
              <a:rPr lang="en-US" dirty="0" err="1">
                <a:latin typeface="AGaramond"/>
                <a:cs typeface="Arial" pitchFamily="34" charset="0"/>
              </a:rPr>
              <a:t>nummerets</a:t>
            </a:r>
            <a:r>
              <a:rPr lang="en-US" dirty="0">
                <a:latin typeface="AGaramond"/>
                <a:cs typeface="Arial" pitchFamily="34" charset="0"/>
              </a:rPr>
              <a:t> </a:t>
            </a:r>
            <a:r>
              <a:rPr lang="en-US" dirty="0" err="1">
                <a:latin typeface="AGaramond"/>
                <a:cs typeface="Arial" pitchFamily="34" charset="0"/>
              </a:rPr>
              <a:t>dybereliggende</a:t>
            </a:r>
            <a:r>
              <a:rPr lang="en-US" dirty="0">
                <a:latin typeface="AGaramond"/>
                <a:cs typeface="Arial" pitchFamily="34" charset="0"/>
              </a:rPr>
              <a:t> </a:t>
            </a:r>
            <a:r>
              <a:rPr lang="en-US" dirty="0" err="1">
                <a:latin typeface="AGaramond"/>
                <a:cs typeface="Arial" pitchFamily="34" charset="0"/>
              </a:rPr>
              <a:t>holdning</a:t>
            </a:r>
            <a:endParaRPr lang="en-US" dirty="0">
              <a:latin typeface="AGaramond"/>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ox(in)">
                                      <p:cBhvr>
                                        <p:cTn id="7" dur="500"/>
                                        <p:tgtEl>
                                          <p:spTgt spid="2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 calcmode="lin" valueType="num">
                                      <p:cBhvr additive="base">
                                        <p:cTn id="1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box(in)">
                                      <p:cBhvr>
                                        <p:cTn id="23" dur="500"/>
                                        <p:tgtEl>
                                          <p:spTgt spid="24">
                                            <p:txEl>
                                              <p:pRg st="0" end="0"/>
                                            </p:txEl>
                                          </p:spTgt>
                                        </p:tgtEl>
                                      </p:cBhvr>
                                    </p:animEffect>
                                  </p:childTnLst>
                                </p:cTn>
                              </p:par>
                            </p:childTnLst>
                          </p:cTn>
                        </p:par>
                        <p:par>
                          <p:cTn id="24" fill="hold">
                            <p:stCondLst>
                              <p:cond delay="500"/>
                            </p:stCondLst>
                            <p:childTnLst>
                              <p:par>
                                <p:cTn id="25" presetID="2" presetClass="entr" presetSubtype="4" fill="hold" nodeType="after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 calcmode="lin" valueType="num">
                                      <p:cBhvr additive="base">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
                                            <p:txEl>
                                              <p:pRg st="3" end="3"/>
                                            </p:txEl>
                                          </p:spTgt>
                                        </p:tgtEl>
                                        <p:attrNameLst>
                                          <p:attrName>style.visibility</p:attrName>
                                        </p:attrNameLst>
                                      </p:cBhvr>
                                      <p:to>
                                        <p:strVal val="visible"/>
                                      </p:to>
                                    </p:set>
                                    <p:anim calcmode="lin" valueType="num">
                                      <p:cBhvr additive="base">
                                        <p:cTn id="39"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box(in)">
                                      <p:cBhvr>
                                        <p:cTn id="45" dur="500"/>
                                        <p:tgtEl>
                                          <p:spTgt spid="25">
                                            <p:txEl>
                                              <p:pRg st="0" end="0"/>
                                            </p:txEl>
                                          </p:spTgt>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5">
                                            <p:txEl>
                                              <p:pRg st="1" end="1"/>
                                            </p:txEl>
                                          </p:spTgt>
                                        </p:tgtEl>
                                        <p:attrNameLst>
                                          <p:attrName>style.visibility</p:attrName>
                                        </p:attrNameLst>
                                      </p:cBhvr>
                                      <p:to>
                                        <p:strVal val="visible"/>
                                      </p:to>
                                    </p:set>
                                    <p:anim calcmode="lin" valueType="num">
                                      <p:cBhvr additive="base">
                                        <p:cTn id="4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
                                            <p:txEl>
                                              <p:pRg st="2" end="2"/>
                                            </p:txEl>
                                          </p:spTgt>
                                        </p:tgtEl>
                                        <p:attrNameLst>
                                          <p:attrName>style.visibility</p:attrName>
                                        </p:attrNameLst>
                                      </p:cBhvr>
                                      <p:to>
                                        <p:strVal val="visible"/>
                                      </p:to>
                                    </p:set>
                                    <p:anim calcmode="lin" valueType="num">
                                      <p:cBhvr additive="base">
                                        <p:cTn id="55"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xEl>
                                              <p:pRg st="3" end="3"/>
                                            </p:txEl>
                                          </p:spTgt>
                                        </p:tgtEl>
                                        <p:attrNameLst>
                                          <p:attrName>style.visibility</p:attrName>
                                        </p:attrNameLst>
                                      </p:cBhvr>
                                      <p:to>
                                        <p:strVal val="visible"/>
                                      </p:to>
                                    </p:set>
                                    <p:anim calcmode="lin" valueType="num">
                                      <p:cBhvr additive="base">
                                        <p:cTn id="61"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a:t>
            </a:r>
          </a:p>
        </p:txBody>
      </p:sp>
      <p:sp>
        <p:nvSpPr>
          <p:cNvPr id="21506" name="Rectangle 3"/>
          <p:cNvSpPr>
            <a:spLocks noGrp="1" noChangeArrowheads="1"/>
          </p:cNvSpPr>
          <p:nvPr>
            <p:ph type="body" idx="1"/>
          </p:nvPr>
        </p:nvSpPr>
        <p:spPr>
          <a:xfrm>
            <a:off x="428625" y="1143000"/>
            <a:ext cx="8229600" cy="5286375"/>
          </a:xfrm>
        </p:spPr>
        <p:txBody>
          <a:bodyPr/>
          <a:lstStyle/>
          <a:p>
            <a:pPr eaLnBrk="1" hangingPunct="1">
              <a:buFontTx/>
              <a:buNone/>
            </a:pPr>
            <a:r>
              <a:rPr lang="da-DK" sz="1800" dirty="0" smtClean="0">
                <a:latin typeface="AGaramond"/>
              </a:rPr>
              <a:t>Eksempler på forskellige spilleteknikker:</a:t>
            </a:r>
          </a:p>
          <a:p>
            <a:pPr eaLnBrk="1" hangingPunct="1">
              <a:buFontTx/>
              <a:buNone/>
            </a:pPr>
            <a:r>
              <a:rPr lang="da-DK" sz="1800" dirty="0" smtClean="0">
                <a:solidFill>
                  <a:schemeClr val="tx1">
                    <a:lumMod val="65000"/>
                    <a:lumOff val="35000"/>
                  </a:schemeClr>
                </a:solidFill>
                <a:latin typeface="AGaramond"/>
              </a:rPr>
              <a:t>(KLIK IKKE – hold musen hen over ikonet – "</a:t>
            </a:r>
            <a:r>
              <a:rPr lang="da-DK" sz="1800" dirty="0" err="1" smtClean="0">
                <a:solidFill>
                  <a:schemeClr val="tx1">
                    <a:lumMod val="65000"/>
                    <a:lumOff val="35000"/>
                  </a:schemeClr>
                </a:solidFill>
                <a:latin typeface="AGaramond"/>
              </a:rPr>
              <a:t>Esc</a:t>
            </a:r>
            <a:r>
              <a:rPr lang="da-DK" sz="1800" dirty="0" smtClean="0">
                <a:solidFill>
                  <a:schemeClr val="tx1">
                    <a:lumMod val="65000"/>
                    <a:lumOff val="35000"/>
                  </a:schemeClr>
                </a:solidFill>
                <a:latin typeface="AGaramond"/>
              </a:rPr>
              <a:t>" for at slukke lyd)</a:t>
            </a:r>
          </a:p>
          <a:p>
            <a:pPr eaLnBrk="1" hangingPunct="1"/>
            <a:r>
              <a:rPr lang="da-DK" sz="1800" dirty="0" smtClean="0">
                <a:latin typeface="AGaramond"/>
              </a:rPr>
              <a:t>"A </a:t>
            </a:r>
            <a:r>
              <a:rPr lang="da-DK" sz="1800" dirty="0" err="1" smtClean="0">
                <a:latin typeface="AGaramond"/>
              </a:rPr>
              <a:t>salty</a:t>
            </a:r>
            <a:r>
              <a:rPr lang="da-DK" sz="1800" dirty="0" smtClean="0">
                <a:latin typeface="AGaramond"/>
              </a:rPr>
              <a:t> dog" (</a:t>
            </a:r>
            <a:r>
              <a:rPr lang="da-DK" sz="1800" dirty="0" err="1" smtClean="0">
                <a:latin typeface="AGaramond"/>
              </a:rPr>
              <a:t>Procol</a:t>
            </a:r>
            <a:r>
              <a:rPr lang="da-DK" sz="1800" dirty="0" smtClean="0">
                <a:latin typeface="AGaramond"/>
              </a:rPr>
              <a:t> </a:t>
            </a:r>
            <a:r>
              <a:rPr lang="da-DK" sz="1800" dirty="0" err="1" smtClean="0">
                <a:latin typeface="AGaramond"/>
              </a:rPr>
              <a:t>Harum</a:t>
            </a:r>
            <a:r>
              <a:rPr lang="da-DK" sz="1800" dirty="0" smtClean="0">
                <a:latin typeface="AGaramond"/>
              </a:rPr>
              <a:t>, 1969) </a:t>
            </a:r>
            <a:br>
              <a:rPr lang="da-DK" sz="1800" dirty="0" smtClean="0">
                <a:latin typeface="AGaramond"/>
              </a:rPr>
            </a:br>
            <a:r>
              <a:rPr lang="da-DK" sz="1800" dirty="0" smtClean="0">
                <a:latin typeface="AGaramond"/>
              </a:rPr>
              <a:t>Strygerne spiller </a:t>
            </a:r>
            <a:r>
              <a:rPr lang="da-DK" sz="1800" i="1" dirty="0" smtClean="0">
                <a:latin typeface="AGaramond"/>
              </a:rPr>
              <a:t>pizzicato</a:t>
            </a:r>
            <a:r>
              <a:rPr lang="da-DK" sz="1800" dirty="0" smtClean="0">
                <a:latin typeface="AGaramond"/>
              </a:rPr>
              <a:t> og </a:t>
            </a:r>
            <a:r>
              <a:rPr lang="da-DK" sz="1800" i="1" dirty="0" err="1" smtClean="0">
                <a:latin typeface="AGaramond"/>
              </a:rPr>
              <a:t>arco</a:t>
            </a:r>
            <a:r>
              <a:rPr lang="da-DK" sz="1800" dirty="0" smtClean="0">
                <a:latin typeface="AGaramond"/>
              </a:rPr>
              <a:t> – til sidst i nummeret tæt på stolen</a:t>
            </a:r>
          </a:p>
          <a:p>
            <a:pPr eaLnBrk="1" hangingPunct="1"/>
            <a:r>
              <a:rPr lang="da-DK" sz="1800" dirty="0" smtClean="0">
                <a:latin typeface="AGaramond"/>
              </a:rPr>
              <a:t>"</a:t>
            </a:r>
            <a:r>
              <a:rPr lang="da-DK" sz="1800" dirty="0" err="1" smtClean="0">
                <a:latin typeface="AGaramond"/>
              </a:rPr>
              <a:t>Yndlingsbabe</a:t>
            </a:r>
            <a:r>
              <a:rPr lang="da-DK" sz="1800" dirty="0" smtClean="0">
                <a:latin typeface="AGaramond"/>
              </a:rPr>
              <a:t>" (TV2, 1998) – </a:t>
            </a:r>
            <a:r>
              <a:rPr lang="da-DK" sz="1800" i="1" dirty="0" err="1" smtClean="0">
                <a:latin typeface="AGaramond"/>
              </a:rPr>
              <a:t>mute</a:t>
            </a:r>
            <a:r>
              <a:rPr lang="da-DK" sz="1800" dirty="0" smtClean="0">
                <a:latin typeface="AGaramond"/>
              </a:rPr>
              <a:t> på trompeten</a:t>
            </a:r>
          </a:p>
          <a:p>
            <a:pPr eaLnBrk="1" hangingPunct="1"/>
            <a:r>
              <a:rPr lang="da-DK" sz="1800" dirty="0" smtClean="0">
                <a:latin typeface="AGaramond"/>
              </a:rPr>
              <a:t>"Sikke </a:t>
            </a:r>
            <a:r>
              <a:rPr lang="da-DK" sz="1800" dirty="0" err="1" smtClean="0">
                <a:latin typeface="AGaramond"/>
              </a:rPr>
              <a:t>no’et</a:t>
            </a:r>
            <a:r>
              <a:rPr lang="da-DK" sz="1800" dirty="0" smtClean="0">
                <a:latin typeface="AGaramond"/>
              </a:rPr>
              <a:t>" (Det </a:t>
            </a:r>
            <a:r>
              <a:rPr lang="da-DK" sz="1800" dirty="0" err="1" smtClean="0">
                <a:latin typeface="AGaramond"/>
              </a:rPr>
              <a:t>Neodepressionistiske</a:t>
            </a:r>
            <a:r>
              <a:rPr lang="da-DK" sz="1800" dirty="0" smtClean="0">
                <a:latin typeface="AGaramond"/>
              </a:rPr>
              <a:t> Danseorkester, 1987) – </a:t>
            </a:r>
            <a:r>
              <a:rPr lang="da-DK" sz="1800" i="1" dirty="0" err="1" smtClean="0">
                <a:latin typeface="AGaramond"/>
              </a:rPr>
              <a:t>growl</a:t>
            </a:r>
            <a:r>
              <a:rPr lang="da-DK" sz="1800" dirty="0" smtClean="0">
                <a:latin typeface="AGaramond"/>
              </a:rPr>
              <a:t> på saxofonen</a:t>
            </a:r>
          </a:p>
          <a:p>
            <a:pPr eaLnBrk="1" hangingPunct="1"/>
            <a:r>
              <a:rPr lang="da-DK" sz="1800" dirty="0" smtClean="0">
                <a:latin typeface="AGaramond"/>
              </a:rPr>
              <a:t>"Sherry Darling" (Bruce </a:t>
            </a:r>
            <a:r>
              <a:rPr lang="da-DK" sz="1800" dirty="0" err="1" smtClean="0">
                <a:latin typeface="AGaramond"/>
              </a:rPr>
              <a:t>Springsteen</a:t>
            </a:r>
            <a:r>
              <a:rPr lang="da-DK" sz="1800" dirty="0" smtClean="0">
                <a:latin typeface="AGaramond"/>
              </a:rPr>
              <a:t>, 1980) - </a:t>
            </a:r>
            <a:r>
              <a:rPr lang="da-DK" sz="1800" i="1" dirty="0" err="1" smtClean="0">
                <a:latin typeface="AGaramond"/>
              </a:rPr>
              <a:t>growl</a:t>
            </a:r>
            <a:r>
              <a:rPr lang="da-DK" sz="1800" dirty="0" smtClean="0">
                <a:latin typeface="AGaramond"/>
              </a:rPr>
              <a:t> på saxofonen</a:t>
            </a:r>
          </a:p>
          <a:p>
            <a:pPr eaLnBrk="1" hangingPunct="1"/>
            <a:r>
              <a:rPr lang="da-DK" sz="1800" dirty="0" smtClean="0">
                <a:latin typeface="AGaramond"/>
              </a:rPr>
              <a:t>"</a:t>
            </a:r>
            <a:r>
              <a:rPr lang="da-DK" sz="1800" dirty="0" err="1" smtClean="0">
                <a:latin typeface="AGaramond"/>
              </a:rPr>
              <a:t>Smooth</a:t>
            </a:r>
            <a:r>
              <a:rPr lang="da-DK" sz="1800" dirty="0" smtClean="0">
                <a:latin typeface="AGaramond"/>
              </a:rPr>
              <a:t> Operator" (Sade, 1984) – </a:t>
            </a:r>
            <a:r>
              <a:rPr lang="da-DK" sz="1800" i="1" dirty="0" err="1" smtClean="0">
                <a:latin typeface="AGaramond"/>
              </a:rPr>
              <a:t>soft</a:t>
            </a:r>
            <a:r>
              <a:rPr lang="da-DK" sz="1800" i="1" dirty="0" smtClean="0">
                <a:latin typeface="AGaramond"/>
              </a:rPr>
              <a:t> tone</a:t>
            </a:r>
            <a:r>
              <a:rPr lang="da-DK" sz="1800" dirty="0" smtClean="0">
                <a:latin typeface="AGaramond"/>
              </a:rPr>
              <a:t> saxofon</a:t>
            </a:r>
          </a:p>
          <a:p>
            <a:pPr eaLnBrk="1" hangingPunct="1"/>
            <a:r>
              <a:rPr lang="da-DK" sz="1800" dirty="0" smtClean="0">
                <a:latin typeface="AGaramond"/>
              </a:rPr>
              <a:t>"</a:t>
            </a:r>
            <a:r>
              <a:rPr lang="da-DK" sz="1800" dirty="0" err="1" smtClean="0">
                <a:latin typeface="AGaramond"/>
              </a:rPr>
              <a:t>Peaches</a:t>
            </a:r>
            <a:r>
              <a:rPr lang="da-DK" sz="1800" dirty="0" smtClean="0">
                <a:latin typeface="AGaramond"/>
              </a:rPr>
              <a:t> and Diesel" (Eric Clapton, 1977) – </a:t>
            </a:r>
            <a:r>
              <a:rPr lang="da-DK" sz="1800" i="1" dirty="0" smtClean="0">
                <a:latin typeface="AGaramond"/>
              </a:rPr>
              <a:t>åbent klingende </a:t>
            </a:r>
            <a:r>
              <a:rPr lang="da-DK" sz="1800" dirty="0" smtClean="0">
                <a:latin typeface="AGaramond"/>
              </a:rPr>
              <a:t>guitar</a:t>
            </a:r>
          </a:p>
          <a:p>
            <a:pPr eaLnBrk="1" hangingPunct="1"/>
            <a:r>
              <a:rPr lang="da-DK" sz="1800" dirty="0" smtClean="0">
                <a:latin typeface="AGaramond"/>
              </a:rPr>
              <a:t>"</a:t>
            </a:r>
            <a:r>
              <a:rPr lang="da-DK" sz="1800" dirty="0" err="1" smtClean="0">
                <a:latin typeface="AGaramond"/>
              </a:rPr>
              <a:t>Could</a:t>
            </a:r>
            <a:r>
              <a:rPr lang="da-DK" sz="1800" dirty="0" smtClean="0">
                <a:latin typeface="AGaramond"/>
              </a:rPr>
              <a:t> </a:t>
            </a:r>
            <a:r>
              <a:rPr lang="da-DK" sz="1800" dirty="0" err="1" smtClean="0">
                <a:latin typeface="AGaramond"/>
              </a:rPr>
              <a:t>you</a:t>
            </a:r>
            <a:r>
              <a:rPr lang="da-DK" sz="1800" dirty="0" smtClean="0">
                <a:latin typeface="AGaramond"/>
              </a:rPr>
              <a:t> </a:t>
            </a:r>
            <a:r>
              <a:rPr lang="da-DK" sz="1800" dirty="0" err="1" smtClean="0">
                <a:latin typeface="AGaramond"/>
              </a:rPr>
              <a:t>be</a:t>
            </a:r>
            <a:r>
              <a:rPr lang="da-DK" sz="1800" dirty="0" smtClean="0">
                <a:latin typeface="AGaramond"/>
              </a:rPr>
              <a:t> </a:t>
            </a:r>
            <a:r>
              <a:rPr lang="da-DK" sz="1800" dirty="0" err="1" smtClean="0">
                <a:latin typeface="AGaramond"/>
              </a:rPr>
              <a:t>loved</a:t>
            </a:r>
            <a:r>
              <a:rPr lang="da-DK" sz="1800" dirty="0" smtClean="0">
                <a:latin typeface="AGaramond"/>
              </a:rPr>
              <a:t>" (Bob Marley and the </a:t>
            </a:r>
            <a:r>
              <a:rPr lang="da-DK" sz="1800" dirty="0" err="1" smtClean="0">
                <a:latin typeface="AGaramond"/>
              </a:rPr>
              <a:t>Wailers</a:t>
            </a:r>
            <a:r>
              <a:rPr lang="da-DK" sz="1800" dirty="0" smtClean="0">
                <a:latin typeface="AGaramond"/>
              </a:rPr>
              <a:t>, 1980) – </a:t>
            </a:r>
            <a:r>
              <a:rPr lang="da-DK" sz="1800" i="1" dirty="0" err="1" smtClean="0">
                <a:latin typeface="AGaramond"/>
              </a:rPr>
              <a:t>mute</a:t>
            </a:r>
            <a:r>
              <a:rPr lang="da-DK" sz="1800" dirty="0" smtClean="0">
                <a:latin typeface="AGaramond"/>
              </a:rPr>
              <a:t> på guitarstrengene</a:t>
            </a:r>
          </a:p>
          <a:p>
            <a:pPr eaLnBrk="1" hangingPunct="1"/>
            <a:r>
              <a:rPr lang="da-DK" sz="1800" dirty="0" smtClean="0">
                <a:latin typeface="AGaramond"/>
              </a:rPr>
              <a:t>"</a:t>
            </a:r>
            <a:r>
              <a:rPr lang="da-DK" sz="1800" dirty="0" err="1" smtClean="0">
                <a:latin typeface="AGaramond"/>
              </a:rPr>
              <a:t>Every</a:t>
            </a:r>
            <a:r>
              <a:rPr lang="da-DK" sz="1800" dirty="0" smtClean="0">
                <a:latin typeface="AGaramond"/>
              </a:rPr>
              <a:t> </a:t>
            </a:r>
            <a:r>
              <a:rPr lang="da-DK" sz="1800" dirty="0" err="1" smtClean="0">
                <a:latin typeface="AGaramond"/>
              </a:rPr>
              <a:t>Breathe</a:t>
            </a:r>
            <a:r>
              <a:rPr lang="da-DK" sz="1800" dirty="0" smtClean="0">
                <a:latin typeface="AGaramond"/>
              </a:rPr>
              <a:t> </a:t>
            </a:r>
            <a:r>
              <a:rPr lang="da-DK" sz="1800" dirty="0" err="1" smtClean="0">
                <a:latin typeface="AGaramond"/>
              </a:rPr>
              <a:t>You</a:t>
            </a:r>
            <a:r>
              <a:rPr lang="da-DK" sz="1800" dirty="0" smtClean="0">
                <a:latin typeface="AGaramond"/>
              </a:rPr>
              <a:t> </a:t>
            </a:r>
            <a:r>
              <a:rPr lang="da-DK" sz="1800" dirty="0" err="1" smtClean="0">
                <a:latin typeface="AGaramond"/>
              </a:rPr>
              <a:t>Take</a:t>
            </a:r>
            <a:r>
              <a:rPr lang="da-DK" sz="1800" dirty="0" smtClean="0">
                <a:latin typeface="AGaramond"/>
              </a:rPr>
              <a:t>" (Police, 1983) – </a:t>
            </a:r>
            <a:r>
              <a:rPr lang="da-DK" sz="1800" i="1" dirty="0" err="1" smtClean="0">
                <a:latin typeface="AGaramond"/>
              </a:rPr>
              <a:t>muted</a:t>
            </a:r>
            <a:r>
              <a:rPr lang="da-DK" sz="1800" i="1" dirty="0" smtClean="0">
                <a:latin typeface="AGaramond"/>
              </a:rPr>
              <a:t> spillestil</a:t>
            </a:r>
            <a:r>
              <a:rPr lang="da-DK" sz="1800" dirty="0" smtClean="0">
                <a:latin typeface="AGaramond"/>
              </a:rPr>
              <a:t> på guitaren</a:t>
            </a:r>
          </a:p>
        </p:txBody>
      </p:sp>
      <p:pic>
        <p:nvPicPr>
          <p:cNvPr id="21508" name="Picture 4" descr="logo"/>
          <p:cNvPicPr>
            <a:picLocks noChangeAspect="1" noChangeArrowheads="1"/>
          </p:cNvPicPr>
          <p:nvPr/>
        </p:nvPicPr>
        <p:blipFill>
          <a:blip r:embed="rId11" cstate="print"/>
          <a:srcRect/>
          <a:stretch>
            <a:fillRect/>
          </a:stretch>
        </p:blipFill>
        <p:spPr bwMode="auto">
          <a:xfrm>
            <a:off x="1187450" y="44450"/>
            <a:ext cx="449263" cy="950913"/>
          </a:xfrm>
          <a:prstGeom prst="rect">
            <a:avLst/>
          </a:prstGeom>
          <a:noFill/>
          <a:ln w="9525">
            <a:noFill/>
            <a:miter lim="800000"/>
            <a:headEnd/>
            <a:tailEnd/>
          </a:ln>
        </p:spPr>
      </p:pic>
      <p:pic>
        <p:nvPicPr>
          <p:cNvPr id="21510" name="02 - Sound 1b.mp3">
            <a:hlinkHover r:id="" action="ppaction://ole?verb=0"/>
          </p:cNvPr>
          <p:cNvPicPr>
            <a:picLocks noRot="1" noChangeAspect="1"/>
          </p:cNvPicPr>
          <p:nvPr>
            <a:audioFile r:link="rId1"/>
          </p:nvPr>
        </p:nvPicPr>
        <p:blipFill>
          <a:blip r:embed="rId12" cstate="print"/>
          <a:srcRect/>
          <a:stretch>
            <a:fillRect/>
          </a:stretch>
        </p:blipFill>
        <p:spPr bwMode="auto">
          <a:xfrm>
            <a:off x="470719" y="2420888"/>
            <a:ext cx="304800" cy="304800"/>
          </a:xfrm>
          <a:prstGeom prst="rect">
            <a:avLst/>
          </a:prstGeom>
          <a:noFill/>
          <a:ln w="9525">
            <a:noFill/>
            <a:miter lim="800000"/>
            <a:headEnd/>
            <a:tailEnd/>
          </a:ln>
        </p:spPr>
      </p:pic>
      <p:pic>
        <p:nvPicPr>
          <p:cNvPr id="21511" name="03 - Sound 1c.mp3">
            <a:hlinkHover r:id="" action="ppaction://ole?verb=0"/>
          </p:cNvPr>
          <p:cNvPicPr>
            <a:picLocks noRot="1" noChangeAspect="1"/>
          </p:cNvPicPr>
          <p:nvPr>
            <a:audioFile r:link="rId2"/>
          </p:nvPr>
        </p:nvPicPr>
        <p:blipFill>
          <a:blip r:embed="rId13" cstate="print"/>
          <a:srcRect/>
          <a:stretch>
            <a:fillRect/>
          </a:stretch>
        </p:blipFill>
        <p:spPr bwMode="auto">
          <a:xfrm>
            <a:off x="470719" y="2782203"/>
            <a:ext cx="304800" cy="304800"/>
          </a:xfrm>
          <a:prstGeom prst="rect">
            <a:avLst/>
          </a:prstGeom>
          <a:noFill/>
          <a:ln w="9525">
            <a:noFill/>
            <a:miter lim="800000"/>
            <a:headEnd/>
            <a:tailEnd/>
          </a:ln>
        </p:spPr>
      </p:pic>
      <p:pic>
        <p:nvPicPr>
          <p:cNvPr id="21512" name="04 - Sound 1d.mp3">
            <a:hlinkHover r:id="" action="ppaction://ole?verb=0"/>
          </p:cNvPr>
          <p:cNvPicPr>
            <a:picLocks noRot="1" noChangeAspect="1"/>
          </p:cNvPicPr>
          <p:nvPr>
            <a:audioFile r:link="rId3"/>
          </p:nvPr>
        </p:nvPicPr>
        <p:blipFill>
          <a:blip r:embed="rId14" cstate="print"/>
          <a:srcRect/>
          <a:stretch>
            <a:fillRect/>
          </a:stretch>
        </p:blipFill>
        <p:spPr bwMode="auto">
          <a:xfrm>
            <a:off x="470719" y="3356992"/>
            <a:ext cx="304800" cy="304800"/>
          </a:xfrm>
          <a:prstGeom prst="rect">
            <a:avLst/>
          </a:prstGeom>
          <a:noFill/>
          <a:ln w="9525">
            <a:noFill/>
            <a:miter lim="800000"/>
            <a:headEnd/>
            <a:tailEnd/>
          </a:ln>
        </p:spPr>
      </p:pic>
      <p:pic>
        <p:nvPicPr>
          <p:cNvPr id="21513" name="06 - Sound 1f.mp3">
            <a:hlinkHover r:id="" action="ppaction://ole?verb=0"/>
          </p:cNvPr>
          <p:cNvPicPr>
            <a:picLocks noRot="1" noChangeAspect="1"/>
          </p:cNvPicPr>
          <p:nvPr>
            <a:audioFile r:link="rId4"/>
          </p:nvPr>
        </p:nvPicPr>
        <p:blipFill>
          <a:blip r:embed="rId15" cstate="print"/>
          <a:srcRect/>
          <a:stretch>
            <a:fillRect/>
          </a:stretch>
        </p:blipFill>
        <p:spPr bwMode="auto">
          <a:xfrm>
            <a:off x="467544" y="4039934"/>
            <a:ext cx="304800" cy="304800"/>
          </a:xfrm>
          <a:prstGeom prst="rect">
            <a:avLst/>
          </a:prstGeom>
          <a:noFill/>
          <a:ln w="9525">
            <a:noFill/>
            <a:miter lim="800000"/>
            <a:headEnd/>
            <a:tailEnd/>
          </a:ln>
        </p:spPr>
      </p:pic>
      <p:pic>
        <p:nvPicPr>
          <p:cNvPr id="21514" name="07 - Sound 1g.mp3">
            <a:hlinkHover r:id="" action="ppaction://ole?verb=0"/>
          </p:cNvPr>
          <p:cNvPicPr>
            <a:picLocks noRot="1" noChangeAspect="1"/>
          </p:cNvPicPr>
          <p:nvPr>
            <a:audioFile r:link="rId5"/>
          </p:nvPr>
        </p:nvPicPr>
        <p:blipFill>
          <a:blip r:embed="rId16" cstate="print"/>
          <a:srcRect/>
          <a:stretch>
            <a:fillRect/>
          </a:stretch>
        </p:blipFill>
        <p:spPr bwMode="auto">
          <a:xfrm>
            <a:off x="467544" y="4374262"/>
            <a:ext cx="304800" cy="304800"/>
          </a:xfrm>
          <a:prstGeom prst="rect">
            <a:avLst/>
          </a:prstGeom>
          <a:noFill/>
          <a:ln w="9525">
            <a:noFill/>
            <a:miter lim="800000"/>
            <a:headEnd/>
            <a:tailEnd/>
          </a:ln>
        </p:spPr>
      </p:pic>
      <p:pic>
        <p:nvPicPr>
          <p:cNvPr id="21515" name="08 - Sound 1h.mp3">
            <a:hlinkHover r:id="" action="ppaction://ole?verb=0"/>
          </p:cNvPr>
          <p:cNvPicPr>
            <a:picLocks noRot="1" noChangeAspect="1"/>
          </p:cNvPicPr>
          <p:nvPr>
            <a:audioFile r:link="rId6"/>
          </p:nvPr>
        </p:nvPicPr>
        <p:blipFill>
          <a:blip r:embed="rId17" cstate="print"/>
          <a:srcRect/>
          <a:stretch>
            <a:fillRect/>
          </a:stretch>
        </p:blipFill>
        <p:spPr bwMode="auto">
          <a:xfrm>
            <a:off x="467544" y="4975458"/>
            <a:ext cx="304800" cy="304800"/>
          </a:xfrm>
          <a:prstGeom prst="rect">
            <a:avLst/>
          </a:prstGeom>
          <a:noFill/>
          <a:ln w="9525">
            <a:noFill/>
            <a:miter lim="800000"/>
            <a:headEnd/>
            <a:tailEnd/>
          </a:ln>
        </p:spPr>
      </p:pic>
      <p:pic>
        <p:nvPicPr>
          <p:cNvPr id="21516" name="05 - Sound 1e.mp3">
            <a:hlinkHover r:id="" action="ppaction://ole?verb=0"/>
          </p:cNvPr>
          <p:cNvPicPr>
            <a:picLocks noRot="1" noChangeAspect="1"/>
          </p:cNvPicPr>
          <p:nvPr>
            <a:audioFile r:link="rId7"/>
          </p:nvPr>
        </p:nvPicPr>
        <p:blipFill>
          <a:blip r:embed="rId18" cstate="print"/>
          <a:srcRect/>
          <a:stretch>
            <a:fillRect/>
          </a:stretch>
        </p:blipFill>
        <p:spPr bwMode="auto">
          <a:xfrm>
            <a:off x="467544" y="3705607"/>
            <a:ext cx="304800" cy="304800"/>
          </a:xfrm>
          <a:prstGeom prst="rect">
            <a:avLst/>
          </a:prstGeom>
          <a:noFill/>
          <a:ln w="9525">
            <a:noFill/>
            <a:miter lim="800000"/>
            <a:headEnd/>
            <a:tailEnd/>
          </a:ln>
        </p:spPr>
      </p:pic>
      <p:pic>
        <p:nvPicPr>
          <p:cNvPr id="21517" name="01 - Sound 1a.mp3">
            <a:hlinkHover r:id="" action="ppaction://ole?verb=0"/>
          </p:cNvPr>
          <p:cNvPicPr>
            <a:picLocks noRot="1" noChangeAspect="1"/>
          </p:cNvPicPr>
          <p:nvPr>
            <a:audioFile r:link="rId8"/>
          </p:nvPr>
        </p:nvPicPr>
        <p:blipFill>
          <a:blip r:embed="rId19" cstate="print"/>
          <a:srcRect/>
          <a:stretch>
            <a:fillRect/>
          </a:stretch>
        </p:blipFill>
        <p:spPr bwMode="auto">
          <a:xfrm>
            <a:off x="478656" y="1844824"/>
            <a:ext cx="304800" cy="304800"/>
          </a:xfrm>
          <a:prstGeom prst="rect">
            <a:avLst/>
          </a:prstGeom>
          <a:noFill/>
          <a:ln w="9525">
            <a:noFill/>
            <a:miter lim="800000"/>
            <a:headEnd/>
            <a:tailEnd/>
          </a:ln>
        </p:spPr>
      </p:pic>
      <p:pic>
        <p:nvPicPr>
          <p:cNvPr id="13" name="Picture 2"/>
          <p:cNvPicPr>
            <a:picLocks noChangeAspect="1" noChangeArrowheads="1"/>
          </p:cNvPicPr>
          <p:nvPr/>
        </p:nvPicPr>
        <p:blipFill>
          <a:blip r:embed="rId20"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15" name="Tekstboks 14"/>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2582424" y="2636912"/>
            <a:ext cx="3979153" cy="2965493"/>
          </a:xfrm>
          <a:prstGeom prst="rect">
            <a:avLst/>
          </a:prstGeom>
          <a:noFill/>
          <a:ln w="9525">
            <a:noFill/>
            <a:miter lim="800000"/>
            <a:headEnd/>
            <a:tailEnd/>
          </a:ln>
        </p:spPr>
      </p:pic>
      <p:sp>
        <p:nvSpPr>
          <p:cNvPr id="27650" name="Rectangle 3"/>
          <p:cNvSpPr>
            <a:spLocks noGrp="1" noChangeArrowheads="1"/>
          </p:cNvSpPr>
          <p:nvPr>
            <p:ph type="body" idx="1"/>
          </p:nvPr>
        </p:nvSpPr>
        <p:spPr/>
        <p:txBody>
          <a:bodyPr/>
          <a:lstStyle/>
          <a:p>
            <a:pPr eaLnBrk="1" hangingPunct="1">
              <a:buFontTx/>
              <a:buNone/>
            </a:pPr>
            <a:r>
              <a:rPr lang="da-DK" sz="1800" dirty="0" err="1" smtClean="0">
                <a:latin typeface="AGaramond"/>
              </a:rPr>
              <a:t>Soundbox-modellen</a:t>
            </a:r>
            <a:r>
              <a:rPr lang="da-DK" sz="1800" dirty="0" smtClean="0">
                <a:latin typeface="AGaramond"/>
              </a:rPr>
              <a:t> er en model over lyden i et tredimensionalt </a:t>
            </a:r>
            <a:r>
              <a:rPr lang="da-DK" sz="1800" i="1" dirty="0" smtClean="0">
                <a:latin typeface="AGaramond"/>
              </a:rPr>
              <a:t>panorama-billede </a:t>
            </a:r>
            <a:r>
              <a:rPr lang="da-DK" sz="1800" dirty="0" smtClean="0">
                <a:latin typeface="AGaramond"/>
              </a:rPr>
              <a:t>(rumligt "koordinatsystem") med parametrene </a:t>
            </a:r>
            <a:r>
              <a:rPr lang="da-DK" sz="1800" u="sng" dirty="0" smtClean="0">
                <a:solidFill>
                  <a:srgbClr val="C87700"/>
                </a:solidFill>
                <a:latin typeface="AGaramond"/>
              </a:rPr>
              <a:t>PANORERING</a:t>
            </a:r>
            <a:r>
              <a:rPr lang="da-DK" sz="1800" dirty="0" smtClean="0">
                <a:latin typeface="AGaramond"/>
              </a:rPr>
              <a:t>, </a:t>
            </a:r>
            <a:r>
              <a:rPr lang="da-DK" sz="1800" u="sng" dirty="0" smtClean="0">
                <a:solidFill>
                  <a:srgbClr val="C87700"/>
                </a:solidFill>
                <a:latin typeface="AGaramond"/>
              </a:rPr>
              <a:t>LAGDELING</a:t>
            </a:r>
            <a:r>
              <a:rPr lang="da-DK" sz="1800" dirty="0" smtClean="0">
                <a:latin typeface="AGaramond"/>
              </a:rPr>
              <a:t> og </a:t>
            </a:r>
            <a:r>
              <a:rPr lang="da-DK" sz="1800" u="sng" dirty="0" smtClean="0">
                <a:solidFill>
                  <a:srgbClr val="C87700"/>
                </a:solidFill>
                <a:latin typeface="AGaramond"/>
              </a:rPr>
              <a:t>DYBDE</a:t>
            </a:r>
            <a:r>
              <a:rPr lang="da-DK" sz="1800" dirty="0" smtClean="0">
                <a:latin typeface="AGaramond"/>
              </a:rPr>
              <a:t>. </a:t>
            </a:r>
          </a:p>
          <a:p>
            <a:pPr eaLnBrk="1" hangingPunct="1">
              <a:buFontTx/>
              <a:buNone/>
            </a:pPr>
            <a:endParaRPr lang="da-DK" sz="1800" dirty="0" smtClean="0">
              <a:latin typeface="AGaramond"/>
            </a:endParaRPr>
          </a:p>
          <a:p>
            <a:pPr eaLnBrk="1" hangingPunct="1">
              <a:buFontTx/>
              <a:buNone/>
            </a:pPr>
            <a:r>
              <a:rPr lang="da-DK" sz="1800" dirty="0" smtClean="0">
                <a:latin typeface="AGaramond"/>
              </a:rPr>
              <a:t>Lydbilledet kan være meget komplekst, og </a:t>
            </a:r>
            <a:br>
              <a:rPr lang="da-DK" sz="1800" dirty="0" smtClean="0">
                <a:latin typeface="AGaramond"/>
              </a:rPr>
            </a:br>
            <a:r>
              <a:rPr lang="da-DK" sz="1800" dirty="0" err="1" smtClean="0">
                <a:latin typeface="AGaramond"/>
              </a:rPr>
              <a:t>soundbox-modellen</a:t>
            </a:r>
            <a:r>
              <a:rPr lang="da-DK" sz="1800" dirty="0" smtClean="0">
                <a:latin typeface="AGaramond"/>
              </a:rPr>
              <a:t> vil være en (stærk)</a:t>
            </a:r>
            <a:br>
              <a:rPr lang="da-DK" sz="1800" dirty="0" smtClean="0">
                <a:latin typeface="AGaramond"/>
              </a:rPr>
            </a:br>
            <a:r>
              <a:rPr lang="da-DK" sz="1800" dirty="0" smtClean="0">
                <a:latin typeface="AGaramond"/>
              </a:rPr>
              <a:t>forenkling illustration, der viser hvordan</a:t>
            </a:r>
            <a:br>
              <a:rPr lang="da-DK" sz="1800" dirty="0" smtClean="0">
                <a:latin typeface="AGaramond"/>
              </a:rPr>
            </a:br>
            <a:r>
              <a:rPr lang="da-DK" sz="1800" dirty="0" smtClean="0">
                <a:latin typeface="AGaramond"/>
              </a:rPr>
              <a:t>vi opfatter de enkelte instrumenter i </a:t>
            </a:r>
            <a:r>
              <a:rPr lang="da-DK" sz="1800" dirty="0" err="1" smtClean="0">
                <a:latin typeface="AGaramond"/>
              </a:rPr>
              <a:t>boxen</a:t>
            </a:r>
            <a:r>
              <a:rPr lang="da-DK" sz="1800" dirty="0" smtClean="0">
                <a:latin typeface="AGaramond"/>
              </a:rPr>
              <a:t>.</a:t>
            </a: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SOUNDBOX-MODELLEN</a:t>
            </a:r>
          </a:p>
        </p:txBody>
      </p:sp>
      <p:pic>
        <p:nvPicPr>
          <p:cNvPr id="9"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500" fill="hold"/>
                                        <p:tgtEl>
                                          <p:spTgt spid="12290"/>
                                        </p:tgtEl>
                                        <p:attrNameLst>
                                          <p:attrName>ppt_x</p:attrName>
                                          <p:attrName>ppt_y</p:attrName>
                                        </p:attrNameLst>
                                      </p:cBhvr>
                                    </p:animMotion>
                                  </p:childTnLst>
                                </p:cTn>
                              </p:par>
                            </p:childTnLst>
                          </p:cTn>
                        </p:par>
                        <p:par>
                          <p:cTn id="7" fill="hold">
                            <p:stCondLst>
                              <p:cond delay="500"/>
                            </p:stCondLst>
                            <p:childTnLst>
                              <p:par>
                                <p:cTn id="8" presetID="4" presetClass="entr" presetSubtype="16" fill="hold" nodeType="afterEffect">
                                  <p:stCondLst>
                                    <p:cond delay="0"/>
                                  </p:stCondLst>
                                  <p:childTnLst>
                                    <p:set>
                                      <p:cBhvr>
                                        <p:cTn id="9" dur="1" fill="hold">
                                          <p:stCondLst>
                                            <p:cond delay="0"/>
                                          </p:stCondLst>
                                        </p:cTn>
                                        <p:tgtEl>
                                          <p:spTgt spid="27650">
                                            <p:txEl>
                                              <p:pRg st="2" end="2"/>
                                            </p:txEl>
                                          </p:spTgt>
                                        </p:tgtEl>
                                        <p:attrNameLst>
                                          <p:attrName>style.visibility</p:attrName>
                                        </p:attrNameLst>
                                      </p:cBhvr>
                                      <p:to>
                                        <p:strVal val="visible"/>
                                      </p:to>
                                    </p:set>
                                    <p:animEffect transition="in" filter="box(in)">
                                      <p:cBhvr>
                                        <p:cTn id="10"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51520" y="1600200"/>
            <a:ext cx="8712968" cy="4925144"/>
          </a:xfrm>
        </p:spPr>
        <p:txBody>
          <a:bodyPr/>
          <a:lstStyle/>
          <a:p>
            <a:pPr eaLnBrk="1" hangingPunct="1">
              <a:buFontTx/>
              <a:buNone/>
            </a:pPr>
            <a:r>
              <a:rPr lang="da-DK" sz="1800" u="sng" dirty="0" smtClean="0">
                <a:solidFill>
                  <a:srgbClr val="C87700"/>
                </a:solidFill>
                <a:latin typeface="AGaramond"/>
              </a:rPr>
              <a:t>PANORERING</a:t>
            </a:r>
          </a:p>
          <a:p>
            <a:pPr eaLnBrk="1" hangingPunct="1"/>
            <a:r>
              <a:rPr lang="da-DK" sz="1800" dirty="0" smtClean="0">
                <a:latin typeface="AGaramond"/>
              </a:rPr>
              <a:t>Instrumenternes placering i forhold til højre og venstre højttaler</a:t>
            </a:r>
          </a:p>
          <a:p>
            <a:pPr eaLnBrk="1" hangingPunct="1"/>
            <a:r>
              <a:rPr lang="da-DK" sz="1800" dirty="0" smtClean="0">
                <a:latin typeface="AGaramond"/>
              </a:rPr>
              <a:t>Hvorvidt de enkelte instrumenters placering er smal eller bredt ud vha. effekter</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LAGDELING</a:t>
            </a:r>
          </a:p>
          <a:p>
            <a:pPr eaLnBrk="1" hangingPunct="1"/>
            <a:r>
              <a:rPr lang="da-DK" sz="1800" dirty="0" smtClean="0">
                <a:latin typeface="AGaramond"/>
              </a:rPr>
              <a:t>Forskellige frekvensområder – fx lyse, mørke frekvenser</a:t>
            </a:r>
          </a:p>
          <a:p>
            <a:pPr eaLnBrk="1" hangingPunct="1"/>
            <a:r>
              <a:rPr lang="da-DK" sz="1800" dirty="0" smtClean="0">
                <a:latin typeface="AGaramond"/>
              </a:rPr>
              <a:t>Lyse instrumenter ligger i top, mens de mørke ligger i bund</a:t>
            </a:r>
          </a:p>
          <a:p>
            <a:pPr eaLnBrk="1" hangingPunct="1"/>
            <a:r>
              <a:rPr lang="da-DK" sz="1800" dirty="0" smtClean="0">
                <a:latin typeface="AGaramond"/>
              </a:rPr>
              <a:t>Instrumenter, der har både høje og lyse frekvenser, kan brede sig over flere lag</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DYBDE</a:t>
            </a:r>
          </a:p>
          <a:p>
            <a:pPr eaLnBrk="1" hangingPunct="1"/>
            <a:r>
              <a:rPr lang="da-DK" sz="1800" dirty="0" smtClean="0">
                <a:latin typeface="AGaramond"/>
              </a:rPr>
              <a:t>Et nummers dybde defineres af dets rumklang og balance</a:t>
            </a:r>
          </a:p>
          <a:p>
            <a:pPr eaLnBrk="1" hangingPunct="1"/>
            <a:r>
              <a:rPr lang="da-DK" sz="1800" dirty="0" smtClean="0">
                <a:latin typeface="AGaramond"/>
              </a:rPr>
              <a:t>Tør klang virker tæt på – rumklang giver oplevelse af afstand</a:t>
            </a:r>
          </a:p>
          <a:p>
            <a:pPr eaLnBrk="1" hangingPunct="1"/>
            <a:r>
              <a:rPr lang="da-DK" sz="1800" dirty="0" smtClean="0">
                <a:latin typeface="AGaramond"/>
              </a:rPr>
              <a:t>Kraftige instrumenter virker tæt på – svagere længere væk</a:t>
            </a:r>
          </a:p>
          <a:p>
            <a:pPr eaLnBrk="1" hangingPunct="1"/>
            <a:r>
              <a:rPr lang="da-DK" sz="1800" dirty="0" smtClean="0">
                <a:latin typeface="AGaramond"/>
              </a:rPr>
              <a:t>Kombinationer af ovenstående kan forstærke oplevelsen – fx en tør, kraftig lyd – eller være sværere at placere – fx en tør, svag lyd, der må placeres efter et skøn</a:t>
            </a:r>
          </a:p>
          <a:p>
            <a:pPr eaLnBrk="1" hangingPunct="1"/>
            <a:endParaRPr lang="da-DK" sz="1800" dirty="0" smtClean="0">
              <a:latin typeface="AGaramond"/>
            </a:endParaRPr>
          </a:p>
          <a:p>
            <a:pPr eaLnBrk="1" hangingPunct="1">
              <a:buFontTx/>
              <a:buNone/>
            </a:pPr>
            <a:endParaRPr lang="da-DK" sz="1800" dirty="0" smtClean="0">
              <a:latin typeface="AGaramond"/>
            </a:endParaRPr>
          </a:p>
        </p:txBody>
      </p:sp>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SOUNDBOX</a:t>
            </a:r>
            <a:endParaRPr lang="da-DK" sz="2400" dirty="0">
              <a:solidFill>
                <a:srgbClr val="C87700"/>
              </a:solidFill>
            </a:endParaRPr>
          </a:p>
        </p:txBody>
      </p:sp>
      <p:pic>
        <p:nvPicPr>
          <p:cNvPr id="6" name="Picture 2"/>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10"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SOUNDBOX-MODELLEN</a:t>
            </a:r>
          </a:p>
        </p:txBody>
      </p:sp>
      <p:pic>
        <p:nvPicPr>
          <p:cNvPr id="11"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12" name="Tekstboks 11"/>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calcmode="lin" valueType="num">
                                      <p:cBhvr additive="base">
                                        <p:cTn id="7"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anim calcmode="lin" valueType="num">
                                      <p:cBhvr additive="base">
                                        <p:cTn id="13"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Effect transition="in" filter="box(in)">
                                      <p:cBhvr>
                                        <p:cTn id="19" dur="500"/>
                                        <p:tgtEl>
                                          <p:spTgt spid="27650">
                                            <p:txEl>
                                              <p:pRg st="4" end="4"/>
                                            </p:txEl>
                                          </p:spTgt>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27650">
                                            <p:txEl>
                                              <p:pRg st="5" end="5"/>
                                            </p:txEl>
                                          </p:spTgt>
                                        </p:tgtEl>
                                        <p:attrNameLst>
                                          <p:attrName>style.visibility</p:attrName>
                                        </p:attrNameLst>
                                      </p:cBhvr>
                                      <p:to>
                                        <p:strVal val="visible"/>
                                      </p:to>
                                    </p:set>
                                    <p:anim calcmode="lin" valueType="num">
                                      <p:cBhvr additive="base">
                                        <p:cTn id="22"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7650">
                                            <p:txEl>
                                              <p:pRg st="6" end="6"/>
                                            </p:txEl>
                                          </p:spTgt>
                                        </p:tgtEl>
                                        <p:attrNameLst>
                                          <p:attrName>style.visibility</p:attrName>
                                        </p:attrNameLst>
                                      </p:cBhvr>
                                      <p:to>
                                        <p:strVal val="visible"/>
                                      </p:to>
                                    </p:set>
                                    <p:anim calcmode="lin" valueType="num">
                                      <p:cBhvr additive="base">
                                        <p:cTn id="28" dur="5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650">
                                            <p:txEl>
                                              <p:pRg st="7" end="7"/>
                                            </p:txEl>
                                          </p:spTgt>
                                        </p:tgtEl>
                                        <p:attrNameLst>
                                          <p:attrName>style.visibility</p:attrName>
                                        </p:attrNameLst>
                                      </p:cBhvr>
                                      <p:to>
                                        <p:strVal val="visible"/>
                                      </p:to>
                                    </p:set>
                                    <p:anim calcmode="lin" valueType="num">
                                      <p:cBhvr additive="base">
                                        <p:cTn id="34" dur="5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76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7650">
                                            <p:txEl>
                                              <p:pRg st="9" end="9"/>
                                            </p:txEl>
                                          </p:spTgt>
                                        </p:tgtEl>
                                        <p:attrNameLst>
                                          <p:attrName>style.visibility</p:attrName>
                                        </p:attrNameLst>
                                      </p:cBhvr>
                                      <p:to>
                                        <p:strVal val="visible"/>
                                      </p:to>
                                    </p:set>
                                    <p:animEffect transition="in" filter="box(in)">
                                      <p:cBhvr>
                                        <p:cTn id="40" dur="500"/>
                                        <p:tgtEl>
                                          <p:spTgt spid="27650">
                                            <p:txEl>
                                              <p:pRg st="9" end="9"/>
                                            </p:txEl>
                                          </p:spTgt>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7650">
                                            <p:txEl>
                                              <p:pRg st="10" end="10"/>
                                            </p:txEl>
                                          </p:spTgt>
                                        </p:tgtEl>
                                        <p:attrNameLst>
                                          <p:attrName>style.visibility</p:attrName>
                                        </p:attrNameLst>
                                      </p:cBhvr>
                                      <p:to>
                                        <p:strVal val="visible"/>
                                      </p:to>
                                    </p:set>
                                    <p:anim calcmode="lin" valueType="num">
                                      <p:cBhvr additive="base">
                                        <p:cTn id="43" dur="5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65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0">
                                            <p:txEl>
                                              <p:pRg st="11" end="11"/>
                                            </p:txEl>
                                          </p:spTgt>
                                        </p:tgtEl>
                                        <p:attrNameLst>
                                          <p:attrName>style.visibility</p:attrName>
                                        </p:attrNameLst>
                                      </p:cBhvr>
                                      <p:to>
                                        <p:strVal val="visible"/>
                                      </p:to>
                                    </p:set>
                                    <p:anim calcmode="lin" valueType="num">
                                      <p:cBhvr additive="base">
                                        <p:cTn id="49" dur="500" fill="hold"/>
                                        <p:tgtEl>
                                          <p:spTgt spid="27650">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65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650">
                                            <p:txEl>
                                              <p:pRg st="12" end="12"/>
                                            </p:txEl>
                                          </p:spTgt>
                                        </p:tgtEl>
                                        <p:attrNameLst>
                                          <p:attrName>style.visibility</p:attrName>
                                        </p:attrNameLst>
                                      </p:cBhvr>
                                      <p:to>
                                        <p:strVal val="visible"/>
                                      </p:to>
                                    </p:set>
                                    <p:anim calcmode="lin" valueType="num">
                                      <p:cBhvr additive="base">
                                        <p:cTn id="55" dur="500" fill="hold"/>
                                        <p:tgtEl>
                                          <p:spTgt spid="27650">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5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650">
                                            <p:txEl>
                                              <p:pRg st="13" end="13"/>
                                            </p:txEl>
                                          </p:spTgt>
                                        </p:tgtEl>
                                        <p:attrNameLst>
                                          <p:attrName>style.visibility</p:attrName>
                                        </p:attrNameLst>
                                      </p:cBhvr>
                                      <p:to>
                                        <p:strVal val="visible"/>
                                      </p:to>
                                    </p:set>
                                    <p:anim calcmode="lin" valueType="num">
                                      <p:cBhvr additive="base">
                                        <p:cTn id="61" dur="500" fill="hold"/>
                                        <p:tgtEl>
                                          <p:spTgt spid="27650">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65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p:cNvPicPr>
            <a:picLocks noChangeAspect="1" noChangeArrowheads="1"/>
          </p:cNvPicPr>
          <p:nvPr/>
        </p:nvPicPr>
        <p:blipFill>
          <a:blip r:embed="rId6" cstate="print"/>
          <a:srcRect/>
          <a:stretch>
            <a:fillRect/>
          </a:stretch>
        </p:blipFill>
        <p:spPr bwMode="auto">
          <a:xfrm>
            <a:off x="2123728" y="5240961"/>
            <a:ext cx="1935767" cy="996351"/>
          </a:xfrm>
          <a:prstGeom prst="rect">
            <a:avLst/>
          </a:prstGeom>
          <a:noFill/>
          <a:ln w="9525">
            <a:noFill/>
            <a:miter lim="800000"/>
            <a:headEnd/>
            <a:tailEnd/>
          </a:ln>
          <a:effectLst/>
        </p:spPr>
      </p:pic>
      <p:pic>
        <p:nvPicPr>
          <p:cNvPr id="13320" name="Picture 8"/>
          <p:cNvPicPr>
            <a:picLocks noChangeAspect="1" noChangeArrowheads="1"/>
          </p:cNvPicPr>
          <p:nvPr/>
        </p:nvPicPr>
        <p:blipFill>
          <a:blip r:embed="rId7" cstate="print"/>
          <a:srcRect/>
          <a:stretch>
            <a:fillRect/>
          </a:stretch>
        </p:blipFill>
        <p:spPr bwMode="auto">
          <a:xfrm>
            <a:off x="5724128" y="4209024"/>
            <a:ext cx="1190511" cy="2316320"/>
          </a:xfrm>
          <a:prstGeom prst="rect">
            <a:avLst/>
          </a:prstGeom>
          <a:noFill/>
          <a:ln w="9525">
            <a:noFill/>
            <a:miter lim="800000"/>
            <a:headEnd/>
            <a:tailEnd/>
          </a:ln>
        </p:spPr>
      </p:pic>
      <p:sp>
        <p:nvSpPr>
          <p:cNvPr id="27650" name="Rectangle 3"/>
          <p:cNvSpPr>
            <a:spLocks noGrp="1" noChangeArrowheads="1"/>
          </p:cNvSpPr>
          <p:nvPr>
            <p:ph type="body" idx="1"/>
          </p:nvPr>
        </p:nvSpPr>
        <p:spPr>
          <a:xfrm>
            <a:off x="251520" y="1600200"/>
            <a:ext cx="8712968" cy="4525963"/>
          </a:xfrm>
        </p:spPr>
        <p:txBody>
          <a:bodyPr/>
          <a:lstStyle/>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grpSp>
        <p:nvGrpSpPr>
          <p:cNvPr id="2" name="Gruppe 7"/>
          <p:cNvGrpSpPr/>
          <p:nvPr/>
        </p:nvGrpSpPr>
        <p:grpSpPr>
          <a:xfrm>
            <a:off x="0" y="2420888"/>
            <a:ext cx="2678649" cy="2914919"/>
            <a:chOff x="323528" y="2564904"/>
            <a:chExt cx="2678649" cy="2914919"/>
          </a:xfrm>
        </p:grpSpPr>
        <p:pic>
          <p:nvPicPr>
            <p:cNvPr id="13314" name="Picture 2"/>
            <p:cNvPicPr>
              <a:picLocks noChangeAspect="1" noChangeArrowheads="1"/>
            </p:cNvPicPr>
            <p:nvPr/>
          </p:nvPicPr>
          <p:blipFill>
            <a:blip r:embed="rId8" cstate="print"/>
            <a:srcRect/>
            <a:stretch>
              <a:fillRect/>
            </a:stretch>
          </p:blipFill>
          <p:spPr bwMode="auto">
            <a:xfrm>
              <a:off x="323528" y="2852936"/>
              <a:ext cx="2678649" cy="2626887"/>
            </a:xfrm>
            <a:prstGeom prst="rect">
              <a:avLst/>
            </a:prstGeom>
            <a:noFill/>
            <a:ln w="9525">
              <a:noFill/>
              <a:miter lim="800000"/>
              <a:headEnd/>
              <a:tailEnd/>
            </a:ln>
          </p:spPr>
        </p:pic>
        <p:pic>
          <p:nvPicPr>
            <p:cNvPr id="13315" name="Picture 3"/>
            <p:cNvPicPr>
              <a:picLocks noChangeAspect="1" noChangeArrowheads="1"/>
            </p:cNvPicPr>
            <p:nvPr/>
          </p:nvPicPr>
          <p:blipFill>
            <a:blip r:embed="rId9" cstate="print"/>
            <a:srcRect/>
            <a:stretch>
              <a:fillRect/>
            </a:stretch>
          </p:blipFill>
          <p:spPr bwMode="auto">
            <a:xfrm>
              <a:off x="467544" y="2564904"/>
              <a:ext cx="2182602" cy="345076"/>
            </a:xfrm>
            <a:prstGeom prst="rect">
              <a:avLst/>
            </a:prstGeom>
            <a:noFill/>
            <a:ln w="9525">
              <a:noFill/>
              <a:miter lim="800000"/>
              <a:headEnd/>
              <a:tailEnd/>
            </a:ln>
          </p:spPr>
        </p:pic>
      </p:grpSp>
      <p:grpSp>
        <p:nvGrpSpPr>
          <p:cNvPr id="3" name="Gruppe 10"/>
          <p:cNvGrpSpPr/>
          <p:nvPr/>
        </p:nvGrpSpPr>
        <p:grpSpPr>
          <a:xfrm>
            <a:off x="2843808" y="2432317"/>
            <a:ext cx="3140188" cy="3014320"/>
            <a:chOff x="3001906" y="2576333"/>
            <a:chExt cx="3140188" cy="3014320"/>
          </a:xfrm>
        </p:grpSpPr>
        <p:pic>
          <p:nvPicPr>
            <p:cNvPr id="13316" name="Picture 4"/>
            <p:cNvPicPr>
              <a:picLocks noChangeAspect="1" noChangeArrowheads="1"/>
            </p:cNvPicPr>
            <p:nvPr/>
          </p:nvPicPr>
          <p:blipFill>
            <a:blip r:embed="rId10" cstate="print"/>
            <a:srcRect/>
            <a:stretch>
              <a:fillRect/>
            </a:stretch>
          </p:blipFill>
          <p:spPr bwMode="auto">
            <a:xfrm>
              <a:off x="3235911" y="2924944"/>
              <a:ext cx="2672178" cy="2665709"/>
            </a:xfrm>
            <a:prstGeom prst="rect">
              <a:avLst/>
            </a:prstGeom>
            <a:noFill/>
            <a:ln w="9525">
              <a:noFill/>
              <a:miter lim="800000"/>
              <a:headEnd/>
              <a:tailEnd/>
            </a:ln>
          </p:spPr>
        </p:pic>
        <p:pic>
          <p:nvPicPr>
            <p:cNvPr id="13317" name="Picture 5"/>
            <p:cNvPicPr>
              <a:picLocks noChangeAspect="1" noChangeArrowheads="1"/>
            </p:cNvPicPr>
            <p:nvPr/>
          </p:nvPicPr>
          <p:blipFill>
            <a:blip r:embed="rId11" cstate="print"/>
            <a:srcRect/>
            <a:stretch>
              <a:fillRect/>
            </a:stretch>
          </p:blipFill>
          <p:spPr bwMode="auto">
            <a:xfrm>
              <a:off x="3001906" y="2576333"/>
              <a:ext cx="3140188" cy="345076"/>
            </a:xfrm>
            <a:prstGeom prst="rect">
              <a:avLst/>
            </a:prstGeom>
            <a:noFill/>
            <a:ln w="9525">
              <a:noFill/>
              <a:miter lim="800000"/>
              <a:headEnd/>
              <a:tailEnd/>
            </a:ln>
          </p:spPr>
        </p:pic>
      </p:grpSp>
      <p:grpSp>
        <p:nvGrpSpPr>
          <p:cNvPr id="4" name="Gruppe 13"/>
          <p:cNvGrpSpPr/>
          <p:nvPr/>
        </p:nvGrpSpPr>
        <p:grpSpPr>
          <a:xfrm>
            <a:off x="6156176" y="2472585"/>
            <a:ext cx="2855500" cy="2828623"/>
            <a:chOff x="6288500" y="2616601"/>
            <a:chExt cx="2855500" cy="2828623"/>
          </a:xfrm>
        </p:grpSpPr>
        <p:pic>
          <p:nvPicPr>
            <p:cNvPr id="13318" name="Picture 6"/>
            <p:cNvPicPr>
              <a:picLocks noChangeAspect="1" noChangeArrowheads="1"/>
            </p:cNvPicPr>
            <p:nvPr/>
          </p:nvPicPr>
          <p:blipFill>
            <a:blip r:embed="rId12" cstate="print"/>
            <a:srcRect/>
            <a:stretch>
              <a:fillRect/>
            </a:stretch>
          </p:blipFill>
          <p:spPr bwMode="auto">
            <a:xfrm>
              <a:off x="6588224" y="2999501"/>
              <a:ext cx="2471604" cy="2445723"/>
            </a:xfrm>
            <a:prstGeom prst="rect">
              <a:avLst/>
            </a:prstGeom>
            <a:noFill/>
            <a:ln w="9525">
              <a:noFill/>
              <a:miter lim="800000"/>
              <a:headEnd/>
              <a:tailEnd/>
            </a:ln>
          </p:spPr>
        </p:pic>
        <p:pic>
          <p:nvPicPr>
            <p:cNvPr id="13319" name="Picture 7"/>
            <p:cNvPicPr>
              <a:picLocks noChangeAspect="1" noChangeArrowheads="1"/>
            </p:cNvPicPr>
            <p:nvPr/>
          </p:nvPicPr>
          <p:blipFill>
            <a:blip r:embed="rId13" cstate="print"/>
            <a:srcRect/>
            <a:stretch>
              <a:fillRect/>
            </a:stretch>
          </p:blipFill>
          <p:spPr bwMode="auto">
            <a:xfrm>
              <a:off x="6288500" y="2616601"/>
              <a:ext cx="2855500" cy="379584"/>
            </a:xfrm>
            <a:prstGeom prst="rect">
              <a:avLst/>
            </a:prstGeom>
            <a:noFill/>
            <a:ln w="9525">
              <a:noFill/>
              <a:miter lim="800000"/>
              <a:headEnd/>
              <a:tailEnd/>
            </a:ln>
          </p:spPr>
        </p:pic>
      </p:grpSp>
      <p:pic>
        <p:nvPicPr>
          <p:cNvPr id="13321" name="Picture 9"/>
          <p:cNvPicPr>
            <a:picLocks noChangeAspect="1" noChangeArrowheads="1"/>
          </p:cNvPicPr>
          <p:nvPr/>
        </p:nvPicPr>
        <p:blipFill>
          <a:blip r:embed="rId14" cstate="print"/>
          <a:srcRect/>
          <a:stretch>
            <a:fillRect/>
          </a:stretch>
        </p:blipFill>
        <p:spPr bwMode="auto">
          <a:xfrm>
            <a:off x="3347864" y="5589240"/>
            <a:ext cx="1935767" cy="700292"/>
          </a:xfrm>
          <a:prstGeom prst="rect">
            <a:avLst/>
          </a:prstGeom>
          <a:noFill/>
          <a:ln w="9525">
            <a:noFill/>
            <a:miter lim="800000"/>
            <a:headEnd/>
            <a:tailEnd/>
          </a:ln>
          <a:effectLst/>
        </p:spPr>
      </p:pic>
      <p:pic>
        <p:nvPicPr>
          <p:cNvPr id="18" name="13 - The Beatles - Come together.mp3">
            <a:hlinkHover r:id="" action="ppaction://ole?verb=0"/>
          </p:cNvPr>
          <p:cNvPicPr>
            <a:picLocks noRot="1" noChangeAspect="1"/>
          </p:cNvPicPr>
          <p:nvPr>
            <a:audioFile r:link="rId1"/>
          </p:nvPr>
        </p:nvPicPr>
        <p:blipFill>
          <a:blip r:embed="rId15" cstate="print"/>
          <a:stretch>
            <a:fillRect/>
          </a:stretch>
        </p:blipFill>
        <p:spPr>
          <a:xfrm>
            <a:off x="323528" y="4941168"/>
            <a:ext cx="276225" cy="276225"/>
          </a:xfrm>
          <a:prstGeom prst="rect">
            <a:avLst/>
          </a:prstGeom>
        </p:spPr>
      </p:pic>
      <p:pic>
        <p:nvPicPr>
          <p:cNvPr id="19" name="13 - Michael Ruff - Come together.mp3">
            <a:hlinkHover r:id="" action="ppaction://ole?verb=0"/>
          </p:cNvPr>
          <p:cNvPicPr>
            <a:picLocks noRot="1" noChangeAspect="1"/>
          </p:cNvPicPr>
          <p:nvPr>
            <a:audioFile r:link="rId2"/>
          </p:nvPr>
        </p:nvPicPr>
        <p:blipFill>
          <a:blip r:embed="rId16" cstate="print"/>
          <a:stretch>
            <a:fillRect/>
          </a:stretch>
        </p:blipFill>
        <p:spPr>
          <a:xfrm>
            <a:off x="3347864" y="5085184"/>
            <a:ext cx="276225" cy="276225"/>
          </a:xfrm>
          <a:prstGeom prst="rect">
            <a:avLst/>
          </a:prstGeom>
        </p:spPr>
      </p:pic>
      <p:pic>
        <p:nvPicPr>
          <p:cNvPr id="20" name="14 - Michael Jackson - Come together.mp3">
            <a:hlinkHover r:id="" action="ppaction://ole?verb=0"/>
          </p:cNvPr>
          <p:cNvPicPr>
            <a:picLocks noRot="1" noChangeAspect="1"/>
          </p:cNvPicPr>
          <p:nvPr>
            <a:audioFile r:link="rId3"/>
          </p:nvPr>
        </p:nvPicPr>
        <p:blipFill>
          <a:blip r:embed="rId17" cstate="print"/>
          <a:stretch>
            <a:fillRect/>
          </a:stretch>
        </p:blipFill>
        <p:spPr>
          <a:xfrm>
            <a:off x="6660232" y="4941168"/>
            <a:ext cx="276225" cy="276225"/>
          </a:xfrm>
          <a:prstGeom prst="rect">
            <a:avLst/>
          </a:prstGeom>
        </p:spPr>
      </p:pic>
      <p:pic>
        <p:nvPicPr>
          <p:cNvPr id="21" name="Picture 2"/>
          <p:cNvPicPr>
            <a:picLocks noChangeAspect="1" noChangeArrowheads="1"/>
          </p:cNvPicPr>
          <p:nvPr/>
        </p:nvPicPr>
        <p:blipFill>
          <a:blip r:embed="rId18"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23"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SOUNDBOX - EKSEMPLER</a:t>
            </a:r>
            <a:endParaRPr lang="da-DK" sz="2400" dirty="0">
              <a:solidFill>
                <a:srgbClr val="C87700"/>
              </a:solidFill>
            </a:endParaRPr>
          </a:p>
        </p:txBody>
      </p:sp>
      <p:sp>
        <p:nvSpPr>
          <p:cNvPr id="24" name="Rectangle 3"/>
          <p:cNvSpPr txBox="1">
            <a:spLocks noChangeArrowheads="1"/>
          </p:cNvSpPr>
          <p:nvPr/>
        </p:nvSpPr>
        <p:spPr bwMode="auto">
          <a:xfrm>
            <a:off x="215516" y="1752600"/>
            <a:ext cx="871296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a-DK" sz="1800" b="0" i="0" u="none" strike="noStrike" kern="0" cap="none" spc="0" normalizeH="0" baseline="0" noProof="0" dirty="0" smtClean="0">
                <a:ln>
                  <a:noFill/>
                </a:ln>
                <a:solidFill>
                  <a:schemeClr val="tx1"/>
                </a:solidFill>
                <a:effectLst/>
                <a:uLnTx/>
                <a:uFillTx/>
                <a:latin typeface="AGaramond"/>
                <a:ea typeface="+mn-ea"/>
                <a:cs typeface="+mn-cs"/>
              </a:rPr>
              <a:t>Følgende 3 eksempler er forskellige indspilninger af The Beatles "</a:t>
            </a:r>
            <a:r>
              <a:rPr kumimoji="0" lang="da-DK" sz="1800" b="0" i="0" u="none" strike="noStrike" kern="0" cap="none" spc="0" normalizeH="0" baseline="0" noProof="0" dirty="0" err="1" smtClean="0">
                <a:ln>
                  <a:noFill/>
                </a:ln>
                <a:solidFill>
                  <a:schemeClr val="tx1"/>
                </a:solidFill>
                <a:effectLst/>
                <a:uLnTx/>
                <a:uFillTx/>
                <a:latin typeface="AGaramond"/>
                <a:ea typeface="+mn-ea"/>
                <a:cs typeface="+mn-cs"/>
              </a:rPr>
              <a:t>Come</a:t>
            </a:r>
            <a:r>
              <a:rPr kumimoji="0" lang="da-DK" sz="1800" b="0" i="0" u="none" strike="noStrike" kern="0" cap="none" spc="0" normalizeH="0" baseline="0" noProof="0" dirty="0" smtClean="0">
                <a:ln>
                  <a:noFill/>
                </a:ln>
                <a:solidFill>
                  <a:schemeClr val="tx1"/>
                </a:solidFill>
                <a:effectLst/>
                <a:uLnTx/>
                <a:uFillTx/>
                <a:latin typeface="AGaramond"/>
                <a:ea typeface="+mn-ea"/>
                <a:cs typeface="+mn-cs"/>
              </a:rPr>
              <a:t> </a:t>
            </a:r>
            <a:r>
              <a:rPr kumimoji="0" lang="da-DK" sz="1800" b="0" i="0" u="none" strike="noStrike" kern="0" cap="none" spc="0" normalizeH="0" baseline="0" noProof="0" dirty="0" err="1" smtClean="0">
                <a:ln>
                  <a:noFill/>
                </a:ln>
                <a:solidFill>
                  <a:schemeClr val="tx1"/>
                </a:solidFill>
                <a:effectLst/>
                <a:uLnTx/>
                <a:uFillTx/>
                <a:latin typeface="AGaramond"/>
                <a:ea typeface="+mn-ea"/>
                <a:cs typeface="+mn-cs"/>
              </a:rPr>
              <a:t>Together</a:t>
            </a:r>
            <a:r>
              <a:rPr kumimoji="0" lang="da-DK" sz="1800" b="0" i="0" u="none" strike="noStrike" kern="0" cap="none" spc="0" normalizeH="0" baseline="0" noProof="0" dirty="0" smtClean="0">
                <a:ln>
                  <a:noFill/>
                </a:ln>
                <a:solidFill>
                  <a:schemeClr val="tx1"/>
                </a:solidFill>
                <a:effectLst/>
                <a:uLnTx/>
                <a:uFillTx/>
                <a:latin typeface="AGaramond"/>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da-DK" sz="1800" b="0" i="0" u="none" strike="noStrike" kern="0" cap="none" spc="0" normalizeH="0" baseline="0" noProof="0" dirty="0" smtClean="0">
              <a:ln>
                <a:noFill/>
              </a:ln>
              <a:solidFill>
                <a:schemeClr val="tx1"/>
              </a:solidFill>
              <a:effectLst/>
              <a:uLnTx/>
              <a:uFillTx/>
              <a:latin typeface="AGaramond"/>
              <a:ea typeface="+mn-ea"/>
              <a:cs typeface="+mn-cs"/>
            </a:endParaRPr>
          </a:p>
        </p:txBody>
      </p:sp>
      <p:sp>
        <p:nvSpPr>
          <p:cNvPr id="25"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SOUNDBOX-MODELLEN</a:t>
            </a:r>
          </a:p>
        </p:txBody>
      </p:sp>
      <p:pic>
        <p:nvPicPr>
          <p:cNvPr id="26" name="Picture 4" descr="logo"/>
          <p:cNvPicPr>
            <a:picLocks noChangeAspect="1" noChangeArrowheads="1"/>
          </p:cNvPicPr>
          <p:nvPr/>
        </p:nvPicPr>
        <p:blipFill>
          <a:blip r:embed="rId19" cstate="print"/>
          <a:srcRect/>
          <a:stretch>
            <a:fillRect/>
          </a:stretch>
        </p:blipFill>
        <p:spPr bwMode="auto">
          <a:xfrm>
            <a:off x="1187450" y="44450"/>
            <a:ext cx="449263" cy="950913"/>
          </a:xfrm>
          <a:prstGeom prst="rect">
            <a:avLst/>
          </a:prstGeom>
          <a:noFill/>
          <a:ln w="9525">
            <a:noFill/>
            <a:miter lim="800000"/>
            <a:headEnd/>
            <a:tailEnd/>
          </a:ln>
        </p:spPr>
      </p:pic>
      <p:sp>
        <p:nvSpPr>
          <p:cNvPr id="27" name="Tekstboks 2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51520" y="1600200"/>
            <a:ext cx="8712968" cy="4525963"/>
          </a:xfrm>
        </p:spPr>
        <p:txBody>
          <a:bodyPr/>
          <a:lstStyle/>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grpSp>
        <p:nvGrpSpPr>
          <p:cNvPr id="2" name="Gruppe 7"/>
          <p:cNvGrpSpPr/>
          <p:nvPr/>
        </p:nvGrpSpPr>
        <p:grpSpPr>
          <a:xfrm>
            <a:off x="-1" y="1700808"/>
            <a:ext cx="1785766" cy="2039289"/>
            <a:chOff x="323527" y="2564904"/>
            <a:chExt cx="1785766" cy="2039289"/>
          </a:xfrm>
        </p:grpSpPr>
        <p:pic>
          <p:nvPicPr>
            <p:cNvPr id="13314" name="Picture 2"/>
            <p:cNvPicPr>
              <a:picLocks noChangeAspect="1" noChangeArrowheads="1"/>
            </p:cNvPicPr>
            <p:nvPr/>
          </p:nvPicPr>
          <p:blipFill>
            <a:blip r:embed="rId6" cstate="print"/>
            <a:srcRect/>
            <a:stretch>
              <a:fillRect/>
            </a:stretch>
          </p:blipFill>
          <p:spPr bwMode="auto">
            <a:xfrm>
              <a:off x="323527" y="2852935"/>
              <a:ext cx="1785766" cy="1751258"/>
            </a:xfrm>
            <a:prstGeom prst="rect">
              <a:avLst/>
            </a:prstGeom>
            <a:noFill/>
            <a:ln w="9525">
              <a:noFill/>
              <a:miter lim="800000"/>
              <a:headEnd/>
              <a:tailEnd/>
            </a:ln>
          </p:spPr>
        </p:pic>
        <p:pic>
          <p:nvPicPr>
            <p:cNvPr id="13315" name="Picture 3"/>
            <p:cNvPicPr>
              <a:picLocks noChangeAspect="1" noChangeArrowheads="1"/>
            </p:cNvPicPr>
            <p:nvPr/>
          </p:nvPicPr>
          <p:blipFill>
            <a:blip r:embed="rId7" cstate="print"/>
            <a:srcRect/>
            <a:stretch>
              <a:fillRect/>
            </a:stretch>
          </p:blipFill>
          <p:spPr bwMode="auto">
            <a:xfrm>
              <a:off x="467544" y="2564904"/>
              <a:ext cx="1636952" cy="258807"/>
            </a:xfrm>
            <a:prstGeom prst="rect">
              <a:avLst/>
            </a:prstGeom>
            <a:noFill/>
            <a:ln w="9525">
              <a:noFill/>
              <a:miter lim="800000"/>
              <a:headEnd/>
              <a:tailEnd/>
            </a:ln>
          </p:spPr>
        </p:pic>
      </p:grpSp>
      <p:grpSp>
        <p:nvGrpSpPr>
          <p:cNvPr id="3" name="Gruppe 10"/>
          <p:cNvGrpSpPr/>
          <p:nvPr/>
        </p:nvGrpSpPr>
        <p:grpSpPr>
          <a:xfrm>
            <a:off x="128627" y="4005064"/>
            <a:ext cx="2119627" cy="1887457"/>
            <a:chOff x="3001907" y="2576334"/>
            <a:chExt cx="2119627" cy="1887457"/>
          </a:xfrm>
        </p:grpSpPr>
        <p:pic>
          <p:nvPicPr>
            <p:cNvPr id="13316" name="Picture 4"/>
            <p:cNvPicPr>
              <a:picLocks noChangeAspect="1" noChangeArrowheads="1"/>
            </p:cNvPicPr>
            <p:nvPr/>
          </p:nvPicPr>
          <p:blipFill>
            <a:blip r:embed="rId8" cstate="print"/>
            <a:srcRect/>
            <a:stretch>
              <a:fillRect/>
            </a:stretch>
          </p:blipFill>
          <p:spPr bwMode="auto">
            <a:xfrm>
              <a:off x="3105669" y="2864366"/>
              <a:ext cx="1603307" cy="1599425"/>
            </a:xfrm>
            <a:prstGeom prst="rect">
              <a:avLst/>
            </a:prstGeom>
            <a:noFill/>
            <a:ln w="9525">
              <a:noFill/>
              <a:miter lim="800000"/>
              <a:headEnd/>
              <a:tailEnd/>
            </a:ln>
          </p:spPr>
        </p:pic>
        <p:pic>
          <p:nvPicPr>
            <p:cNvPr id="13317" name="Picture 5"/>
            <p:cNvPicPr>
              <a:picLocks noChangeAspect="1" noChangeArrowheads="1"/>
            </p:cNvPicPr>
            <p:nvPr/>
          </p:nvPicPr>
          <p:blipFill>
            <a:blip r:embed="rId9" cstate="print"/>
            <a:srcRect/>
            <a:stretch>
              <a:fillRect/>
            </a:stretch>
          </p:blipFill>
          <p:spPr bwMode="auto">
            <a:xfrm>
              <a:off x="3001907" y="2576334"/>
              <a:ext cx="2119627" cy="232926"/>
            </a:xfrm>
            <a:prstGeom prst="rect">
              <a:avLst/>
            </a:prstGeom>
            <a:noFill/>
            <a:ln w="9525">
              <a:noFill/>
              <a:miter lim="800000"/>
              <a:headEnd/>
              <a:tailEnd/>
            </a:ln>
          </p:spPr>
        </p:pic>
      </p:grpSp>
      <p:grpSp>
        <p:nvGrpSpPr>
          <p:cNvPr id="4" name="Gruppe 13"/>
          <p:cNvGrpSpPr/>
          <p:nvPr/>
        </p:nvGrpSpPr>
        <p:grpSpPr>
          <a:xfrm>
            <a:off x="7308304" y="3020105"/>
            <a:ext cx="1719744" cy="1921063"/>
            <a:chOff x="7512636" y="2708920"/>
            <a:chExt cx="1719744" cy="1921063"/>
          </a:xfrm>
        </p:grpSpPr>
        <p:pic>
          <p:nvPicPr>
            <p:cNvPr id="13318" name="Picture 6"/>
            <p:cNvPicPr>
              <a:picLocks noChangeAspect="1" noChangeArrowheads="1"/>
            </p:cNvPicPr>
            <p:nvPr/>
          </p:nvPicPr>
          <p:blipFill>
            <a:blip r:embed="rId10" cstate="print"/>
            <a:srcRect/>
            <a:stretch>
              <a:fillRect/>
            </a:stretch>
          </p:blipFill>
          <p:spPr bwMode="auto">
            <a:xfrm>
              <a:off x="7584644" y="2999501"/>
              <a:ext cx="1647736" cy="1630482"/>
            </a:xfrm>
            <a:prstGeom prst="rect">
              <a:avLst/>
            </a:prstGeom>
            <a:noFill/>
            <a:ln w="9525">
              <a:noFill/>
              <a:miter lim="800000"/>
              <a:headEnd/>
              <a:tailEnd/>
            </a:ln>
          </p:spPr>
        </p:pic>
        <p:pic>
          <p:nvPicPr>
            <p:cNvPr id="13319" name="Picture 7"/>
            <p:cNvPicPr>
              <a:picLocks noChangeAspect="1" noChangeArrowheads="1"/>
            </p:cNvPicPr>
            <p:nvPr/>
          </p:nvPicPr>
          <p:blipFill>
            <a:blip r:embed="rId11" cstate="print"/>
            <a:srcRect/>
            <a:stretch>
              <a:fillRect/>
            </a:stretch>
          </p:blipFill>
          <p:spPr bwMode="auto">
            <a:xfrm>
              <a:off x="7512636" y="2708920"/>
              <a:ext cx="1713300" cy="227750"/>
            </a:xfrm>
            <a:prstGeom prst="rect">
              <a:avLst/>
            </a:prstGeom>
            <a:noFill/>
            <a:ln w="9525">
              <a:noFill/>
              <a:miter lim="800000"/>
              <a:headEnd/>
              <a:tailEnd/>
            </a:ln>
          </p:spPr>
        </p:pic>
      </p:grpSp>
      <p:pic>
        <p:nvPicPr>
          <p:cNvPr id="18" name="13 - The Beatles - Come together.mp3">
            <a:hlinkHover r:id="" action="ppaction://ole?verb=0"/>
          </p:cNvPr>
          <p:cNvPicPr>
            <a:picLocks noRot="1" noChangeAspect="1"/>
          </p:cNvPicPr>
          <p:nvPr>
            <a:audioFile r:link="rId1"/>
          </p:nvPr>
        </p:nvPicPr>
        <p:blipFill>
          <a:blip r:embed="rId12" cstate="print"/>
          <a:stretch>
            <a:fillRect/>
          </a:stretch>
        </p:blipFill>
        <p:spPr>
          <a:xfrm>
            <a:off x="179512" y="3501008"/>
            <a:ext cx="276225" cy="276225"/>
          </a:xfrm>
          <a:prstGeom prst="rect">
            <a:avLst/>
          </a:prstGeom>
        </p:spPr>
      </p:pic>
      <p:pic>
        <p:nvPicPr>
          <p:cNvPr id="19" name="13 - Michael Ruff - Come together.mp3">
            <a:hlinkHover r:id="" action="ppaction://ole?verb=0"/>
          </p:cNvPr>
          <p:cNvPicPr>
            <a:picLocks noRot="1" noChangeAspect="1"/>
          </p:cNvPicPr>
          <p:nvPr>
            <a:audioFile r:link="rId2"/>
          </p:nvPr>
        </p:nvPicPr>
        <p:blipFill>
          <a:blip r:embed="rId13" cstate="print"/>
          <a:stretch>
            <a:fillRect/>
          </a:stretch>
        </p:blipFill>
        <p:spPr>
          <a:xfrm>
            <a:off x="251520" y="5661248"/>
            <a:ext cx="276225" cy="276225"/>
          </a:xfrm>
          <a:prstGeom prst="rect">
            <a:avLst/>
          </a:prstGeom>
        </p:spPr>
      </p:pic>
      <p:pic>
        <p:nvPicPr>
          <p:cNvPr id="20" name="14 - Michael Jackson - Come together.mp3">
            <a:hlinkHover r:id="" action="ppaction://ole?verb=0"/>
          </p:cNvPr>
          <p:cNvPicPr>
            <a:picLocks noRot="1" noChangeAspect="1"/>
          </p:cNvPicPr>
          <p:nvPr>
            <a:audioFile r:link="rId3"/>
          </p:nvPr>
        </p:nvPicPr>
        <p:blipFill>
          <a:blip r:embed="rId14" cstate="print"/>
          <a:stretch>
            <a:fillRect/>
          </a:stretch>
        </p:blipFill>
        <p:spPr>
          <a:xfrm>
            <a:off x="7452320" y="4725144"/>
            <a:ext cx="276225" cy="276225"/>
          </a:xfrm>
          <a:prstGeom prst="rect">
            <a:avLst/>
          </a:prstGeom>
        </p:spPr>
      </p:pic>
      <p:pic>
        <p:nvPicPr>
          <p:cNvPr id="15362" name="Picture 2"/>
          <p:cNvPicPr>
            <a:picLocks noChangeAspect="1" noChangeArrowheads="1"/>
          </p:cNvPicPr>
          <p:nvPr/>
        </p:nvPicPr>
        <p:blipFill>
          <a:blip r:embed="rId15" cstate="print"/>
          <a:srcRect/>
          <a:stretch>
            <a:fillRect/>
          </a:stretch>
        </p:blipFill>
        <p:spPr bwMode="auto">
          <a:xfrm>
            <a:off x="2210594" y="1877416"/>
            <a:ext cx="5138605" cy="3999856"/>
          </a:xfrm>
          <a:prstGeom prst="rect">
            <a:avLst/>
          </a:prstGeom>
          <a:noFill/>
          <a:ln w="9525">
            <a:noFill/>
            <a:miter lim="800000"/>
            <a:headEnd/>
            <a:tailEnd/>
          </a:ln>
        </p:spPr>
      </p:pic>
      <p:pic>
        <p:nvPicPr>
          <p:cNvPr id="3074" name="Picture 2"/>
          <p:cNvPicPr>
            <a:picLocks noChangeAspect="1" noChangeArrowheads="1"/>
          </p:cNvPicPr>
          <p:nvPr/>
        </p:nvPicPr>
        <p:blipFill>
          <a:blip r:embed="rId16"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21"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SOUNDBOX - EKSEMPLER</a:t>
            </a:r>
            <a:endParaRPr lang="da-DK" sz="2400" dirty="0">
              <a:solidFill>
                <a:srgbClr val="C87700"/>
              </a:solidFill>
            </a:endParaRPr>
          </a:p>
        </p:txBody>
      </p:sp>
      <p:sp>
        <p:nvSpPr>
          <p:cNvPr id="22"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SOUNDBOX-MODELLEN</a:t>
            </a:r>
          </a:p>
        </p:txBody>
      </p:sp>
      <p:pic>
        <p:nvPicPr>
          <p:cNvPr id="23" name="Picture 4" descr="logo"/>
          <p:cNvPicPr>
            <a:picLocks noChangeAspect="1" noChangeArrowheads="1"/>
          </p:cNvPicPr>
          <p:nvPr/>
        </p:nvPicPr>
        <p:blipFill>
          <a:blip r:embed="rId17" cstate="print"/>
          <a:srcRect/>
          <a:stretch>
            <a:fillRect/>
          </a:stretch>
        </p:blipFill>
        <p:spPr bwMode="auto">
          <a:xfrm>
            <a:off x="1187450" y="44450"/>
            <a:ext cx="449263" cy="950913"/>
          </a:xfrm>
          <a:prstGeom prst="rect">
            <a:avLst/>
          </a:prstGeom>
          <a:noFill/>
          <a:ln w="9525">
            <a:noFill/>
            <a:miter lim="800000"/>
            <a:headEnd/>
            <a:tailEnd/>
          </a:ln>
        </p:spPr>
      </p:pic>
      <p:sp>
        <p:nvSpPr>
          <p:cNvPr id="24" name="Tekstboks 23"/>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51520" y="1600200"/>
            <a:ext cx="8712968" cy="4525963"/>
          </a:xfrm>
        </p:spPr>
        <p:txBody>
          <a:bodyPr/>
          <a:lstStyle/>
          <a:p>
            <a:pPr eaLnBrk="1" hangingPunct="1">
              <a:buFontTx/>
              <a:buNone/>
            </a:pPr>
            <a:r>
              <a:rPr lang="da-DK" sz="1800" dirty="0" smtClean="0">
                <a:latin typeface="AGaramond"/>
              </a:rPr>
              <a:t>Studieindspilninger er MEGET forskellige.</a:t>
            </a:r>
          </a:p>
          <a:p>
            <a:pPr eaLnBrk="1" hangingPunct="1">
              <a:buFontTx/>
              <a:buNone/>
            </a:pPr>
            <a:r>
              <a:rPr lang="da-DK" sz="1800" dirty="0" smtClean="0">
                <a:latin typeface="AGaramond"/>
              </a:rPr>
              <a:t>Yderpunkterne i forskellige kunstneres indspilningsmetoder er:</a:t>
            </a:r>
          </a:p>
          <a:p>
            <a:pPr eaLnBrk="1" hangingPunct="1"/>
            <a:r>
              <a:rPr lang="da-DK" sz="1800" dirty="0" smtClean="0">
                <a:latin typeface="AGaramond"/>
              </a:rPr>
              <a:t>Musikken indspilles </a:t>
            </a:r>
            <a:r>
              <a:rPr lang="da-DK" sz="1800" dirty="0" smtClean="0">
                <a:solidFill>
                  <a:srgbClr val="C87700"/>
                </a:solidFill>
                <a:latin typeface="AGaramond"/>
              </a:rPr>
              <a:t>LIVE</a:t>
            </a:r>
            <a:r>
              <a:rPr lang="da-DK" sz="1800" i="1" dirty="0" smtClean="0">
                <a:latin typeface="AGaramond"/>
              </a:rPr>
              <a:t> –</a:t>
            </a:r>
            <a:r>
              <a:rPr lang="da-DK" sz="1800" dirty="0" smtClean="0">
                <a:latin typeface="AGaramond"/>
              </a:rPr>
              <a:t> alle instrumenter bruger hver deres mikrofon(er) i fx 24 spor, der efterfølgende </a:t>
            </a:r>
            <a:r>
              <a:rPr lang="da-DK" sz="1800" dirty="0" err="1" smtClean="0">
                <a:latin typeface="AGaramond"/>
              </a:rPr>
              <a:t>mixes</a:t>
            </a:r>
            <a:r>
              <a:rPr lang="da-DK" sz="1800" dirty="0" smtClean="0">
                <a:latin typeface="AGaramond"/>
              </a:rPr>
              <a:t> ned til 2 stereo-spor. </a:t>
            </a:r>
            <a:br>
              <a:rPr lang="da-DK" sz="1800" dirty="0" smtClean="0">
                <a:latin typeface="AGaramond"/>
              </a:rPr>
            </a:br>
            <a:r>
              <a:rPr lang="da-DK" sz="1800" dirty="0" smtClean="0">
                <a:latin typeface="AGaramond"/>
              </a:rPr>
              <a:t>Her kan produceren equalizere, lægge rumklang og andre effekter på instrumenterne, og panorering og balance kan justeres.</a:t>
            </a:r>
            <a:endParaRPr lang="da-DK" sz="1800" i="1" dirty="0" smtClean="0">
              <a:latin typeface="AGaramond"/>
            </a:endParaRPr>
          </a:p>
          <a:p>
            <a:pPr eaLnBrk="1" hangingPunct="1"/>
            <a:r>
              <a:rPr lang="da-DK" sz="1800" dirty="0" smtClean="0">
                <a:latin typeface="AGaramond"/>
              </a:rPr>
              <a:t>Musikken indspilles ved hjælp af computer – dvs. </a:t>
            </a:r>
            <a:r>
              <a:rPr lang="da-DK" sz="1800" dirty="0" smtClean="0">
                <a:solidFill>
                  <a:srgbClr val="C87700"/>
                </a:solidFill>
                <a:latin typeface="AGaramond"/>
              </a:rPr>
              <a:t>PROGRAMMERET MUSIK</a:t>
            </a:r>
            <a:r>
              <a:rPr lang="da-DK" sz="1800" i="1" dirty="0" smtClean="0">
                <a:latin typeface="AGaramond"/>
              </a:rPr>
              <a:t/>
            </a:r>
            <a:br>
              <a:rPr lang="da-DK" sz="1800" i="1" dirty="0" smtClean="0">
                <a:latin typeface="AGaramond"/>
              </a:rPr>
            </a:br>
            <a:r>
              <a:rPr lang="da-DK" sz="1800" dirty="0" smtClean="0">
                <a:latin typeface="AGaramond"/>
              </a:rPr>
              <a:t>Her kan produceren kontrollere og justere musikken i alle detaljer, og lydene kan være fra fx </a:t>
            </a:r>
            <a:r>
              <a:rPr lang="da-DK" sz="1800" i="1" dirty="0" smtClean="0">
                <a:latin typeface="AGaramond"/>
              </a:rPr>
              <a:t>synthesizere </a:t>
            </a:r>
            <a:r>
              <a:rPr lang="da-DK" sz="1800" dirty="0" smtClean="0">
                <a:latin typeface="AGaramond"/>
              </a:rPr>
              <a:t>og </a:t>
            </a:r>
            <a:r>
              <a:rPr lang="da-DK" sz="1800" i="1" dirty="0" smtClean="0">
                <a:latin typeface="AGaramond"/>
              </a:rPr>
              <a:t>samplede lyde</a:t>
            </a:r>
            <a:r>
              <a:rPr lang="da-DK" sz="1800" dirty="0" smtClean="0">
                <a:latin typeface="AGaramond"/>
              </a:rPr>
              <a:t>.</a:t>
            </a:r>
          </a:p>
          <a:p>
            <a:pPr eaLnBrk="1" hangingPunct="1"/>
            <a:endParaRPr lang="da-DK" sz="1800" i="1" dirty="0" smtClean="0">
              <a:latin typeface="AGaramond"/>
            </a:endParaRPr>
          </a:p>
          <a:p>
            <a:pPr eaLnBrk="1" hangingPunct="1">
              <a:buNone/>
            </a:pPr>
            <a:r>
              <a:rPr lang="da-DK" sz="1800" dirty="0" smtClean="0">
                <a:latin typeface="AGaramond"/>
              </a:rPr>
              <a:t>Mellem yderpunkterne kan man fx benytte:</a:t>
            </a:r>
          </a:p>
          <a:p>
            <a:pPr eaLnBrk="1" hangingPunct="1"/>
            <a:r>
              <a:rPr lang="da-DK" sz="1800" dirty="0" smtClean="0">
                <a:solidFill>
                  <a:srgbClr val="C87700"/>
                </a:solidFill>
                <a:latin typeface="AGaramond"/>
              </a:rPr>
              <a:t>OVER-DUBS </a:t>
            </a:r>
            <a:r>
              <a:rPr lang="da-DK" sz="1800" dirty="0" smtClean="0">
                <a:latin typeface="AGaramond"/>
              </a:rPr>
              <a:t>der giver mulighed for at rette en fejl i et </a:t>
            </a:r>
            <a:r>
              <a:rPr lang="da-DK" sz="1800" dirty="0" err="1" smtClean="0">
                <a:latin typeface="AGaramond"/>
              </a:rPr>
              <a:t>live-indspillet</a:t>
            </a:r>
            <a:r>
              <a:rPr lang="da-DK" sz="1800" dirty="0" smtClean="0">
                <a:latin typeface="AGaramond"/>
              </a:rPr>
              <a:t> spor eller tilføje en stemme</a:t>
            </a:r>
          </a:p>
          <a:p>
            <a:pPr eaLnBrk="1" hangingPunct="1"/>
            <a:r>
              <a:rPr lang="da-DK" sz="1800" dirty="0" smtClean="0">
                <a:solidFill>
                  <a:srgbClr val="C87700"/>
                </a:solidFill>
                <a:latin typeface="AGaramond"/>
              </a:rPr>
              <a:t>LAGKAGEINDSPILNING</a:t>
            </a:r>
            <a:r>
              <a:rPr lang="da-DK" sz="1800" dirty="0" smtClean="0">
                <a:latin typeface="AGaramond"/>
              </a:rPr>
              <a:t> – enkeltvis </a:t>
            </a:r>
            <a:r>
              <a:rPr lang="da-DK" sz="1800" dirty="0" err="1" smtClean="0">
                <a:latin typeface="AGaramond"/>
              </a:rPr>
              <a:t>live-indspilning</a:t>
            </a:r>
            <a:r>
              <a:rPr lang="da-DK" sz="1800" dirty="0" smtClean="0">
                <a:latin typeface="AGaramond"/>
              </a:rPr>
              <a:t>, der efterfølgende </a:t>
            </a:r>
            <a:r>
              <a:rPr lang="da-DK" sz="1800" dirty="0" err="1" smtClean="0">
                <a:latin typeface="AGaramond"/>
              </a:rPr>
              <a:t>mixes</a:t>
            </a:r>
            <a:endParaRPr lang="da-DK" sz="1800" i="1" dirty="0" smtClean="0">
              <a:latin typeface="AGaramond"/>
            </a:endParaRPr>
          </a:p>
          <a:p>
            <a:pPr eaLnBrk="1" hangingPunct="1"/>
            <a:endParaRPr lang="da-DK" sz="1800" dirty="0" smtClean="0">
              <a:latin typeface="AGaramond"/>
            </a:endParaRPr>
          </a:p>
        </p:txBody>
      </p:sp>
      <p:pic>
        <p:nvPicPr>
          <p:cNvPr id="14338" name="Picture 2"/>
          <p:cNvPicPr>
            <a:picLocks noChangeAspect="1" noChangeArrowheads="1"/>
          </p:cNvPicPr>
          <p:nvPr/>
        </p:nvPicPr>
        <p:blipFill>
          <a:blip r:embed="rId3" cstate="print"/>
          <a:srcRect/>
          <a:stretch>
            <a:fillRect/>
          </a:stretch>
        </p:blipFill>
        <p:spPr bwMode="auto">
          <a:xfrm>
            <a:off x="1936486" y="1268760"/>
            <a:ext cx="5271028" cy="25018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LIVE-LYD ELLER SOUNDSCAPE</a:t>
            </a:r>
          </a:p>
        </p:txBody>
      </p:sp>
      <p:pic>
        <p:nvPicPr>
          <p:cNvPr id="9"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box(in)">
                                      <p:cBhvr>
                                        <p:cTn id="7" dur="500"/>
                                        <p:tgtEl>
                                          <p:spTgt spid="276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0">
                                            <p:txEl>
                                              <p:pRg st="2" end="2"/>
                                            </p:txEl>
                                          </p:spTgt>
                                        </p:tgtEl>
                                        <p:attrNameLst>
                                          <p:attrName>style.visibility</p:attrName>
                                        </p:attrNameLst>
                                      </p:cBhvr>
                                      <p:to>
                                        <p:strVal val="visible"/>
                                      </p:to>
                                    </p:set>
                                    <p:animEffect transition="in" filter="box(in)">
                                      <p:cBhvr>
                                        <p:cTn id="12" dur="500"/>
                                        <p:tgtEl>
                                          <p:spTgt spid="276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0">
                                            <p:txEl>
                                              <p:pRg st="3" end="3"/>
                                            </p:txEl>
                                          </p:spTgt>
                                        </p:tgtEl>
                                        <p:attrNameLst>
                                          <p:attrName>style.visibility</p:attrName>
                                        </p:attrNameLst>
                                      </p:cBhvr>
                                      <p:to>
                                        <p:strVal val="visible"/>
                                      </p:to>
                                    </p:set>
                                    <p:animEffect transition="in" filter="box(in)">
                                      <p:cBhvr>
                                        <p:cTn id="17" dur="500"/>
                                        <p:tgtEl>
                                          <p:spTgt spid="2765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0">
                                            <p:txEl>
                                              <p:pRg st="5" end="5"/>
                                            </p:txEl>
                                          </p:spTgt>
                                        </p:tgtEl>
                                        <p:attrNameLst>
                                          <p:attrName>style.visibility</p:attrName>
                                        </p:attrNameLst>
                                      </p:cBhvr>
                                      <p:to>
                                        <p:strVal val="visible"/>
                                      </p:to>
                                    </p:set>
                                    <p:animEffect transition="in" filter="box(in)">
                                      <p:cBhvr>
                                        <p:cTn id="22" dur="500"/>
                                        <p:tgtEl>
                                          <p:spTgt spid="2765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50">
                                            <p:txEl>
                                              <p:pRg st="6" end="6"/>
                                            </p:txEl>
                                          </p:spTgt>
                                        </p:tgtEl>
                                        <p:attrNameLst>
                                          <p:attrName>style.visibility</p:attrName>
                                        </p:attrNameLst>
                                      </p:cBhvr>
                                      <p:to>
                                        <p:strVal val="visible"/>
                                      </p:to>
                                    </p:set>
                                    <p:animEffect transition="in" filter="box(in)">
                                      <p:cBhvr>
                                        <p:cTn id="27" dur="500"/>
                                        <p:tgtEl>
                                          <p:spTgt spid="2765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50">
                                            <p:txEl>
                                              <p:pRg st="7" end="7"/>
                                            </p:txEl>
                                          </p:spTgt>
                                        </p:tgtEl>
                                        <p:attrNameLst>
                                          <p:attrName>style.visibility</p:attrName>
                                        </p:attrNameLst>
                                      </p:cBhvr>
                                      <p:to>
                                        <p:strVal val="visible"/>
                                      </p:to>
                                    </p:set>
                                    <p:animEffect transition="in" filter="box(in)">
                                      <p:cBhvr>
                                        <p:cTn id="32" dur="500"/>
                                        <p:tgtEl>
                                          <p:spTgt spid="276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251520" y="1600200"/>
            <a:ext cx="8712968" cy="4525963"/>
          </a:xfrm>
        </p:spPr>
        <p:txBody>
          <a:bodyPr/>
          <a:lstStyle/>
          <a:p>
            <a:pPr eaLnBrk="1" hangingPunct="1">
              <a:buFontTx/>
              <a:buNone/>
            </a:pPr>
            <a:r>
              <a:rPr lang="da-DK" sz="1800" dirty="0" smtClean="0">
                <a:solidFill>
                  <a:srgbClr val="C87700"/>
                </a:solidFill>
                <a:latin typeface="AGaramond"/>
              </a:rPr>
              <a:t>SOUNDSCAPE</a:t>
            </a:r>
            <a:r>
              <a:rPr lang="da-DK" sz="1800" dirty="0" smtClean="0">
                <a:latin typeface="AGaramond"/>
              </a:rPr>
              <a:t> er en betegnelse for et </a:t>
            </a:r>
            <a:r>
              <a:rPr lang="da-DK" sz="1800" i="1" dirty="0" err="1" smtClean="0">
                <a:latin typeface="AGaramond"/>
              </a:rPr>
              <a:t>lydlandskab</a:t>
            </a:r>
            <a:r>
              <a:rPr lang="da-DK" sz="1800" dirty="0" smtClean="0">
                <a:latin typeface="AGaramond"/>
              </a:rPr>
              <a:t> – et fænomen der startede i 60’erne, hvor man i studierne eksperimenterede med at lave særprægede lyde – en sound, der ikke er realistisk som </a:t>
            </a:r>
            <a:r>
              <a:rPr lang="da-DK" sz="1800" dirty="0" err="1" smtClean="0">
                <a:latin typeface="AGaramond"/>
              </a:rPr>
              <a:t>live-lyd</a:t>
            </a:r>
            <a:r>
              <a:rPr lang="da-DK" sz="1800" dirty="0" smtClean="0">
                <a:latin typeface="AGaramond"/>
              </a:rPr>
              <a:t>.</a:t>
            </a:r>
          </a:p>
          <a:p>
            <a:pPr eaLnBrk="1" hangingPunct="1">
              <a:buFontTx/>
              <a:buNone/>
            </a:pPr>
            <a:endParaRPr lang="da-DK" sz="1800" dirty="0" smtClean="0">
              <a:latin typeface="AGaramond"/>
            </a:endParaRPr>
          </a:p>
          <a:p>
            <a:pPr eaLnBrk="1" hangingPunct="1">
              <a:buFontTx/>
              <a:buNone/>
            </a:pPr>
            <a:r>
              <a:rPr lang="da-DK" sz="1800" dirty="0" smtClean="0">
                <a:latin typeface="AGaramond"/>
              </a:rPr>
              <a:t>HUSK: </a:t>
            </a:r>
            <a:r>
              <a:rPr lang="da-DK" sz="1800" i="1" dirty="0" err="1" smtClean="0">
                <a:latin typeface="AGaramond"/>
              </a:rPr>
              <a:t>Soundscape</a:t>
            </a:r>
            <a:r>
              <a:rPr lang="da-DK" sz="1800" dirty="0" smtClean="0">
                <a:latin typeface="AGaramond"/>
              </a:rPr>
              <a:t> er begrænset af de tekniske muligheder der har været til rådighed siden 60’erne!</a:t>
            </a:r>
          </a:p>
          <a:p>
            <a:pPr eaLnBrk="1" hangingPunct="1">
              <a:buFontTx/>
              <a:buNone/>
            </a:pPr>
            <a:r>
              <a:rPr lang="da-DK" sz="1800" dirty="0" smtClean="0">
                <a:latin typeface="AGaramond"/>
              </a:rPr>
              <a:t>Siden midten af 80’erne er de nye tekniske muligheder blevet en integreret del af studieindspilninger.</a:t>
            </a:r>
          </a:p>
          <a:p>
            <a:pPr eaLnBrk="1" hangingPunct="1">
              <a:buFontTx/>
              <a:buNone/>
            </a:pPr>
            <a:endParaRPr lang="da-DK" sz="1800" dirty="0" smtClean="0">
              <a:latin typeface="AGaramond"/>
            </a:endParaRPr>
          </a:p>
          <a:p>
            <a:pPr eaLnBrk="1" hangingPunct="1">
              <a:buFontTx/>
              <a:buNone/>
            </a:pPr>
            <a:r>
              <a:rPr lang="da-DK" sz="1800" dirty="0" smtClean="0">
                <a:latin typeface="AGaramond"/>
              </a:rPr>
              <a:t>Som </a:t>
            </a:r>
            <a:r>
              <a:rPr lang="da-DK" sz="1800" i="1" dirty="0" smtClean="0">
                <a:latin typeface="AGaramond"/>
              </a:rPr>
              <a:t>lytter</a:t>
            </a:r>
            <a:r>
              <a:rPr lang="da-DK" sz="1800" dirty="0" smtClean="0">
                <a:latin typeface="AGaramond"/>
              </a:rPr>
              <a:t> har man ofte ikke en chance for at afgøre/gennemskue hvordan et nummer er indspillet. Vi må forholde os til hvad det </a:t>
            </a:r>
            <a:r>
              <a:rPr lang="da-DK" sz="1800" i="1" dirty="0" smtClean="0">
                <a:latin typeface="AGaramond"/>
              </a:rPr>
              <a:t>lyder som</a:t>
            </a:r>
            <a:r>
              <a:rPr lang="da-DK" sz="1800" dirty="0" smtClean="0">
                <a:latin typeface="AGaramond"/>
              </a:rPr>
              <a:t> og beskrive det med faglige argumenter om nummerets sound.</a:t>
            </a:r>
          </a:p>
          <a:p>
            <a:pPr eaLnBrk="1" hangingPunct="1">
              <a:buFontTx/>
              <a:buNone/>
            </a:pPr>
            <a:endParaRPr lang="da-DK" sz="1800" dirty="0" smtClean="0">
              <a:latin typeface="AGaramond"/>
            </a:endParaRPr>
          </a:p>
          <a:p>
            <a:pPr eaLnBrk="1" hangingPunct="1">
              <a:buFontTx/>
              <a:buNone/>
            </a:pPr>
            <a:r>
              <a:rPr lang="da-DK" sz="1800" dirty="0" smtClean="0">
                <a:latin typeface="AGaramond"/>
              </a:rPr>
              <a:t>Vi kan på den måde placere nummeret </a:t>
            </a:r>
            <a:r>
              <a:rPr lang="da-DK" sz="1800" i="1" dirty="0" smtClean="0">
                <a:latin typeface="AGaramond"/>
              </a:rPr>
              <a:t>som det lyder</a:t>
            </a:r>
            <a:r>
              <a:rPr lang="da-DK" sz="1800" dirty="0" smtClean="0">
                <a:latin typeface="AGaramond"/>
              </a:rPr>
              <a:t> på skalaen</a:t>
            </a:r>
          </a:p>
          <a:p>
            <a:pPr eaLnBrk="1" hangingPunct="1"/>
            <a:endParaRPr lang="da-DK" sz="1800" dirty="0" smtClean="0">
              <a:latin typeface="AGaramond"/>
            </a:endParaRPr>
          </a:p>
        </p:txBody>
      </p:sp>
      <p:pic>
        <p:nvPicPr>
          <p:cNvPr id="14338" name="Picture 2"/>
          <p:cNvPicPr>
            <a:picLocks noChangeAspect="1" noChangeArrowheads="1"/>
          </p:cNvPicPr>
          <p:nvPr/>
        </p:nvPicPr>
        <p:blipFill>
          <a:blip r:embed="rId3" cstate="print"/>
          <a:srcRect/>
          <a:stretch>
            <a:fillRect/>
          </a:stretch>
        </p:blipFill>
        <p:spPr bwMode="auto">
          <a:xfrm>
            <a:off x="1936486" y="1268760"/>
            <a:ext cx="5271028" cy="25018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56999" y="1177295"/>
            <a:ext cx="432000" cy="441350"/>
          </a:xfrm>
          <a:prstGeom prst="rect">
            <a:avLst/>
          </a:prstGeom>
          <a:noFill/>
          <a:ln w="9525">
            <a:noFill/>
            <a:miter lim="800000"/>
            <a:headEnd/>
            <a:tailEnd/>
          </a:ln>
        </p:spPr>
      </p:pic>
      <p:sp>
        <p:nvSpPr>
          <p:cNvPr id="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LIVE-LYD ELLER SOUNDSCAPE</a:t>
            </a:r>
          </a:p>
        </p:txBody>
      </p:sp>
      <p:pic>
        <p:nvPicPr>
          <p:cNvPr id="9"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Effect transition="in" filter="box(in)">
                                      <p:cBhvr>
                                        <p:cTn id="7" dur="500"/>
                                        <p:tgtEl>
                                          <p:spTgt spid="2765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50">
                                            <p:txEl>
                                              <p:pRg st="3" end="3"/>
                                            </p:txEl>
                                          </p:spTgt>
                                        </p:tgtEl>
                                        <p:attrNameLst>
                                          <p:attrName>style.visibility</p:attrName>
                                        </p:attrNameLst>
                                      </p:cBhvr>
                                      <p:to>
                                        <p:strVal val="visible"/>
                                      </p:to>
                                    </p:set>
                                    <p:animEffect transition="in" filter="box(in)">
                                      <p:cBhvr>
                                        <p:cTn id="12" dur="500"/>
                                        <p:tgtEl>
                                          <p:spTgt spid="2765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animEffect transition="in" filter="box(in)">
                                      <p:cBhvr>
                                        <p:cTn id="17" dur="500"/>
                                        <p:tgtEl>
                                          <p:spTgt spid="2765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0">
                                            <p:txEl>
                                              <p:pRg st="7" end="7"/>
                                            </p:txEl>
                                          </p:spTgt>
                                        </p:tgtEl>
                                        <p:attrNameLst>
                                          <p:attrName>style.visibility</p:attrName>
                                        </p:attrNameLst>
                                      </p:cBhvr>
                                      <p:to>
                                        <p:strVal val="visible"/>
                                      </p:to>
                                    </p:set>
                                    <p:animEffect transition="in" filter="box(in)">
                                      <p:cBhvr>
                                        <p:cTn id="22" dur="500"/>
                                        <p:tgtEl>
                                          <p:spTgt spid="27650">
                                            <p:txEl>
                                              <p:pRg st="7" end="7"/>
                                            </p:txEl>
                                          </p:spTgt>
                                        </p:tgtEl>
                                      </p:cBhvr>
                                    </p:animEffect>
                                  </p:childTnLst>
                                </p:cTn>
                              </p:par>
                              <p:par>
                                <p:cTn id="23" presetID="42" presetClass="path" presetSubtype="0" accel="50000" decel="50000" fill="hold" nodeType="withEffect">
                                  <p:stCondLst>
                                    <p:cond delay="0"/>
                                  </p:stCondLst>
                                  <p:childTnLst>
                                    <p:animMotion origin="layout" path="M 0 -7.40741E-7 L 0 0.71667 " pathEditMode="relative" rAng="0" ptsTypes="AA">
                                      <p:cBhvr>
                                        <p:cTn id="24" dur="500" fill="hold"/>
                                        <p:tgtEl>
                                          <p:spTgt spid="14338"/>
                                        </p:tgtEl>
                                        <p:attrNameLst>
                                          <p:attrName>ppt_x</p:attrName>
                                          <p:attrName>ppt_y</p:attrName>
                                        </p:attrNameLst>
                                      </p:cBhvr>
                                      <p:rCtr x="0" y="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Rockmusik er bl.a. kendetegnet ved </a:t>
            </a:r>
            <a:r>
              <a:rPr lang="da-DK" sz="1800" dirty="0" smtClean="0">
                <a:solidFill>
                  <a:srgbClr val="C87700"/>
                </a:solidFill>
                <a:latin typeface="AGaramond"/>
              </a:rPr>
              <a:t>MOTIVER</a:t>
            </a:r>
            <a:r>
              <a:rPr lang="da-DK" sz="1800" dirty="0" smtClean="0">
                <a:latin typeface="AGaramond"/>
              </a:rPr>
              <a:t> – korte melodiske strukturer der gentages mange gange, evt. i varieret form.</a:t>
            </a:r>
          </a:p>
          <a:p>
            <a:pPr eaLnBrk="1" hangingPunct="1">
              <a:buFontTx/>
              <a:buNone/>
            </a:pPr>
            <a:r>
              <a:rPr lang="da-DK" sz="1800" dirty="0" smtClean="0">
                <a:latin typeface="AGaramond"/>
              </a:rPr>
              <a:t>De mest fængende motiver vil vi opleve som hooks, men andre motiver er lige så vigtige for nummerets identitet.</a:t>
            </a:r>
          </a:p>
          <a:p>
            <a:pPr eaLnBrk="1" hangingPunct="1">
              <a:buFontTx/>
              <a:buNone/>
            </a:pPr>
            <a:endParaRPr lang="da-DK" sz="1800" dirty="0" smtClean="0">
              <a:latin typeface="AGaramond"/>
            </a:endParaRPr>
          </a:p>
          <a:p>
            <a:pPr eaLnBrk="1" hangingPunct="1">
              <a:buFontTx/>
              <a:buNone/>
            </a:pPr>
            <a:r>
              <a:rPr lang="da-DK" sz="1800" dirty="0" smtClean="0">
                <a:latin typeface="AGaramond"/>
              </a:rPr>
              <a:t>I fx den danske sangskat har melodierne en særlig selvstændig status og kan synges uden akkompagnement. I rockmusik kan nogle melodier på samme måde synges selvstændigt. Disse kaldes </a:t>
            </a:r>
            <a:r>
              <a:rPr lang="da-DK" sz="1800" dirty="0" smtClean="0">
                <a:solidFill>
                  <a:srgbClr val="C87700"/>
                </a:solidFill>
                <a:latin typeface="AGaramond"/>
              </a:rPr>
              <a:t>LINEÆRE MELODIER</a:t>
            </a:r>
          </a:p>
          <a:p>
            <a:pPr eaLnBrk="1" hangingPunct="1">
              <a:buFontTx/>
              <a:buNone/>
            </a:pPr>
            <a:endParaRPr lang="da-DK" sz="1800" dirty="0" smtClean="0">
              <a:latin typeface="AGaramond"/>
            </a:endParaRPr>
          </a:p>
          <a:p>
            <a:pPr eaLnBrk="1" hangingPunct="1">
              <a:buFontTx/>
              <a:buNone/>
            </a:pPr>
            <a:r>
              <a:rPr lang="da-DK" sz="1800" dirty="0" smtClean="0">
                <a:latin typeface="AGaramond"/>
              </a:rPr>
              <a:t>Andre melodier er afhængige af samspillet med akkompagnementet. Løsrives en sådan melodi fra nummerets </a:t>
            </a:r>
            <a:r>
              <a:rPr lang="da-DK" sz="1800" dirty="0" err="1" smtClean="0">
                <a:latin typeface="AGaramond"/>
              </a:rPr>
              <a:t>groove</a:t>
            </a:r>
            <a:r>
              <a:rPr lang="da-DK" sz="1800" dirty="0" smtClean="0">
                <a:latin typeface="AGaramond"/>
              </a:rPr>
              <a:t>, kan den være svær at genkende og svær at se meningen med. Disse kaldes </a:t>
            </a:r>
            <a:r>
              <a:rPr lang="da-DK" sz="1800" dirty="0" smtClean="0">
                <a:solidFill>
                  <a:srgbClr val="C87700"/>
                </a:solidFill>
                <a:latin typeface="AGaramond"/>
              </a:rPr>
              <a:t>CYKLISKE MELODIER</a:t>
            </a:r>
          </a:p>
          <a:p>
            <a:pPr eaLnBrk="1" hangingPunct="1">
              <a:buFontTx/>
              <a:buNone/>
            </a:pPr>
            <a:endParaRPr lang="da-DK" sz="1800" dirty="0" smtClean="0">
              <a:latin typeface="AGaramond"/>
            </a:endParaRP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LINEÆR OG CYKLISK MELODIK</a:t>
            </a:r>
            <a:endParaRPr lang="da-DK" sz="2400" dirty="0">
              <a:solidFill>
                <a:srgbClr val="C87700"/>
              </a:solidFill>
            </a:endParaRPr>
          </a:p>
        </p:txBody>
      </p:sp>
      <p:pic>
        <p:nvPicPr>
          <p:cNvPr id="7"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8" name="Tekstboks 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ox(in)">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box(in)">
                                      <p:cBhvr>
                                        <p:cTn id="12" dur="500"/>
                                        <p:tgtEl>
                                          <p:spTgt spid="286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animEffect transition="in" filter="box(in)">
                                      <p:cBhvr>
                                        <p:cTn id="17"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buFontTx/>
              <a:buNone/>
            </a:pPr>
            <a:r>
              <a:rPr lang="da-DK" sz="1800" dirty="0" smtClean="0">
                <a:solidFill>
                  <a:srgbClr val="C87700"/>
                </a:solidFill>
                <a:latin typeface="AGaramond"/>
              </a:rPr>
              <a:t>LINEÆR MELODI</a:t>
            </a:r>
            <a:endParaRPr lang="da-DK" sz="1800" dirty="0" smtClean="0">
              <a:latin typeface="AGaramond"/>
            </a:endParaRPr>
          </a:p>
          <a:p>
            <a:pPr eaLnBrk="1" hangingPunct="1"/>
            <a:r>
              <a:rPr lang="da-DK" sz="1800" dirty="0" smtClean="0">
                <a:latin typeface="AGaramond"/>
              </a:rPr>
              <a:t>indeholder retningsbestemte </a:t>
            </a:r>
            <a:r>
              <a:rPr lang="da-DK" sz="1800" i="1" dirty="0" smtClean="0">
                <a:latin typeface="AGaramond"/>
              </a:rPr>
              <a:t>bevægelser</a:t>
            </a:r>
          </a:p>
          <a:p>
            <a:pPr eaLnBrk="1" hangingPunct="1"/>
            <a:r>
              <a:rPr lang="da-DK" sz="1800" dirty="0" smtClean="0">
                <a:latin typeface="AGaramond"/>
              </a:rPr>
              <a:t>bevægelserne danner afvekslende </a:t>
            </a:r>
            <a:r>
              <a:rPr lang="da-DK" sz="1800" i="1" dirty="0" smtClean="0">
                <a:latin typeface="AGaramond"/>
              </a:rPr>
              <a:t>mønstre</a:t>
            </a:r>
          </a:p>
          <a:p>
            <a:pPr eaLnBrk="1" hangingPunct="1"/>
            <a:r>
              <a:rPr lang="da-DK" sz="1800" dirty="0" smtClean="0">
                <a:latin typeface="AGaramond"/>
              </a:rPr>
              <a:t>spændingsforhold skabes ved at stræbe mod </a:t>
            </a:r>
            <a:r>
              <a:rPr lang="da-DK" sz="1800" b="1" dirty="0" err="1" smtClean="0">
                <a:latin typeface="AGaramond"/>
              </a:rPr>
              <a:t>måltoner</a:t>
            </a:r>
            <a:r>
              <a:rPr lang="da-DK" sz="1800" b="1" dirty="0" smtClean="0">
                <a:latin typeface="AGaramond"/>
              </a:rPr>
              <a:t> </a:t>
            </a:r>
          </a:p>
          <a:p>
            <a:pPr eaLnBrk="1" hangingPunct="1"/>
            <a:endParaRPr lang="da-DK" sz="1800" dirty="0" smtClean="0">
              <a:latin typeface="AGaramond"/>
            </a:endParaRPr>
          </a:p>
          <a:p>
            <a:pPr eaLnBrk="1" hangingPunct="1"/>
            <a:endParaRPr lang="da-DK" sz="1800" dirty="0" smtClean="0">
              <a:latin typeface="AGaramond"/>
            </a:endParaRPr>
          </a:p>
          <a:p>
            <a:pPr eaLnBrk="1" hangingPunct="1"/>
            <a:endParaRPr lang="da-DK" sz="1800" dirty="0" smtClean="0">
              <a:latin typeface="AGaramond"/>
            </a:endParaRPr>
          </a:p>
          <a:p>
            <a:pPr eaLnBrk="1" hangingPunct="1">
              <a:buNone/>
            </a:pPr>
            <a:r>
              <a:rPr lang="da-DK" sz="1800" dirty="0" smtClean="0">
                <a:solidFill>
                  <a:srgbClr val="C87700"/>
                </a:solidFill>
                <a:latin typeface="AGaramond"/>
              </a:rPr>
              <a:t>CYKLISK MELODI</a:t>
            </a:r>
          </a:p>
          <a:p>
            <a:pPr eaLnBrk="1" hangingPunct="1"/>
            <a:r>
              <a:rPr lang="da-DK" sz="1800" dirty="0" smtClean="0">
                <a:latin typeface="AGaramond"/>
              </a:rPr>
              <a:t>statisk og </a:t>
            </a:r>
            <a:r>
              <a:rPr lang="da-DK" sz="1800" dirty="0" err="1" smtClean="0">
                <a:latin typeface="AGaramond"/>
              </a:rPr>
              <a:t>retningsløs</a:t>
            </a:r>
            <a:endParaRPr lang="da-DK" sz="1800" dirty="0" smtClean="0">
              <a:latin typeface="AGaramond"/>
            </a:endParaRPr>
          </a:p>
          <a:p>
            <a:pPr eaLnBrk="1" hangingPunct="1"/>
            <a:r>
              <a:rPr lang="da-DK" sz="1800" dirty="0" smtClean="0">
                <a:latin typeface="AGaramond"/>
              </a:rPr>
              <a:t>kredser om sig selv</a:t>
            </a:r>
          </a:p>
          <a:p>
            <a:pPr eaLnBrk="1" hangingPunct="1"/>
            <a:r>
              <a:rPr lang="da-DK" sz="1800" dirty="0" smtClean="0">
                <a:latin typeface="AGaramond"/>
              </a:rPr>
              <a:t>tager udgangspunkt i en </a:t>
            </a:r>
            <a:r>
              <a:rPr lang="da-DK" sz="1800" b="1" dirty="0" err="1" smtClean="0">
                <a:latin typeface="AGaramond"/>
              </a:rPr>
              <a:t>centraltone</a:t>
            </a:r>
            <a:endParaRPr lang="da-DK" sz="1800" b="1" dirty="0" smtClean="0">
              <a:latin typeface="AGaramond"/>
            </a:endParaRPr>
          </a:p>
        </p:txBody>
      </p:sp>
      <p:grpSp>
        <p:nvGrpSpPr>
          <p:cNvPr id="17" name="Gruppe 16"/>
          <p:cNvGrpSpPr/>
          <p:nvPr/>
        </p:nvGrpSpPr>
        <p:grpSpPr>
          <a:xfrm>
            <a:off x="1435096" y="2996952"/>
            <a:ext cx="6273809" cy="795831"/>
            <a:chOff x="1407430" y="3163888"/>
            <a:chExt cx="6273809" cy="795831"/>
          </a:xfrm>
        </p:grpSpPr>
        <p:pic>
          <p:nvPicPr>
            <p:cNvPr id="1030" name="Picture 6"/>
            <p:cNvPicPr>
              <a:picLocks noChangeAspect="1" noChangeArrowheads="1"/>
            </p:cNvPicPr>
            <p:nvPr/>
          </p:nvPicPr>
          <p:blipFill>
            <a:blip r:embed="rId3" cstate="print"/>
            <a:srcRect/>
            <a:stretch>
              <a:fillRect/>
            </a:stretch>
          </p:blipFill>
          <p:spPr bwMode="auto">
            <a:xfrm>
              <a:off x="1407430" y="3356992"/>
              <a:ext cx="1436378" cy="232926"/>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3016249" y="3163888"/>
              <a:ext cx="4664990" cy="795831"/>
            </a:xfrm>
            <a:prstGeom prst="rect">
              <a:avLst/>
            </a:prstGeom>
            <a:noFill/>
            <a:ln w="9525">
              <a:noFill/>
              <a:miter lim="800000"/>
              <a:headEnd/>
              <a:tailEnd/>
            </a:ln>
          </p:spPr>
        </p:pic>
      </p:grpSp>
      <p:grpSp>
        <p:nvGrpSpPr>
          <p:cNvPr id="14" name="Gruppe 13"/>
          <p:cNvGrpSpPr/>
          <p:nvPr/>
        </p:nvGrpSpPr>
        <p:grpSpPr>
          <a:xfrm>
            <a:off x="1679606" y="5189663"/>
            <a:ext cx="5784788" cy="1047649"/>
            <a:chOff x="899592" y="5517232"/>
            <a:chExt cx="5784788" cy="1047649"/>
          </a:xfrm>
        </p:grpSpPr>
        <p:pic>
          <p:nvPicPr>
            <p:cNvPr id="12" name="Billede 11" descr="Nyt billede.bmp"/>
            <p:cNvPicPr>
              <a:picLocks noChangeAspect="1"/>
            </p:cNvPicPr>
            <p:nvPr/>
          </p:nvPicPr>
          <p:blipFill>
            <a:blip r:embed="rId5" cstate="print"/>
            <a:stretch>
              <a:fillRect/>
            </a:stretch>
          </p:blipFill>
          <p:spPr>
            <a:xfrm>
              <a:off x="2459620" y="5517232"/>
              <a:ext cx="4224760" cy="1047649"/>
            </a:xfrm>
            <a:prstGeom prst="rect">
              <a:avLst/>
            </a:prstGeom>
          </p:spPr>
        </p:pic>
        <p:pic>
          <p:nvPicPr>
            <p:cNvPr id="1029" name="Picture 5"/>
            <p:cNvPicPr>
              <a:picLocks noChangeAspect="1" noChangeArrowheads="1"/>
            </p:cNvPicPr>
            <p:nvPr/>
          </p:nvPicPr>
          <p:blipFill>
            <a:blip r:embed="rId6" cstate="print"/>
            <a:srcRect/>
            <a:stretch>
              <a:fillRect/>
            </a:stretch>
          </p:blipFill>
          <p:spPr bwMode="auto">
            <a:xfrm>
              <a:off x="899592" y="5877272"/>
              <a:ext cx="1507548" cy="239396"/>
            </a:xfrm>
            <a:prstGeom prst="rect">
              <a:avLst/>
            </a:prstGeom>
            <a:noFill/>
            <a:ln w="9525">
              <a:noFill/>
              <a:miter lim="800000"/>
              <a:headEnd/>
              <a:tailEnd/>
            </a:ln>
          </p:spPr>
        </p:pic>
      </p:grpSp>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pic>
        <p:nvPicPr>
          <p:cNvPr id="28676" name="Picture 4" descr="logo"/>
          <p:cNvPicPr>
            <a:picLocks noChangeAspect="1" noChangeArrowheads="1"/>
          </p:cNvPicPr>
          <p:nvPr/>
        </p:nvPicPr>
        <p:blipFill>
          <a:blip r:embed="rId7"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LINEÆR OG CYKLISK MELODIK</a:t>
            </a:r>
            <a:endParaRPr lang="da-DK" sz="2400" dirty="0">
              <a:solidFill>
                <a:srgbClr val="C87700"/>
              </a:solidFill>
            </a:endParaRPr>
          </a:p>
        </p:txBody>
      </p:sp>
      <p:pic>
        <p:nvPicPr>
          <p:cNvPr id="15"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3" name="Tekstboks 12"/>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8675">
                                            <p:txEl>
                                              <p:pRg st="7" end="7"/>
                                            </p:txEl>
                                          </p:spTgt>
                                        </p:tgtEl>
                                        <p:attrNameLst>
                                          <p:attrName>style.visibility</p:attrName>
                                        </p:attrNameLst>
                                      </p:cBhvr>
                                      <p:to>
                                        <p:strVal val="visible"/>
                                      </p:to>
                                    </p:set>
                                    <p:animEffect transition="in" filter="box(in)">
                                      <p:cBhvr>
                                        <p:cTn id="29" dur="500"/>
                                        <p:tgtEl>
                                          <p:spTgt spid="28675">
                                            <p:txEl>
                                              <p:pRg st="7" end="7"/>
                                            </p:txEl>
                                          </p:spTgt>
                                        </p:tgtEl>
                                      </p:cBhvr>
                                    </p:animEffect>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8675">
                                            <p:txEl>
                                              <p:pRg st="8" end="8"/>
                                            </p:txEl>
                                          </p:spTgt>
                                        </p:tgtEl>
                                        <p:attrNameLst>
                                          <p:attrName>style.visibility</p:attrName>
                                        </p:attrNameLst>
                                      </p:cBhvr>
                                      <p:to>
                                        <p:strVal val="visible"/>
                                      </p:to>
                                    </p:set>
                                    <p:anim calcmode="lin" valueType="num">
                                      <p:cBhvr additive="base">
                                        <p:cTn id="33"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675">
                                            <p:txEl>
                                              <p:pRg st="9" end="9"/>
                                            </p:txEl>
                                          </p:spTgt>
                                        </p:tgtEl>
                                        <p:attrNameLst>
                                          <p:attrName>style.visibility</p:attrName>
                                        </p:attrNameLst>
                                      </p:cBhvr>
                                      <p:to>
                                        <p:strVal val="visible"/>
                                      </p:to>
                                    </p:set>
                                    <p:anim calcmode="lin" valueType="num">
                                      <p:cBhvr additive="base">
                                        <p:cTn id="39"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675">
                                            <p:txEl>
                                              <p:pRg st="10" end="10"/>
                                            </p:txEl>
                                          </p:spTgt>
                                        </p:tgtEl>
                                        <p:attrNameLst>
                                          <p:attrName>style.visibility</p:attrName>
                                        </p:attrNameLst>
                                      </p:cBhvr>
                                      <p:to>
                                        <p:strVal val="visible"/>
                                      </p:to>
                                    </p:set>
                                    <p:anim calcmode="lin" valueType="num">
                                      <p:cBhvr additive="base">
                                        <p:cTn id="45"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8675">
                                            <p:txEl>
                                              <p:pRg st="10" end="1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4"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in)">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buFontTx/>
              <a:buNone/>
            </a:pPr>
            <a:r>
              <a:rPr lang="da-DK" sz="1800" dirty="0" smtClean="0">
                <a:solidFill>
                  <a:srgbClr val="C87700"/>
                </a:solidFill>
                <a:latin typeface="AGaramond"/>
              </a:rPr>
              <a:t>LINEÆR MELODI</a:t>
            </a:r>
            <a:endParaRPr lang="da-DK" sz="1800" dirty="0" smtClean="0">
              <a:latin typeface="AGaramond"/>
            </a:endParaRPr>
          </a:p>
          <a:p>
            <a:pPr eaLnBrk="1" hangingPunct="1"/>
            <a:r>
              <a:rPr lang="da-DK" sz="1800" dirty="0" smtClean="0">
                <a:latin typeface="AGaramond"/>
              </a:rPr>
              <a:t>er præget af </a:t>
            </a:r>
            <a:r>
              <a:rPr lang="da-DK" sz="1800" i="1" dirty="0" smtClean="0">
                <a:latin typeface="AGaramond"/>
              </a:rPr>
              <a:t>skalabevægelser</a:t>
            </a:r>
            <a:r>
              <a:rPr lang="da-DK" sz="1800" dirty="0" smtClean="0">
                <a:latin typeface="AGaramond"/>
              </a:rPr>
              <a:t> i form af linjer og buer – stræber fx efter bestemte højt eller dybt beliggende toner</a:t>
            </a:r>
          </a:p>
          <a:p>
            <a:pPr eaLnBrk="1" hangingPunct="1"/>
            <a:r>
              <a:rPr lang="da-DK" sz="1800" dirty="0" smtClean="0">
                <a:latin typeface="AGaramond"/>
              </a:rPr>
              <a:t>indeholder et vist udviklingsmoment</a:t>
            </a:r>
          </a:p>
          <a:p>
            <a:pPr eaLnBrk="1" hangingPunct="1"/>
            <a:r>
              <a:rPr lang="da-DK" sz="1800" i="1" dirty="0" err="1" smtClean="0">
                <a:latin typeface="AGaramond"/>
              </a:rPr>
              <a:t>ledetonebevægelser</a:t>
            </a:r>
            <a:r>
              <a:rPr lang="da-DK" sz="1800" dirty="0" smtClean="0">
                <a:latin typeface="AGaramond"/>
              </a:rPr>
              <a:t> forstærker den dynamisk lineære karakter</a:t>
            </a:r>
          </a:p>
          <a:p>
            <a:pPr eaLnBrk="1" hangingPunct="1"/>
            <a:r>
              <a:rPr lang="da-DK" sz="1800" dirty="0" smtClean="0">
                <a:latin typeface="AGaramond"/>
              </a:rPr>
              <a:t>peger mod venstre på </a:t>
            </a:r>
            <a:r>
              <a:rPr lang="da-DK" sz="1800" dirty="0" err="1" smtClean="0">
                <a:latin typeface="AGaramond"/>
              </a:rPr>
              <a:t>tid/rum-skalaen</a:t>
            </a:r>
            <a:r>
              <a:rPr lang="da-DK" sz="1800" dirty="0" smtClean="0">
                <a:latin typeface="AGaramond"/>
              </a:rPr>
              <a:t> (pga. udviklingsaspektet)</a:t>
            </a:r>
          </a:p>
          <a:p>
            <a:pPr eaLnBrk="1" hangingPunct="1"/>
            <a:endParaRPr lang="da-DK" sz="1800" dirty="0" smtClean="0">
              <a:latin typeface="AGaramond"/>
            </a:endParaRPr>
          </a:p>
          <a:p>
            <a:pPr eaLnBrk="1" hangingPunct="1">
              <a:buNone/>
            </a:pPr>
            <a:endParaRPr lang="da-DK" sz="1800" dirty="0" smtClean="0">
              <a:latin typeface="AGaramond"/>
            </a:endParaRPr>
          </a:p>
          <a:p>
            <a:pPr eaLnBrk="1" hangingPunct="1">
              <a:buNone/>
            </a:pPr>
            <a:r>
              <a:rPr lang="da-DK" sz="1800" dirty="0" smtClean="0">
                <a:solidFill>
                  <a:srgbClr val="C87700"/>
                </a:solidFill>
                <a:latin typeface="AGaramond"/>
              </a:rPr>
              <a:t>CYKLISK MELODI</a:t>
            </a:r>
          </a:p>
          <a:p>
            <a:pPr eaLnBrk="1" hangingPunct="1"/>
            <a:r>
              <a:rPr lang="da-DK" sz="1800" dirty="0" smtClean="0">
                <a:latin typeface="AGaramond"/>
              </a:rPr>
              <a:t>er præget af udsvingsmotiver – en </a:t>
            </a:r>
            <a:r>
              <a:rPr lang="da-DK" sz="1800" b="1" dirty="0" err="1" smtClean="0">
                <a:latin typeface="AGaramond"/>
              </a:rPr>
              <a:t>drone</a:t>
            </a:r>
            <a:r>
              <a:rPr lang="da-DK" sz="1800" dirty="0" err="1" smtClean="0">
                <a:latin typeface="AGaramond"/>
              </a:rPr>
              <a:t>-agtig</a:t>
            </a:r>
            <a:r>
              <a:rPr lang="da-DK" sz="1800" dirty="0" smtClean="0">
                <a:latin typeface="AGaramond"/>
              </a:rPr>
              <a:t> kredsen om </a:t>
            </a:r>
            <a:r>
              <a:rPr lang="da-DK" sz="1800" i="1" dirty="0" err="1" smtClean="0">
                <a:latin typeface="AGaramond"/>
              </a:rPr>
              <a:t>centraltonen</a:t>
            </a:r>
            <a:endParaRPr lang="da-DK" sz="1800" dirty="0" smtClean="0">
              <a:latin typeface="AGaramond"/>
            </a:endParaRPr>
          </a:p>
          <a:p>
            <a:pPr eaLnBrk="1" hangingPunct="1"/>
            <a:r>
              <a:rPr lang="da-DK" sz="1800" dirty="0" err="1" smtClean="0">
                <a:latin typeface="AGaramond"/>
              </a:rPr>
              <a:t>centraltonen</a:t>
            </a:r>
            <a:r>
              <a:rPr lang="da-DK" sz="1800" dirty="0" smtClean="0">
                <a:latin typeface="AGaramond"/>
              </a:rPr>
              <a:t> er skalaens grundtone eller kvint</a:t>
            </a:r>
          </a:p>
          <a:p>
            <a:pPr eaLnBrk="1" hangingPunct="1"/>
            <a:r>
              <a:rPr lang="da-DK" sz="1800" dirty="0" smtClean="0">
                <a:latin typeface="AGaramond"/>
              </a:rPr>
              <a:t>tonaliteten er ofte </a:t>
            </a:r>
            <a:r>
              <a:rPr lang="da-DK" sz="1800" i="1" dirty="0" smtClean="0">
                <a:latin typeface="AGaramond"/>
              </a:rPr>
              <a:t>modal</a:t>
            </a:r>
            <a:r>
              <a:rPr lang="da-DK" sz="1800" dirty="0" smtClean="0">
                <a:latin typeface="AGaramond"/>
              </a:rPr>
              <a:t> eller </a:t>
            </a:r>
            <a:r>
              <a:rPr lang="da-DK" sz="1800" i="1" dirty="0" smtClean="0">
                <a:latin typeface="AGaramond"/>
              </a:rPr>
              <a:t>pentaton </a:t>
            </a:r>
            <a:r>
              <a:rPr lang="da-DK" sz="1800" dirty="0" smtClean="0">
                <a:latin typeface="AGaramond"/>
              </a:rPr>
              <a:t>– en ligevægt og statisk tonalitet</a:t>
            </a:r>
          </a:p>
          <a:p>
            <a:pPr eaLnBrk="1" hangingPunct="1"/>
            <a:r>
              <a:rPr lang="da-DK" sz="1800" dirty="0" smtClean="0">
                <a:latin typeface="AGaramond"/>
              </a:rPr>
              <a:t>Peger mod højre på </a:t>
            </a:r>
            <a:r>
              <a:rPr lang="da-DK" sz="1800" dirty="0" err="1" smtClean="0">
                <a:latin typeface="AGaramond"/>
              </a:rPr>
              <a:t>tid/rum-skalaen</a:t>
            </a:r>
            <a:r>
              <a:rPr lang="da-DK" sz="1800" dirty="0" smtClean="0">
                <a:latin typeface="AGaramond"/>
              </a:rPr>
              <a:t> (pga. ligevægt og statisk)</a:t>
            </a:r>
          </a:p>
          <a:p>
            <a:pPr eaLnBrk="1" hangingPunct="1"/>
            <a:endParaRPr lang="da-DK" sz="1800" i="1" dirty="0" smtClean="0">
              <a:latin typeface="AGaramond"/>
            </a:endParaRPr>
          </a:p>
        </p:txBody>
      </p:sp>
      <p:grpSp>
        <p:nvGrpSpPr>
          <p:cNvPr id="2" name="Gruppe 16"/>
          <p:cNvGrpSpPr/>
          <p:nvPr/>
        </p:nvGrpSpPr>
        <p:grpSpPr>
          <a:xfrm>
            <a:off x="899592" y="3641281"/>
            <a:ext cx="4195678" cy="530554"/>
            <a:chOff x="1930565" y="3163888"/>
            <a:chExt cx="4195678" cy="530554"/>
          </a:xfrm>
        </p:grpSpPr>
        <p:pic>
          <p:nvPicPr>
            <p:cNvPr id="1030" name="Picture 6"/>
            <p:cNvPicPr>
              <a:picLocks noChangeAspect="1" noChangeArrowheads="1"/>
            </p:cNvPicPr>
            <p:nvPr/>
          </p:nvPicPr>
          <p:blipFill>
            <a:blip r:embed="rId3" cstate="print"/>
            <a:srcRect/>
            <a:stretch>
              <a:fillRect/>
            </a:stretch>
          </p:blipFill>
          <p:spPr bwMode="auto">
            <a:xfrm>
              <a:off x="1930565" y="3356992"/>
              <a:ext cx="957585" cy="155284"/>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3016250" y="3163888"/>
              <a:ext cx="3109993" cy="530554"/>
            </a:xfrm>
            <a:prstGeom prst="rect">
              <a:avLst/>
            </a:prstGeom>
            <a:noFill/>
            <a:ln w="9525">
              <a:noFill/>
              <a:miter lim="800000"/>
              <a:headEnd/>
              <a:tailEnd/>
            </a:ln>
          </p:spPr>
        </p:pic>
      </p:grpSp>
      <p:grpSp>
        <p:nvGrpSpPr>
          <p:cNvPr id="3" name="Gruppe 13"/>
          <p:cNvGrpSpPr/>
          <p:nvPr/>
        </p:nvGrpSpPr>
        <p:grpSpPr>
          <a:xfrm>
            <a:off x="951068" y="5832544"/>
            <a:ext cx="4124988" cy="764808"/>
            <a:chOff x="1418802" y="5517232"/>
            <a:chExt cx="4124988" cy="764808"/>
          </a:xfrm>
        </p:grpSpPr>
        <p:pic>
          <p:nvPicPr>
            <p:cNvPr id="12" name="Billede 11" descr="Nyt billede.bmp"/>
            <p:cNvPicPr>
              <a:picLocks noChangeAspect="1"/>
            </p:cNvPicPr>
            <p:nvPr/>
          </p:nvPicPr>
          <p:blipFill>
            <a:blip r:embed="rId5" cstate="print"/>
            <a:stretch>
              <a:fillRect/>
            </a:stretch>
          </p:blipFill>
          <p:spPr>
            <a:xfrm>
              <a:off x="2459620" y="5517232"/>
              <a:ext cx="3084170" cy="764808"/>
            </a:xfrm>
            <a:prstGeom prst="rect">
              <a:avLst/>
            </a:prstGeom>
          </p:spPr>
        </p:pic>
        <p:pic>
          <p:nvPicPr>
            <p:cNvPr id="1029" name="Picture 5"/>
            <p:cNvPicPr>
              <a:picLocks noChangeAspect="1" noChangeArrowheads="1"/>
            </p:cNvPicPr>
            <p:nvPr/>
          </p:nvPicPr>
          <p:blipFill>
            <a:blip r:embed="rId6" cstate="print"/>
            <a:srcRect/>
            <a:stretch>
              <a:fillRect/>
            </a:stretch>
          </p:blipFill>
          <p:spPr bwMode="auto">
            <a:xfrm>
              <a:off x="1418802" y="5829220"/>
              <a:ext cx="1005032" cy="159597"/>
            </a:xfrm>
            <a:prstGeom prst="rect">
              <a:avLst/>
            </a:prstGeom>
            <a:noFill/>
            <a:ln w="9525">
              <a:noFill/>
              <a:miter lim="800000"/>
              <a:headEnd/>
              <a:tailEnd/>
            </a:ln>
          </p:spPr>
        </p:pic>
      </p:grpSp>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pic>
        <p:nvPicPr>
          <p:cNvPr id="28676" name="Picture 4" descr="logo"/>
          <p:cNvPicPr>
            <a:picLocks noChangeAspect="1" noChangeArrowheads="1"/>
          </p:cNvPicPr>
          <p:nvPr/>
        </p:nvPicPr>
        <p:blipFill>
          <a:blip r:embed="rId7"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1043609" y="1196975"/>
            <a:ext cx="70567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LINEÆR OG CYKLISK MELODIK - kendetegn</a:t>
            </a:r>
            <a:endParaRPr lang="da-DK" sz="2400" dirty="0">
              <a:solidFill>
                <a:srgbClr val="C87700"/>
              </a:solidFill>
            </a:endParaRPr>
          </a:p>
        </p:txBody>
      </p:sp>
      <p:pic>
        <p:nvPicPr>
          <p:cNvPr id="15"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grpSp>
        <p:nvGrpSpPr>
          <p:cNvPr id="16" name="Gruppe 15"/>
          <p:cNvGrpSpPr/>
          <p:nvPr/>
        </p:nvGrpSpPr>
        <p:grpSpPr>
          <a:xfrm>
            <a:off x="5724128" y="3766180"/>
            <a:ext cx="2971800" cy="360040"/>
            <a:chOff x="5724128" y="3766180"/>
            <a:chExt cx="2971800" cy="360040"/>
          </a:xfrm>
        </p:grpSpPr>
        <p:pic>
          <p:nvPicPr>
            <p:cNvPr id="13" name="Picture 5"/>
            <p:cNvPicPr>
              <a:picLocks noChangeAspect="1" noChangeArrowheads="1"/>
            </p:cNvPicPr>
            <p:nvPr/>
          </p:nvPicPr>
          <p:blipFill>
            <a:blip r:embed="rId9" cstate="print"/>
            <a:srcRect/>
            <a:stretch>
              <a:fillRect/>
            </a:stretch>
          </p:blipFill>
          <p:spPr bwMode="auto">
            <a:xfrm>
              <a:off x="5724128" y="3812613"/>
              <a:ext cx="2971800" cy="264459"/>
            </a:xfrm>
            <a:prstGeom prst="rect">
              <a:avLst/>
            </a:prstGeom>
            <a:noFill/>
            <a:ln w="9525">
              <a:noFill/>
              <a:miter lim="800000"/>
              <a:headEnd/>
              <a:tailEnd/>
            </a:ln>
          </p:spPr>
        </p:pic>
        <p:sp>
          <p:nvSpPr>
            <p:cNvPr id="14" name="Multiplicer 13"/>
            <p:cNvSpPr/>
            <p:nvPr/>
          </p:nvSpPr>
          <p:spPr>
            <a:xfrm>
              <a:off x="6424776" y="3766180"/>
              <a:ext cx="288032" cy="360040"/>
            </a:xfrm>
            <a:prstGeom prst="mathMultiply">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grpSp>
        <p:nvGrpSpPr>
          <p:cNvPr id="20" name="Gruppe 19"/>
          <p:cNvGrpSpPr/>
          <p:nvPr/>
        </p:nvGrpSpPr>
        <p:grpSpPr>
          <a:xfrm>
            <a:off x="5776664" y="6021288"/>
            <a:ext cx="2971800" cy="360040"/>
            <a:chOff x="5776664" y="6021288"/>
            <a:chExt cx="2971800" cy="360040"/>
          </a:xfrm>
        </p:grpSpPr>
        <p:pic>
          <p:nvPicPr>
            <p:cNvPr id="18" name="Picture 5"/>
            <p:cNvPicPr>
              <a:picLocks noChangeAspect="1" noChangeArrowheads="1"/>
            </p:cNvPicPr>
            <p:nvPr/>
          </p:nvPicPr>
          <p:blipFill>
            <a:blip r:embed="rId9" cstate="print"/>
            <a:srcRect/>
            <a:stretch>
              <a:fillRect/>
            </a:stretch>
          </p:blipFill>
          <p:spPr bwMode="auto">
            <a:xfrm>
              <a:off x="5776664" y="6067721"/>
              <a:ext cx="2971800" cy="264459"/>
            </a:xfrm>
            <a:prstGeom prst="rect">
              <a:avLst/>
            </a:prstGeom>
            <a:noFill/>
            <a:ln w="9525">
              <a:noFill/>
              <a:miter lim="800000"/>
              <a:headEnd/>
              <a:tailEnd/>
            </a:ln>
          </p:spPr>
        </p:pic>
        <p:sp>
          <p:nvSpPr>
            <p:cNvPr id="19" name="Multiplicer 18"/>
            <p:cNvSpPr/>
            <p:nvPr/>
          </p:nvSpPr>
          <p:spPr>
            <a:xfrm>
              <a:off x="7668344" y="6021288"/>
              <a:ext cx="288032" cy="360040"/>
            </a:xfrm>
            <a:prstGeom prst="mathMultiply">
              <a:avLst/>
            </a:prstGeom>
            <a:solidFill>
              <a:srgbClr val="C877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grpSp>
      <p:sp>
        <p:nvSpPr>
          <p:cNvPr id="21" name="Tekstboks 20"/>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 calcmode="lin" valueType="num">
                                      <p:cBhvr additive="base">
                                        <p:cTn id="19"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4" end="4"/>
                                            </p:txEl>
                                          </p:spTgt>
                                        </p:tgtEl>
                                        <p:attrNameLst>
                                          <p:attrName>style.visibility</p:attrName>
                                        </p:attrNameLst>
                                      </p:cBhvr>
                                      <p:to>
                                        <p:strVal val="visible"/>
                                      </p:to>
                                    </p:set>
                                    <p:anim calcmode="lin" valueType="num">
                                      <p:cBhvr additive="base">
                                        <p:cTn id="2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8675">
                                            <p:txEl>
                                              <p:pRg st="7" end="7"/>
                                            </p:txEl>
                                          </p:spTgt>
                                        </p:tgtEl>
                                        <p:attrNameLst>
                                          <p:attrName>style.visibility</p:attrName>
                                        </p:attrNameLst>
                                      </p:cBhvr>
                                      <p:to>
                                        <p:strVal val="visible"/>
                                      </p:to>
                                    </p:set>
                                    <p:animEffect transition="in" filter="box(in)">
                                      <p:cBhvr>
                                        <p:cTn id="36" dur="500"/>
                                        <p:tgtEl>
                                          <p:spTgt spid="28675">
                                            <p:txEl>
                                              <p:pRg st="7" end="7"/>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ox(i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675">
                                            <p:txEl>
                                              <p:pRg st="8" end="8"/>
                                            </p:txEl>
                                          </p:spTgt>
                                        </p:tgtEl>
                                        <p:attrNameLst>
                                          <p:attrName>style.visibility</p:attrName>
                                        </p:attrNameLst>
                                      </p:cBhvr>
                                      <p:to>
                                        <p:strVal val="visible"/>
                                      </p:to>
                                    </p:set>
                                    <p:anim calcmode="lin" valueType="num">
                                      <p:cBhvr additive="base">
                                        <p:cTn id="44" dur="500" fill="hold"/>
                                        <p:tgtEl>
                                          <p:spTgt spid="2867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86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8675">
                                            <p:txEl>
                                              <p:pRg st="9" end="9"/>
                                            </p:txEl>
                                          </p:spTgt>
                                        </p:tgtEl>
                                        <p:attrNameLst>
                                          <p:attrName>style.visibility</p:attrName>
                                        </p:attrNameLst>
                                      </p:cBhvr>
                                      <p:to>
                                        <p:strVal val="visible"/>
                                      </p:to>
                                    </p:set>
                                    <p:anim calcmode="lin" valueType="num">
                                      <p:cBhvr additive="base">
                                        <p:cTn id="50"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8675">
                                            <p:txEl>
                                              <p:pRg st="10" end="10"/>
                                            </p:txEl>
                                          </p:spTgt>
                                        </p:tgtEl>
                                        <p:attrNameLst>
                                          <p:attrName>style.visibility</p:attrName>
                                        </p:attrNameLst>
                                      </p:cBhvr>
                                      <p:to>
                                        <p:strVal val="visible"/>
                                      </p:to>
                                    </p:set>
                                    <p:anim calcmode="lin" valueType="num">
                                      <p:cBhvr additive="base">
                                        <p:cTn id="56" dur="500" fill="hold"/>
                                        <p:tgtEl>
                                          <p:spTgt spid="28675">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86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8675">
                                            <p:txEl>
                                              <p:pRg st="11" end="11"/>
                                            </p:txEl>
                                          </p:spTgt>
                                        </p:tgtEl>
                                        <p:attrNameLst>
                                          <p:attrName>style.visibility</p:attrName>
                                        </p:attrNameLst>
                                      </p:cBhvr>
                                      <p:to>
                                        <p:strVal val="visible"/>
                                      </p:to>
                                    </p:set>
                                    <p:anim calcmode="lin" valueType="num">
                                      <p:cBhvr additive="base">
                                        <p:cTn id="62" dur="500" fill="hold"/>
                                        <p:tgtEl>
                                          <p:spTgt spid="28675">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86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ox(in)">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68313" y="1836738"/>
            <a:ext cx="8229600" cy="2913062"/>
            <a:chOff x="288" y="824"/>
            <a:chExt cx="5184" cy="1835"/>
          </a:xfrm>
        </p:grpSpPr>
        <p:pic>
          <p:nvPicPr>
            <p:cNvPr id="6156" name="Picture 5"/>
            <p:cNvPicPr>
              <a:picLocks noChangeAspect="1" noChangeArrowheads="1"/>
            </p:cNvPicPr>
            <p:nvPr/>
          </p:nvPicPr>
          <p:blipFill>
            <a:blip r:embed="rId6" cstate="print"/>
            <a:srcRect/>
            <a:stretch>
              <a:fillRect/>
            </a:stretch>
          </p:blipFill>
          <p:spPr bwMode="auto">
            <a:xfrm>
              <a:off x="288" y="824"/>
              <a:ext cx="5184" cy="1835"/>
            </a:xfrm>
            <a:prstGeom prst="rect">
              <a:avLst/>
            </a:prstGeom>
            <a:noFill/>
            <a:ln w="9525">
              <a:noFill/>
              <a:miter lim="800000"/>
              <a:headEnd/>
              <a:tailEnd/>
            </a:ln>
          </p:spPr>
        </p:pic>
        <p:pic>
          <p:nvPicPr>
            <p:cNvPr id="6157" name="01 - Hook 1.mp3">
              <a:hlinkHover r:id="" action="ppaction://ole?verb=0"/>
            </p:cNvPr>
            <p:cNvPicPr>
              <a:picLocks noRot="1" noChangeAspect="1" noChangeArrowheads="1"/>
            </p:cNvPicPr>
            <p:nvPr>
              <a:audioFile r:link="rId3"/>
            </p:nvPr>
          </p:nvPicPr>
          <p:blipFill>
            <a:blip r:embed="rId7" cstate="print"/>
            <a:srcRect/>
            <a:stretch>
              <a:fillRect/>
            </a:stretch>
          </p:blipFill>
          <p:spPr bwMode="auto">
            <a:xfrm>
              <a:off x="385" y="1253"/>
              <a:ext cx="192" cy="192"/>
            </a:xfrm>
            <a:prstGeom prst="rect">
              <a:avLst/>
            </a:prstGeom>
            <a:noFill/>
            <a:ln w="9525">
              <a:noFill/>
              <a:miter lim="800000"/>
              <a:headEnd/>
              <a:tailEnd/>
            </a:ln>
          </p:spPr>
        </p:pic>
      </p:grpSp>
      <p:grpSp>
        <p:nvGrpSpPr>
          <p:cNvPr id="18" name="Gruppe 17"/>
          <p:cNvGrpSpPr/>
          <p:nvPr/>
        </p:nvGrpSpPr>
        <p:grpSpPr>
          <a:xfrm>
            <a:off x="323528" y="4653809"/>
            <a:ext cx="8496622" cy="1522412"/>
            <a:chOff x="323528" y="4653809"/>
            <a:chExt cx="8496622" cy="1522412"/>
          </a:xfrm>
        </p:grpSpPr>
        <p:grpSp>
          <p:nvGrpSpPr>
            <p:cNvPr id="4" name="Group 16"/>
            <p:cNvGrpSpPr>
              <a:grpSpLocks/>
            </p:cNvGrpSpPr>
            <p:nvPr/>
          </p:nvGrpSpPr>
          <p:grpSpPr bwMode="auto">
            <a:xfrm>
              <a:off x="377825" y="4653809"/>
              <a:ext cx="8442325" cy="1522412"/>
              <a:chOff x="238" y="1985"/>
              <a:chExt cx="5318" cy="959"/>
            </a:xfrm>
          </p:grpSpPr>
          <p:pic>
            <p:nvPicPr>
              <p:cNvPr id="6153" name="03 - Hook 3.mp3">
                <a:hlinkHover r:id="" action="ppaction://ole?verb=0"/>
              </p:cNvPr>
              <p:cNvPicPr>
                <a:picLocks noRot="1" noChangeAspect="1" noChangeArrowheads="1"/>
              </p:cNvPicPr>
              <p:nvPr>
                <a:audioFile r:link="rId2"/>
              </p:nvPr>
            </p:nvPicPr>
            <p:blipFill>
              <a:blip r:embed="rId7" cstate="print"/>
              <a:srcRect/>
              <a:stretch>
                <a:fillRect/>
              </a:stretch>
            </p:blipFill>
            <p:spPr bwMode="auto">
              <a:xfrm>
                <a:off x="375" y="2732"/>
                <a:ext cx="192" cy="192"/>
              </a:xfrm>
              <a:prstGeom prst="rect">
                <a:avLst/>
              </a:prstGeom>
              <a:noFill/>
              <a:ln w="9525">
                <a:noFill/>
                <a:miter lim="800000"/>
                <a:headEnd/>
                <a:tailEnd/>
              </a:ln>
            </p:spPr>
          </p:pic>
          <p:pic>
            <p:nvPicPr>
              <p:cNvPr id="6152" name="Picture 17"/>
              <p:cNvPicPr>
                <a:picLocks noChangeAspect="1" noChangeArrowheads="1"/>
              </p:cNvPicPr>
              <p:nvPr/>
            </p:nvPicPr>
            <p:blipFill>
              <a:blip r:embed="rId8" cstate="print"/>
              <a:srcRect/>
              <a:stretch>
                <a:fillRect/>
              </a:stretch>
            </p:blipFill>
            <p:spPr bwMode="auto">
              <a:xfrm>
                <a:off x="238" y="1985"/>
                <a:ext cx="5318" cy="959"/>
              </a:xfrm>
              <a:prstGeom prst="rect">
                <a:avLst/>
              </a:prstGeom>
              <a:noFill/>
              <a:ln w="9525">
                <a:noFill/>
                <a:miter lim="800000"/>
                <a:headEnd/>
                <a:tailEnd/>
              </a:ln>
            </p:spPr>
          </p:pic>
        </p:grpSp>
        <p:pic>
          <p:nvPicPr>
            <p:cNvPr id="17" name="03 - Hook 3.mp3">
              <a:hlinkHover r:id="" action="ppaction://ole?verb=0"/>
            </p:cNvPr>
            <p:cNvPicPr>
              <a:picLocks noRot="1" noChangeAspect="1"/>
            </p:cNvPicPr>
            <p:nvPr>
              <a:audioFile r:link="rId2"/>
            </p:nvPr>
          </p:nvPicPr>
          <p:blipFill>
            <a:blip r:embed="rId9" cstate="print"/>
            <a:stretch>
              <a:fillRect/>
            </a:stretch>
          </p:blipFill>
          <p:spPr>
            <a:xfrm>
              <a:off x="323528" y="5229200"/>
              <a:ext cx="276225" cy="276225"/>
            </a:xfrm>
            <a:prstGeom prst="rect">
              <a:avLst/>
            </a:prstGeom>
          </p:spPr>
        </p:pic>
      </p:grpSp>
      <p:grpSp>
        <p:nvGrpSpPr>
          <p:cNvPr id="16" name="Gruppe 15"/>
          <p:cNvGrpSpPr/>
          <p:nvPr/>
        </p:nvGrpSpPr>
        <p:grpSpPr>
          <a:xfrm>
            <a:off x="468313" y="3276600"/>
            <a:ext cx="8353425" cy="2097088"/>
            <a:chOff x="468313" y="3276600"/>
            <a:chExt cx="8353425" cy="2097088"/>
          </a:xfrm>
        </p:grpSpPr>
        <p:pic>
          <p:nvPicPr>
            <p:cNvPr id="6154" name="Picture 11"/>
            <p:cNvPicPr>
              <a:picLocks noChangeAspect="1" noChangeArrowheads="1"/>
            </p:cNvPicPr>
            <p:nvPr/>
          </p:nvPicPr>
          <p:blipFill>
            <a:blip r:embed="rId10" cstate="print"/>
            <a:srcRect/>
            <a:stretch>
              <a:fillRect/>
            </a:stretch>
          </p:blipFill>
          <p:spPr bwMode="auto">
            <a:xfrm>
              <a:off x="468313" y="3276600"/>
              <a:ext cx="8353425" cy="2097088"/>
            </a:xfrm>
            <a:prstGeom prst="rect">
              <a:avLst/>
            </a:prstGeom>
            <a:noFill/>
            <a:ln w="9525">
              <a:noFill/>
              <a:miter lim="800000"/>
              <a:headEnd/>
              <a:tailEnd/>
            </a:ln>
          </p:spPr>
        </p:pic>
        <p:pic>
          <p:nvPicPr>
            <p:cNvPr id="15" name="02 - Hook 2.mp3">
              <a:hlinkHover r:id="" action="ppaction://ole?verb=0"/>
            </p:cNvPr>
            <p:cNvPicPr>
              <a:picLocks noRot="1" noChangeAspect="1"/>
            </p:cNvPicPr>
            <p:nvPr>
              <a:audioFile r:link="rId1"/>
            </p:nvPr>
          </p:nvPicPr>
          <p:blipFill>
            <a:blip r:embed="rId11" cstate="print"/>
            <a:stretch>
              <a:fillRect/>
            </a:stretch>
          </p:blipFill>
          <p:spPr>
            <a:xfrm>
              <a:off x="539552" y="4293096"/>
              <a:ext cx="276225" cy="276225"/>
            </a:xfrm>
            <a:prstGeom prst="rect">
              <a:avLst/>
            </a:prstGeom>
          </p:spPr>
        </p:pic>
      </p:grpSp>
      <p:sp>
        <p:nvSpPr>
          <p:cNvPr id="6146"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 HOOK – BREAK – GIMMICK</a:t>
            </a:r>
          </a:p>
        </p:txBody>
      </p:sp>
      <p:pic>
        <p:nvPicPr>
          <p:cNvPr id="6147" name="Picture 3" descr="logo"/>
          <p:cNvPicPr>
            <a:picLocks noChangeAspect="1" noChangeArrowheads="1"/>
          </p:cNvPicPr>
          <p:nvPr/>
        </p:nvPicPr>
        <p:blipFill>
          <a:blip r:embed="rId12" cstate="print"/>
          <a:srcRect/>
          <a:stretch>
            <a:fillRect/>
          </a:stretch>
        </p:blipFill>
        <p:spPr bwMode="auto">
          <a:xfrm>
            <a:off x="1187450" y="44450"/>
            <a:ext cx="449263" cy="950913"/>
          </a:xfrm>
          <a:prstGeom prst="rect">
            <a:avLst/>
          </a:prstGeom>
          <a:noFill/>
          <a:ln w="9525">
            <a:noFill/>
            <a:miter lim="800000"/>
            <a:headEnd/>
            <a:tailEnd/>
          </a:ln>
        </p:spPr>
      </p:pic>
      <p:sp>
        <p:nvSpPr>
          <p:cNvPr id="6151" name="Text Box 22"/>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rPr>
              <a:t>HOOKS</a:t>
            </a:r>
          </a:p>
        </p:txBody>
      </p:sp>
      <p:pic>
        <p:nvPicPr>
          <p:cNvPr id="14" name="Picture 2"/>
          <p:cNvPicPr>
            <a:picLocks noChangeAspect="1" noChangeArrowheads="1"/>
          </p:cNvPicPr>
          <p:nvPr/>
        </p:nvPicPr>
        <p:blipFill>
          <a:blip r:embed="rId13" cstate="print">
            <a:duotone>
              <a:schemeClr val="accent5">
                <a:shade val="45000"/>
                <a:satMod val="135000"/>
              </a:schemeClr>
              <a:prstClr val="white"/>
            </a:duotone>
          </a:blip>
          <a:srcRect/>
          <a:stretch>
            <a:fillRect/>
          </a:stretch>
        </p:blipFill>
        <p:spPr bwMode="auto">
          <a:xfrm>
            <a:off x="8604448" y="1157839"/>
            <a:ext cx="432000" cy="689912"/>
          </a:xfrm>
          <a:prstGeom prst="rect">
            <a:avLst/>
          </a:prstGeom>
          <a:noFill/>
          <a:ln w="9525">
            <a:noFill/>
            <a:miter lim="800000"/>
            <a:headEnd/>
            <a:tailEnd/>
          </a:ln>
        </p:spPr>
      </p:pic>
      <p:sp>
        <p:nvSpPr>
          <p:cNvPr id="19" name="Tekstboks 1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500" fill="hold"/>
                                        <p:tgtEl>
                                          <p:spTgt spid="2"/>
                                        </p:tgtEl>
                                      </p:cBhvr>
                                      <p:by x="50000" y="50000"/>
                                    </p:animScale>
                                  </p:childTnLst>
                                </p:cTn>
                              </p:par>
                              <p:par>
                                <p:cTn id="12" presetID="0" presetClass="path" presetSubtype="0" accel="50000" decel="50000" fill="hold" nodeType="withEffect">
                                  <p:stCondLst>
                                    <p:cond delay="0"/>
                                  </p:stCondLst>
                                  <p:childTnLst>
                                    <p:animMotion origin="layout" path="M 4.72222E-6 5.73676E-7 L -0.26112 -0.127 " pathEditMode="relative" rAng="0" ptsTypes="AA">
                                      <p:cBhvr>
                                        <p:cTn id="13" dur="500" fill="hold"/>
                                        <p:tgtEl>
                                          <p:spTgt spid="2"/>
                                        </p:tgtEl>
                                        <p:attrNameLst>
                                          <p:attrName>ppt_x</p:attrName>
                                          <p:attrName>ppt_y</p:attrName>
                                        </p:attrNameLst>
                                      </p:cBhvr>
                                      <p:rCtr x="-131" y="-64"/>
                                    </p:animMotion>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500" fill="hold"/>
                                        <p:tgtEl>
                                          <p:spTgt spid="16"/>
                                        </p:tgtEl>
                                      </p:cBhvr>
                                      <p:by x="50000" y="50000"/>
                                    </p:animScale>
                                  </p:childTnLst>
                                </p:cTn>
                              </p:par>
                              <p:par>
                                <p:cTn id="22" presetID="56" presetClass="path" presetSubtype="0" accel="50000" decel="50000" fill="hold" nodeType="withEffect">
                                  <p:stCondLst>
                                    <p:cond delay="0"/>
                                  </p:stCondLst>
                                  <p:childTnLst>
                                    <p:animMotion origin="layout" path="M 3.88889E-6 4.44444E-6 L 0.2125 -0.12014 " pathEditMode="relative" rAng="0" ptsTypes="AA">
                                      <p:cBhvr>
                                        <p:cTn id="23" dur="500" fill="hold"/>
                                        <p:tgtEl>
                                          <p:spTgt spid="16"/>
                                        </p:tgtEl>
                                        <p:attrNameLst>
                                          <p:attrName>ppt_x</p:attrName>
                                          <p:attrName>ppt_y</p:attrName>
                                        </p:attrNameLst>
                                      </p:cBhvr>
                                      <p:rCtr x="106" y="-60"/>
                                    </p:animMotion>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a:xfrm>
            <a:off x="457200" y="5445224"/>
            <a:ext cx="8229600" cy="680939"/>
          </a:xfrm>
        </p:spPr>
        <p:txBody>
          <a:bodyPr/>
          <a:lstStyle/>
          <a:p>
            <a:pPr eaLnBrk="1" hangingPunct="1">
              <a:buFontTx/>
              <a:buNone/>
            </a:pPr>
            <a:r>
              <a:rPr lang="da-DK" sz="1800" dirty="0" smtClean="0">
                <a:latin typeface="AGaramond"/>
              </a:rPr>
              <a:t>Den faldende sekund i t.1 er et centralt motiv. </a:t>
            </a:r>
          </a:p>
          <a:p>
            <a:pPr eaLnBrk="1" hangingPunct="1">
              <a:buFontTx/>
              <a:buNone/>
            </a:pPr>
            <a:r>
              <a:rPr lang="da-DK" sz="1800" dirty="0" smtClean="0">
                <a:latin typeface="AGaramond"/>
              </a:rPr>
              <a:t>Det ændres til stigende terts i slutningen af verset.</a:t>
            </a:r>
          </a:p>
        </p:txBody>
      </p:sp>
      <p:pic>
        <p:nvPicPr>
          <p:cNvPr id="2867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6"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LINEÆR MELODIK</a:t>
            </a:r>
            <a:endParaRPr lang="da-DK" sz="2400" dirty="0">
              <a:solidFill>
                <a:srgbClr val="C87700"/>
              </a:solidFill>
            </a:endParaRPr>
          </a:p>
        </p:txBody>
      </p:sp>
      <p:grpSp>
        <p:nvGrpSpPr>
          <p:cNvPr id="8" name="Gruppe 7"/>
          <p:cNvGrpSpPr/>
          <p:nvPr/>
        </p:nvGrpSpPr>
        <p:grpSpPr>
          <a:xfrm>
            <a:off x="395536" y="1556792"/>
            <a:ext cx="8268844" cy="3785048"/>
            <a:chOff x="395536" y="1556792"/>
            <a:chExt cx="8268844" cy="3785048"/>
          </a:xfrm>
        </p:grpSpPr>
        <p:pic>
          <p:nvPicPr>
            <p:cNvPr id="2050" name="Picture 2"/>
            <p:cNvPicPr>
              <a:picLocks noChangeAspect="1" noChangeArrowheads="1"/>
            </p:cNvPicPr>
            <p:nvPr/>
          </p:nvPicPr>
          <p:blipFill>
            <a:blip r:embed="rId5" cstate="print"/>
            <a:srcRect/>
            <a:stretch>
              <a:fillRect/>
            </a:stretch>
          </p:blipFill>
          <p:spPr bwMode="auto">
            <a:xfrm>
              <a:off x="479620" y="1556792"/>
              <a:ext cx="8184760" cy="3785048"/>
            </a:xfrm>
            <a:prstGeom prst="rect">
              <a:avLst/>
            </a:prstGeom>
            <a:noFill/>
            <a:ln w="9525">
              <a:noFill/>
              <a:miter lim="800000"/>
              <a:headEnd/>
              <a:tailEnd/>
            </a:ln>
          </p:spPr>
        </p:pic>
        <p:pic>
          <p:nvPicPr>
            <p:cNvPr id="7" name="64 - Melo 1.mp3">
              <a:hlinkHover r:id="" action="ppaction://ole?verb=0"/>
            </p:cNvPr>
            <p:cNvPicPr>
              <a:picLocks noRot="1" noChangeAspect="1"/>
            </p:cNvPicPr>
            <p:nvPr>
              <a:audioFile r:link="rId1"/>
            </p:nvPr>
          </p:nvPicPr>
          <p:blipFill>
            <a:blip r:embed="rId6" cstate="print"/>
            <a:stretch>
              <a:fillRect/>
            </a:stretch>
          </p:blipFill>
          <p:spPr>
            <a:xfrm>
              <a:off x="395536" y="1628800"/>
              <a:ext cx="276225" cy="276225"/>
            </a:xfrm>
            <a:prstGeom prst="rect">
              <a:avLst/>
            </a:prstGeom>
          </p:spPr>
        </p:pic>
      </p:grpSp>
      <p:sp>
        <p:nvSpPr>
          <p:cNvPr id="9" name="Ellipse 8"/>
          <p:cNvSpPr/>
          <p:nvPr/>
        </p:nvSpPr>
        <p:spPr>
          <a:xfrm>
            <a:off x="1187624" y="3573016"/>
            <a:ext cx="1296144" cy="432048"/>
          </a:xfrm>
          <a:prstGeom prst="ellipse">
            <a:avLst/>
          </a:prstGeom>
          <a:noFill/>
          <a:ln>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6660232" y="4581128"/>
            <a:ext cx="1296144" cy="432048"/>
          </a:xfrm>
          <a:prstGeom prst="ellipse">
            <a:avLst/>
          </a:prstGeom>
          <a:noFill/>
          <a:ln>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3" name="Tekstboks 12"/>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ox(in)">
                                      <p:cBhvr>
                                        <p:cTn id="10" dur="500"/>
                                        <p:tgtEl>
                                          <p:spTgt spid="28675">
                                            <p:txEl>
                                              <p:pRg st="1" end="1"/>
                                            </p:txEl>
                                          </p:spTgt>
                                        </p:tgtEl>
                                      </p:cBhvr>
                                    </p:animEffect>
                                  </p:childTnLst>
                                </p:cTn>
                              </p:par>
                            </p:childTnLst>
                          </p:cTn>
                        </p:par>
                        <p:par>
                          <p:cTn id="11" fill="hold">
                            <p:stCondLst>
                              <p:cond delay="500"/>
                            </p:stCondLst>
                            <p:childTnLst>
                              <p:par>
                                <p:cTn id="12" presetID="2" presetClass="entr" presetSubtype="4" fill="hold" grpId="0" nodeType="afterEffect">
                                  <p:stCondLst>
                                    <p:cond delay="3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30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descr="Unavngivet.jpg"/>
          <p:cNvPicPr>
            <a:picLocks noChangeAspect="1"/>
          </p:cNvPicPr>
          <p:nvPr/>
        </p:nvPicPr>
        <p:blipFill>
          <a:blip r:embed="rId4" cstate="print"/>
          <a:stretch>
            <a:fillRect/>
          </a:stretch>
        </p:blipFill>
        <p:spPr>
          <a:xfrm>
            <a:off x="763438" y="1628800"/>
            <a:ext cx="7617125" cy="4632385"/>
          </a:xfrm>
          <a:prstGeom prst="rect">
            <a:avLst/>
          </a:prstGeom>
        </p:spPr>
      </p:pic>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pic>
        <p:nvPicPr>
          <p:cNvPr id="2867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6"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CYKLISK MELODIK</a:t>
            </a:r>
            <a:endParaRPr lang="da-DK" sz="2400" dirty="0">
              <a:solidFill>
                <a:srgbClr val="C87700"/>
              </a:solidFill>
            </a:endParaRPr>
          </a:p>
        </p:txBody>
      </p:sp>
      <p:sp>
        <p:nvSpPr>
          <p:cNvPr id="9" name="Ellipse 8"/>
          <p:cNvSpPr/>
          <p:nvPr/>
        </p:nvSpPr>
        <p:spPr>
          <a:xfrm>
            <a:off x="1979712" y="4869160"/>
            <a:ext cx="792088" cy="432048"/>
          </a:xfrm>
          <a:prstGeom prst="ellipse">
            <a:avLst/>
          </a:prstGeom>
          <a:noFill/>
          <a:ln>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a:off x="2901748" y="4869160"/>
            <a:ext cx="360040" cy="432048"/>
          </a:xfrm>
          <a:prstGeom prst="ellipse">
            <a:avLst/>
          </a:prstGeom>
          <a:noFill/>
          <a:ln>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p:cNvSpPr/>
          <p:nvPr/>
        </p:nvSpPr>
        <p:spPr>
          <a:xfrm>
            <a:off x="3347864" y="4869160"/>
            <a:ext cx="432048" cy="432048"/>
          </a:xfrm>
          <a:prstGeom prst="ellipse">
            <a:avLst/>
          </a:prstGeom>
          <a:noFill/>
          <a:ln>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65 - Melo 2.mp3">
            <a:hlinkHover r:id="" action="ppaction://ole?verb=0"/>
          </p:cNvPr>
          <p:cNvPicPr>
            <a:picLocks noRot="1" noChangeAspect="1"/>
          </p:cNvPicPr>
          <p:nvPr>
            <a:audioFile r:link="rId1"/>
          </p:nvPr>
        </p:nvPicPr>
        <p:blipFill>
          <a:blip r:embed="rId6" cstate="print"/>
          <a:stretch>
            <a:fillRect/>
          </a:stretch>
        </p:blipFill>
        <p:spPr>
          <a:xfrm>
            <a:off x="467544" y="1628800"/>
            <a:ext cx="276225" cy="276225"/>
          </a:xfrm>
          <a:prstGeom prst="rect">
            <a:avLst/>
          </a:prstGeom>
        </p:spPr>
      </p:pic>
      <p:pic>
        <p:nvPicPr>
          <p:cNvPr id="11"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2" name="Tekstboks 11"/>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9"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Gentagelse af enkeltmotiver kan forekomme som:</a:t>
            </a:r>
          </a:p>
          <a:p>
            <a:pPr eaLnBrk="1" hangingPunct="1">
              <a:buFontTx/>
              <a:buNone/>
            </a:pPr>
            <a:r>
              <a:rPr lang="da-DK" sz="1800" u="sng" dirty="0" smtClean="0">
                <a:solidFill>
                  <a:srgbClr val="C87700"/>
                </a:solidFill>
                <a:latin typeface="AGaramond"/>
              </a:rPr>
              <a:t>REPETITION</a:t>
            </a:r>
          </a:p>
          <a:p>
            <a:pPr eaLnBrk="1" hangingPunct="1"/>
            <a:r>
              <a:rPr lang="da-DK" sz="1800" dirty="0" err="1" smtClean="0">
                <a:latin typeface="AGaramond"/>
              </a:rPr>
              <a:t>nodetro</a:t>
            </a:r>
            <a:r>
              <a:rPr lang="da-DK" sz="1800" dirty="0" smtClean="0">
                <a:latin typeface="AGaramond"/>
              </a:rPr>
              <a:t> gentagelse</a:t>
            </a:r>
          </a:p>
          <a:p>
            <a:pPr eaLnBrk="1" hangingPunct="1"/>
            <a:r>
              <a:rPr lang="da-DK" sz="1800" dirty="0" smtClean="0">
                <a:latin typeface="AGaramond"/>
              </a:rPr>
              <a:t>kaldes ostinat, hvis det er i akkompagnementsinstrumenter</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VARIATION</a:t>
            </a:r>
          </a:p>
          <a:p>
            <a:pPr eaLnBrk="1" hangingPunct="1"/>
            <a:r>
              <a:rPr lang="da-DK" sz="1800" dirty="0" smtClean="0">
                <a:latin typeface="AGaramond"/>
              </a:rPr>
              <a:t>gentagelse med få ændringer</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SEKVENS</a:t>
            </a:r>
          </a:p>
          <a:p>
            <a:pPr eaLnBrk="1" hangingPunct="1"/>
            <a:r>
              <a:rPr lang="da-DK" sz="1800" dirty="0" smtClean="0">
                <a:latin typeface="AGaramond"/>
              </a:rPr>
              <a:t>transponeret gentagelse – dvs. at frasen er gentaget fra et højere eller lavere udgangspunkt – fx en tone højere</a:t>
            </a:r>
          </a:p>
          <a:p>
            <a:pPr eaLnBrk="1" hangingPunct="1"/>
            <a:endParaRPr lang="da-DK" sz="1800" dirty="0" smtClean="0">
              <a:latin typeface="AGaramond"/>
            </a:endParaRP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6"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GENTAGELSER</a:t>
            </a:r>
            <a:endParaRPr lang="da-DK" sz="2400" dirty="0">
              <a:solidFill>
                <a:srgbClr val="C87700"/>
              </a:solidFill>
            </a:endParaRPr>
          </a:p>
        </p:txBody>
      </p:sp>
      <p:pic>
        <p:nvPicPr>
          <p:cNvPr id="8"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ox(in)">
                                      <p:cBhvr>
                                        <p:cTn id="12" dur="500"/>
                                        <p:tgtEl>
                                          <p:spTgt spid="28675">
                                            <p:txEl>
                                              <p:pRg st="1" end="1"/>
                                            </p:txEl>
                                          </p:spTgt>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 calcmode="lin" valueType="num">
                                      <p:cBhvr additive="base">
                                        <p:cTn id="16"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 calcmode="lin" valueType="num">
                                      <p:cBhvr additive="base">
                                        <p:cTn id="22"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8675">
                                            <p:txEl>
                                              <p:pRg st="5" end="5"/>
                                            </p:txEl>
                                          </p:spTgt>
                                        </p:tgtEl>
                                        <p:attrNameLst>
                                          <p:attrName>style.visibility</p:attrName>
                                        </p:attrNameLst>
                                      </p:cBhvr>
                                      <p:to>
                                        <p:strVal val="visible"/>
                                      </p:to>
                                    </p:set>
                                    <p:animEffect transition="in" filter="box(in)">
                                      <p:cBhvr>
                                        <p:cTn id="28" dur="500"/>
                                        <p:tgtEl>
                                          <p:spTgt spid="28675">
                                            <p:txEl>
                                              <p:pRg st="5" end="5"/>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8675">
                                            <p:txEl>
                                              <p:pRg st="6" end="6"/>
                                            </p:txEl>
                                          </p:spTgt>
                                        </p:tgtEl>
                                        <p:attrNameLst>
                                          <p:attrName>style.visibility</p:attrName>
                                        </p:attrNameLst>
                                      </p:cBhvr>
                                      <p:to>
                                        <p:strVal val="visible"/>
                                      </p:to>
                                    </p:set>
                                    <p:anim calcmode="lin" valueType="num">
                                      <p:cBhvr additive="base">
                                        <p:cTn id="32"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8675">
                                            <p:txEl>
                                              <p:pRg st="8" end="8"/>
                                            </p:txEl>
                                          </p:spTgt>
                                        </p:tgtEl>
                                        <p:attrNameLst>
                                          <p:attrName>style.visibility</p:attrName>
                                        </p:attrNameLst>
                                      </p:cBhvr>
                                      <p:to>
                                        <p:strVal val="visible"/>
                                      </p:to>
                                    </p:set>
                                    <p:animEffect transition="in" filter="box(in)">
                                      <p:cBhvr>
                                        <p:cTn id="38" dur="500"/>
                                        <p:tgtEl>
                                          <p:spTgt spid="28675">
                                            <p:txEl>
                                              <p:pRg st="8" end="8"/>
                                            </p:txEl>
                                          </p:spTgt>
                                        </p:tgtEl>
                                      </p:cBhvr>
                                    </p:animEffect>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28675">
                                            <p:txEl>
                                              <p:pRg st="9" end="9"/>
                                            </p:txEl>
                                          </p:spTgt>
                                        </p:tgtEl>
                                        <p:attrNameLst>
                                          <p:attrName>style.visibility</p:attrName>
                                        </p:attrNameLst>
                                      </p:cBhvr>
                                      <p:to>
                                        <p:strVal val="visible"/>
                                      </p:to>
                                    </p:set>
                                    <p:anim calcmode="lin" valueType="num">
                                      <p:cBhvr additive="base">
                                        <p:cTn id="42" dur="500" fill="hold"/>
                                        <p:tgtEl>
                                          <p:spTgt spid="2867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86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6" cstate="print"/>
          <a:srcRect/>
          <a:stretch>
            <a:fillRect/>
          </a:stretch>
        </p:blipFill>
        <p:spPr bwMode="auto">
          <a:xfrm>
            <a:off x="1691680" y="2060848"/>
            <a:ext cx="6245866" cy="1889288"/>
          </a:xfrm>
          <a:prstGeom prst="rect">
            <a:avLst/>
          </a:prstGeom>
          <a:noFill/>
          <a:ln w="9525">
            <a:noFill/>
            <a:miter lim="800000"/>
            <a:headEnd/>
            <a:tailEnd/>
          </a:ln>
        </p:spPr>
      </p:pic>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lvl="0" eaLnBrk="1" hangingPunct="1">
              <a:buNone/>
              <a:defRPr/>
            </a:pPr>
            <a:r>
              <a:rPr lang="da-DK" sz="1800" u="sng" dirty="0" smtClean="0">
                <a:solidFill>
                  <a:srgbClr val="C87700"/>
                </a:solidFill>
                <a:latin typeface="AGaramond"/>
              </a:rPr>
              <a:t>REPETITION</a:t>
            </a:r>
          </a:p>
          <a:p>
            <a:pPr lvl="0" algn="ctr" eaLnBrk="1" hangingPunct="1">
              <a:buNone/>
              <a:defRPr/>
            </a:pPr>
            <a:endParaRPr lang="da-DK" sz="1800" u="sng" dirty="0" smtClean="0">
              <a:solidFill>
                <a:srgbClr val="C87700"/>
              </a:solidFill>
              <a:latin typeface="AGaramond"/>
            </a:endParaRPr>
          </a:p>
          <a:p>
            <a:pPr lvl="0" algn="ctr" eaLnBrk="1" hangingPunct="1">
              <a:buNone/>
              <a:defRPr/>
            </a:pPr>
            <a:endParaRPr lang="da-DK" sz="1800" u="sng" dirty="0" smtClean="0">
              <a:solidFill>
                <a:srgbClr val="C87700"/>
              </a:solidFill>
              <a:latin typeface="AGaramond"/>
            </a:endParaRPr>
          </a:p>
          <a:p>
            <a:pPr lvl="0" algn="ctr" eaLnBrk="1" hangingPunct="1">
              <a:buNone/>
              <a:defRPr/>
            </a:pPr>
            <a:endParaRPr lang="da-DK" sz="1800" u="sng" dirty="0" smtClean="0">
              <a:solidFill>
                <a:srgbClr val="C87700"/>
              </a:solidFill>
              <a:latin typeface="AGaramond"/>
            </a:endParaRPr>
          </a:p>
          <a:p>
            <a:pPr lvl="0" eaLnBrk="1" hangingPunct="1">
              <a:buNone/>
              <a:defRPr/>
            </a:pPr>
            <a:endParaRPr lang="da-DK" sz="1800" dirty="0" smtClean="0">
              <a:latin typeface="AGaramond"/>
            </a:endParaRPr>
          </a:p>
          <a:p>
            <a:pPr lvl="0" eaLnBrk="1" hangingPunct="1">
              <a:buNone/>
              <a:defRPr/>
            </a:pPr>
            <a:endParaRPr lang="da-DK" sz="1800" u="sng" dirty="0" smtClean="0">
              <a:solidFill>
                <a:srgbClr val="C87700"/>
              </a:solidFill>
              <a:latin typeface="AGaramond"/>
            </a:endParaRPr>
          </a:p>
          <a:p>
            <a:pPr lvl="0" eaLnBrk="1" hangingPunct="1">
              <a:buNone/>
              <a:defRPr/>
            </a:pPr>
            <a:endParaRPr lang="da-DK" sz="1800" u="sng" dirty="0" smtClean="0">
              <a:solidFill>
                <a:srgbClr val="C87700"/>
              </a:solidFill>
              <a:latin typeface="AGaramond"/>
            </a:endParaRPr>
          </a:p>
          <a:p>
            <a:pPr lvl="0" eaLnBrk="1" hangingPunct="1">
              <a:buNone/>
              <a:defRPr/>
            </a:pPr>
            <a:endParaRPr lang="da-DK" sz="1800" u="sng" dirty="0" smtClean="0">
              <a:solidFill>
                <a:srgbClr val="C87700"/>
              </a:solidFill>
              <a:latin typeface="AGaramond"/>
            </a:endParaRPr>
          </a:p>
          <a:p>
            <a:pPr lvl="0" eaLnBrk="1" hangingPunct="1">
              <a:buNone/>
              <a:defRPr/>
            </a:pPr>
            <a:r>
              <a:rPr lang="da-DK" sz="1800" u="sng" dirty="0" smtClean="0">
                <a:solidFill>
                  <a:srgbClr val="C87700"/>
                </a:solidFill>
                <a:latin typeface="AGaramond"/>
              </a:rPr>
              <a:t>SEKVENS</a:t>
            </a:r>
          </a:p>
        </p:txBody>
      </p:sp>
      <p:pic>
        <p:nvPicPr>
          <p:cNvPr id="28676" name="Picture 4" descr="logo"/>
          <p:cNvPicPr>
            <a:picLocks noChangeAspect="1" noChangeArrowheads="1"/>
          </p:cNvPicPr>
          <p:nvPr/>
        </p:nvPicPr>
        <p:blipFill>
          <a:blip r:embed="rId7" cstate="print"/>
          <a:srcRect/>
          <a:stretch>
            <a:fillRect/>
          </a:stretch>
        </p:blipFill>
        <p:spPr bwMode="auto">
          <a:xfrm>
            <a:off x="1187450" y="44450"/>
            <a:ext cx="449263" cy="950913"/>
          </a:xfrm>
          <a:prstGeom prst="rect">
            <a:avLst/>
          </a:prstGeom>
          <a:noFill/>
          <a:ln w="9525">
            <a:noFill/>
            <a:miter lim="800000"/>
            <a:headEnd/>
            <a:tailEnd/>
          </a:ln>
        </p:spPr>
      </p:pic>
      <p:sp>
        <p:nvSpPr>
          <p:cNvPr id="6"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GENTAGELSER - EKSEMPLER</a:t>
            </a:r>
            <a:endParaRPr lang="da-DK" sz="2400" dirty="0">
              <a:solidFill>
                <a:srgbClr val="C87700"/>
              </a:solidFill>
            </a:endParaRPr>
          </a:p>
        </p:txBody>
      </p:sp>
      <p:pic>
        <p:nvPicPr>
          <p:cNvPr id="9" name="71 - Melo 7.mp3">
            <a:hlinkHover r:id="" action="ppaction://ole?verb=0"/>
          </p:cNvPr>
          <p:cNvPicPr>
            <a:picLocks noRot="1" noChangeAspect="1"/>
          </p:cNvPicPr>
          <p:nvPr>
            <a:audioFile r:link="rId1"/>
          </p:nvPr>
        </p:nvPicPr>
        <p:blipFill>
          <a:blip r:embed="rId8" cstate="print"/>
          <a:stretch>
            <a:fillRect/>
          </a:stretch>
        </p:blipFill>
        <p:spPr>
          <a:xfrm>
            <a:off x="2267744" y="2636912"/>
            <a:ext cx="276225" cy="276225"/>
          </a:xfrm>
          <a:prstGeom prst="rect">
            <a:avLst/>
          </a:prstGeom>
        </p:spPr>
      </p:pic>
      <p:grpSp>
        <p:nvGrpSpPr>
          <p:cNvPr id="11" name="Gruppe 10"/>
          <p:cNvGrpSpPr/>
          <p:nvPr/>
        </p:nvGrpSpPr>
        <p:grpSpPr>
          <a:xfrm>
            <a:off x="2555776" y="3939918"/>
            <a:ext cx="6444286" cy="2441410"/>
            <a:chOff x="2555776" y="3717032"/>
            <a:chExt cx="6444286" cy="2441410"/>
          </a:xfrm>
        </p:grpSpPr>
        <p:pic>
          <p:nvPicPr>
            <p:cNvPr id="12" name="Picture 3"/>
            <p:cNvPicPr>
              <a:picLocks noChangeAspect="1" noChangeArrowheads="1"/>
            </p:cNvPicPr>
            <p:nvPr/>
          </p:nvPicPr>
          <p:blipFill>
            <a:blip r:embed="rId9" cstate="print"/>
            <a:srcRect/>
            <a:stretch>
              <a:fillRect/>
            </a:stretch>
          </p:blipFill>
          <p:spPr bwMode="auto">
            <a:xfrm>
              <a:off x="2555776" y="3717032"/>
              <a:ext cx="6444286" cy="2441410"/>
            </a:xfrm>
            <a:prstGeom prst="rect">
              <a:avLst/>
            </a:prstGeom>
            <a:noFill/>
            <a:ln w="9525">
              <a:noFill/>
              <a:miter lim="800000"/>
              <a:headEnd/>
              <a:tailEnd/>
            </a:ln>
          </p:spPr>
        </p:pic>
        <p:pic>
          <p:nvPicPr>
            <p:cNvPr id="13" name="73 - Melo 9.mp3">
              <a:hlinkHover r:id="" action="ppaction://ole?verb=0"/>
            </p:cNvPr>
            <p:cNvPicPr>
              <a:picLocks noRot="1" noChangeAspect="1"/>
            </p:cNvPicPr>
            <p:nvPr>
              <a:audioFile r:link="rId3"/>
            </p:nvPr>
          </p:nvPicPr>
          <p:blipFill>
            <a:blip r:embed="rId10" cstate="print"/>
            <a:stretch>
              <a:fillRect/>
            </a:stretch>
          </p:blipFill>
          <p:spPr>
            <a:xfrm>
              <a:off x="2855615" y="4293096"/>
              <a:ext cx="276225" cy="276225"/>
            </a:xfrm>
            <a:prstGeom prst="rect">
              <a:avLst/>
            </a:prstGeom>
          </p:spPr>
        </p:pic>
      </p:grpSp>
      <p:sp>
        <p:nvSpPr>
          <p:cNvPr id="14" name="Tekstboks 13"/>
          <p:cNvSpPr txBox="1"/>
          <p:nvPr/>
        </p:nvSpPr>
        <p:spPr>
          <a:xfrm>
            <a:off x="7380312" y="3501008"/>
            <a:ext cx="1440160" cy="369332"/>
          </a:xfrm>
          <a:prstGeom prst="rect">
            <a:avLst/>
          </a:prstGeom>
          <a:noFill/>
        </p:spPr>
        <p:txBody>
          <a:bodyPr wrap="square" rtlCol="0">
            <a:spAutoFit/>
          </a:bodyPr>
          <a:lstStyle/>
          <a:p>
            <a:r>
              <a:rPr lang="da-DK" u="sng" dirty="0" smtClean="0">
                <a:solidFill>
                  <a:srgbClr val="C87700"/>
                </a:solidFill>
                <a:latin typeface="AGaramond"/>
              </a:rPr>
              <a:t>VARIATION</a:t>
            </a:r>
            <a:endParaRPr lang="da-DK" dirty="0" smtClean="0">
              <a:latin typeface="AGaramond"/>
            </a:endParaRPr>
          </a:p>
        </p:txBody>
      </p:sp>
      <p:grpSp>
        <p:nvGrpSpPr>
          <p:cNvPr id="15" name="Gruppe 14"/>
          <p:cNvGrpSpPr/>
          <p:nvPr/>
        </p:nvGrpSpPr>
        <p:grpSpPr>
          <a:xfrm>
            <a:off x="489366" y="4653136"/>
            <a:ext cx="6314882" cy="1544212"/>
            <a:chOff x="539552" y="5229200"/>
            <a:chExt cx="6314882" cy="1544212"/>
          </a:xfrm>
        </p:grpSpPr>
        <p:pic>
          <p:nvPicPr>
            <p:cNvPr id="16" name="Picture 4"/>
            <p:cNvPicPr>
              <a:picLocks noChangeAspect="1" noChangeArrowheads="1"/>
            </p:cNvPicPr>
            <p:nvPr/>
          </p:nvPicPr>
          <p:blipFill>
            <a:blip r:embed="rId11" cstate="print"/>
            <a:srcRect/>
            <a:stretch>
              <a:fillRect/>
            </a:stretch>
          </p:blipFill>
          <p:spPr bwMode="auto">
            <a:xfrm>
              <a:off x="539552" y="5229200"/>
              <a:ext cx="6314882" cy="1544212"/>
            </a:xfrm>
            <a:prstGeom prst="rect">
              <a:avLst/>
            </a:prstGeom>
            <a:noFill/>
            <a:ln w="9525">
              <a:noFill/>
              <a:miter lim="800000"/>
              <a:headEnd/>
              <a:tailEnd/>
            </a:ln>
          </p:spPr>
        </p:pic>
        <p:pic>
          <p:nvPicPr>
            <p:cNvPr id="17" name="74 - Melo 10.mp3">
              <a:hlinkHover r:id="" action="ppaction://ole?verb=0"/>
            </p:cNvPr>
            <p:cNvPicPr>
              <a:picLocks noRot="1" noChangeAspect="1"/>
            </p:cNvPicPr>
            <p:nvPr>
              <a:audioFile r:link="rId2"/>
            </p:nvPr>
          </p:nvPicPr>
          <p:blipFill>
            <a:blip r:embed="rId12" cstate="print"/>
            <a:stretch>
              <a:fillRect/>
            </a:stretch>
          </p:blipFill>
          <p:spPr>
            <a:xfrm>
              <a:off x="827584" y="5805264"/>
              <a:ext cx="276225" cy="276225"/>
            </a:xfrm>
            <a:prstGeom prst="rect">
              <a:avLst/>
            </a:prstGeom>
          </p:spPr>
        </p:pic>
      </p:grpSp>
      <p:pic>
        <p:nvPicPr>
          <p:cNvPr id="19" name="Picture 2"/>
          <p:cNvPicPr>
            <a:picLocks noChangeAspect="1" noChangeArrowheads="1"/>
          </p:cNvPicPr>
          <p:nvPr/>
        </p:nvPicPr>
        <p:blipFill>
          <a:blip r:embed="rId13"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8" name="Tekstboks 1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098"/>
                                        </p:tgtEl>
                                      </p:cBhvr>
                                      <p:by x="70000" y="70000"/>
                                    </p:animScale>
                                  </p:childTnLst>
                                </p:cTn>
                              </p:par>
                              <p:par>
                                <p:cTn id="7" presetID="6" presetClass="emph" presetSubtype="0" fill="hold" nodeType="withEffect">
                                  <p:stCondLst>
                                    <p:cond delay="0"/>
                                  </p:stCondLst>
                                  <p:childTnLst>
                                    <p:animScale>
                                      <p:cBhvr>
                                        <p:cTn id="8" dur="500" fill="hold"/>
                                        <p:tgtEl>
                                          <p:spTgt spid="9"/>
                                        </p:tgtEl>
                                      </p:cBhvr>
                                      <p:by x="70000" y="70000"/>
                                    </p:animScale>
                                  </p:childTnLst>
                                </p:cTn>
                              </p:par>
                              <p:par>
                                <p:cTn id="9" presetID="35" presetClass="path" presetSubtype="0" accel="50000" decel="50000" fill="hold" nodeType="withEffect">
                                  <p:stCondLst>
                                    <p:cond delay="0"/>
                                  </p:stCondLst>
                                  <p:childTnLst>
                                    <p:animMotion origin="layout" path="M 0.0309 -0.03241 L -0.26337 -0.03356 " pathEditMode="relative" rAng="0" ptsTypes="AA">
                                      <p:cBhvr>
                                        <p:cTn id="10" dur="500" fill="hold"/>
                                        <p:tgtEl>
                                          <p:spTgt spid="4098"/>
                                        </p:tgtEl>
                                        <p:attrNameLst>
                                          <p:attrName>ppt_x</p:attrName>
                                          <p:attrName>ppt_y</p:attrName>
                                        </p:attrNameLst>
                                      </p:cBhvr>
                                      <p:rCtr x="-147" y="-1"/>
                                    </p:animMotion>
                                  </p:childTnLst>
                                </p:cTn>
                              </p:par>
                              <p:par>
                                <p:cTn id="11" presetID="35" presetClass="path" presetSubtype="0" accel="50000" decel="50000" fill="hold" nodeType="withEffect">
                                  <p:stCondLst>
                                    <p:cond delay="0"/>
                                  </p:stCondLst>
                                  <p:childTnLst>
                                    <p:animMotion origin="layout" path="M -4.44444E-6 3.7037E-7 L -0.21197 0.00093 " pathEditMode="relative" rAng="0" ptsTypes="AA">
                                      <p:cBhvr>
                                        <p:cTn id="12" dur="500" fill="hold"/>
                                        <p:tgtEl>
                                          <p:spTgt spid="9"/>
                                        </p:tgtEl>
                                        <p:attrNameLst>
                                          <p:attrName>ppt_x</p:attrName>
                                          <p:attrName>ppt_y</p:attrName>
                                        </p:attrNameLst>
                                      </p:cBhvr>
                                      <p:rCtr x="-106" y="0"/>
                                    </p:animMotion>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500" fill="hold"/>
                                        <p:tgtEl>
                                          <p:spTgt spid="11"/>
                                        </p:tgtEl>
                                      </p:cBhvr>
                                      <p:by x="70000" y="70000"/>
                                    </p:animScale>
                                  </p:childTnLst>
                                </p:cTn>
                              </p:par>
                              <p:par>
                                <p:cTn id="24" presetID="56" presetClass="path" presetSubtype="0" accel="50000" decel="50000" fill="hold" nodeType="withEffect">
                                  <p:stCondLst>
                                    <p:cond delay="0"/>
                                  </p:stCondLst>
                                  <p:childTnLst>
                                    <p:animMotion origin="layout" path="M -8.33333E-7 3.7037E-6 L 0.10451 -0.26297 " pathEditMode="relative" rAng="0" ptsTypes="AA">
                                      <p:cBhvr>
                                        <p:cTn id="25" dur="500" fill="hold"/>
                                        <p:tgtEl>
                                          <p:spTgt spid="11"/>
                                        </p:tgtEl>
                                        <p:attrNameLst>
                                          <p:attrName>ppt_x</p:attrName>
                                          <p:attrName>ppt_y</p:attrName>
                                        </p:attrNameLst>
                                      </p:cBhvr>
                                      <p:rCtr x="52" y="-131"/>
                                    </p:animMotion>
                                  </p:childTnLst>
                                </p:cTn>
                              </p:par>
                              <p:par>
                                <p:cTn id="26" presetID="64" presetClass="path" presetSubtype="0" accel="50000" decel="50000" fill="hold" grpId="1" nodeType="withEffect">
                                  <p:stCondLst>
                                    <p:cond delay="0"/>
                                  </p:stCondLst>
                                  <p:childTnLst>
                                    <p:animMotion origin="layout" path="M -3.88889E-6 1.48148E-6 L 0.00018 -0.21574 " pathEditMode="relative" rAng="0" ptsTypes="AA">
                                      <p:cBhvr>
                                        <p:cTn id="27" dur="500" fill="hold"/>
                                        <p:tgtEl>
                                          <p:spTgt spid="14"/>
                                        </p:tgtEl>
                                        <p:attrNameLst>
                                          <p:attrName>ppt_x</p:attrName>
                                          <p:attrName>ppt_y</p:attrName>
                                        </p:attrNameLst>
                                      </p:cBhvr>
                                      <p:rCtr x="0" y="-108"/>
                                    </p:animMotion>
                                  </p:childTnLst>
                                </p:cTn>
                              </p:par>
                            </p:childTnLst>
                          </p:cTn>
                        </p:par>
                        <p:par>
                          <p:cTn id="28" fill="hold">
                            <p:stCondLst>
                              <p:cond delay="500"/>
                            </p:stCondLst>
                            <p:childTnLst>
                              <p:par>
                                <p:cTn id="29" presetID="4" presetClass="entr" presetSubtype="16" fill="hold" nodeType="afterEffect">
                                  <p:stCondLst>
                                    <p:cond delay="0"/>
                                  </p:stCondLst>
                                  <p:childTnLst>
                                    <p:set>
                                      <p:cBhvr>
                                        <p:cTn id="30" dur="1" fill="hold">
                                          <p:stCondLst>
                                            <p:cond delay="0"/>
                                          </p:stCondLst>
                                        </p:cTn>
                                        <p:tgtEl>
                                          <p:spTgt spid="28675">
                                            <p:txEl>
                                              <p:pRg st="8" end="8"/>
                                            </p:txEl>
                                          </p:spTgt>
                                        </p:tgtEl>
                                        <p:attrNameLst>
                                          <p:attrName>style.visibility</p:attrName>
                                        </p:attrNameLst>
                                      </p:cBhvr>
                                      <p:to>
                                        <p:strVal val="visible"/>
                                      </p:to>
                                    </p:set>
                                    <p:animEffect transition="in" filter="box(in)">
                                      <p:cBhvr>
                                        <p:cTn id="31" dur="500"/>
                                        <p:tgtEl>
                                          <p:spTgt spid="28675">
                                            <p:txEl>
                                              <p:pRg st="8" end="8"/>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55576" y="2475915"/>
            <a:ext cx="6323012" cy="957262"/>
          </a:xfrm>
          <a:prstGeom prst="rect">
            <a:avLst/>
          </a:prstGeom>
          <a:noFill/>
          <a:ln w="9525">
            <a:noFill/>
            <a:miter lim="800000"/>
            <a:headEnd/>
            <a:tailEnd/>
          </a:ln>
          <a:effectLst/>
        </p:spPr>
      </p:pic>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a:xfrm>
            <a:off x="457200" y="1600200"/>
            <a:ext cx="8229600" cy="5069160"/>
          </a:xfrm>
        </p:spPr>
        <p:txBody>
          <a:bodyPr/>
          <a:lstStyle/>
          <a:p>
            <a:pPr eaLnBrk="1" hangingPunct="1">
              <a:buFontTx/>
              <a:buNone/>
            </a:pPr>
            <a:r>
              <a:rPr lang="da-DK" sz="1800" dirty="0" smtClean="0">
                <a:solidFill>
                  <a:srgbClr val="C87700"/>
                </a:solidFill>
                <a:latin typeface="AGaramond"/>
              </a:rPr>
              <a:t>PROSODI</a:t>
            </a:r>
            <a:r>
              <a:rPr lang="da-DK" sz="1800" dirty="0" smtClean="0">
                <a:latin typeface="AGaramond"/>
              </a:rPr>
              <a:t> er en </a:t>
            </a:r>
            <a:r>
              <a:rPr lang="da-DK" sz="1800" dirty="0" err="1" smtClean="0">
                <a:latin typeface="AGaramond"/>
              </a:rPr>
              <a:t>tekstfrases</a:t>
            </a:r>
            <a:r>
              <a:rPr lang="da-DK" sz="1800" dirty="0" smtClean="0">
                <a:latin typeface="AGaramond"/>
              </a:rPr>
              <a:t> naturlige rytmik og intonation. </a:t>
            </a:r>
            <a:br>
              <a:rPr lang="da-DK" sz="1800" dirty="0" smtClean="0">
                <a:latin typeface="AGaramond"/>
              </a:rPr>
            </a:br>
            <a:r>
              <a:rPr lang="da-DK" sz="1800" dirty="0" smtClean="0">
                <a:latin typeface="AGaramond"/>
              </a:rPr>
              <a:t>Ordet prosodi stammer fra de græske ord </a:t>
            </a:r>
            <a:r>
              <a:rPr lang="da-DK" sz="1800" i="1" dirty="0" err="1" smtClean="0">
                <a:latin typeface="AGaramond"/>
              </a:rPr>
              <a:t>pros</a:t>
            </a:r>
            <a:r>
              <a:rPr lang="da-DK" sz="1800" i="1" dirty="0" smtClean="0">
                <a:latin typeface="AGaramond"/>
              </a:rPr>
              <a:t> ~ </a:t>
            </a:r>
            <a:r>
              <a:rPr lang="da-DK" sz="1800" dirty="0" smtClean="0">
                <a:latin typeface="AGaramond"/>
              </a:rPr>
              <a:t>til og </a:t>
            </a:r>
            <a:r>
              <a:rPr lang="da-DK" sz="1800" i="1" dirty="0" smtClean="0">
                <a:latin typeface="AGaramond"/>
              </a:rPr>
              <a:t>ode</a:t>
            </a:r>
            <a:r>
              <a:rPr lang="da-DK" sz="1800" dirty="0" smtClean="0">
                <a:latin typeface="AGaramond"/>
              </a:rPr>
              <a:t> </a:t>
            </a:r>
            <a:r>
              <a:rPr lang="da-DK" sz="1800" i="1" dirty="0" smtClean="0">
                <a:latin typeface="AGaramond"/>
              </a:rPr>
              <a:t>~ </a:t>
            </a:r>
            <a:r>
              <a:rPr lang="da-DK" sz="1800" dirty="0" smtClean="0">
                <a:latin typeface="AGaramond"/>
              </a:rPr>
              <a:t>sang.</a:t>
            </a:r>
          </a:p>
          <a:p>
            <a:pPr eaLnBrk="1" hangingPunct="1">
              <a:buFontTx/>
              <a:buNone/>
            </a:pPr>
            <a:r>
              <a:rPr lang="da-DK" sz="1800" dirty="0" smtClean="0">
                <a:latin typeface="AGaramond"/>
              </a:rPr>
              <a:t>Prøv at synge "</a:t>
            </a:r>
            <a:r>
              <a:rPr lang="da-DK" sz="1800" dirty="0" err="1" smtClean="0">
                <a:latin typeface="AGaramond"/>
              </a:rPr>
              <a:t>Honey</a:t>
            </a:r>
            <a:r>
              <a:rPr lang="da-DK" sz="1800" dirty="0" smtClean="0">
                <a:latin typeface="AGaramond"/>
              </a:rPr>
              <a:t>, </a:t>
            </a:r>
            <a:r>
              <a:rPr lang="da-DK" sz="1800" dirty="0" err="1" smtClean="0">
                <a:latin typeface="AGaramond"/>
              </a:rPr>
              <a:t>Honey</a:t>
            </a:r>
            <a:r>
              <a:rPr lang="da-DK" sz="1800" dirty="0" smtClean="0">
                <a:latin typeface="AGaramond"/>
              </a:rPr>
              <a:t>" en gang</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Det opleves tydeligt at ordenes rytme og naturlige intonation ikke længere passer – </a:t>
            </a:r>
            <a:r>
              <a:rPr lang="da-DK" sz="1800" i="1" dirty="0" smtClean="0">
                <a:latin typeface="AGaramond"/>
              </a:rPr>
              <a:t>prosodien</a:t>
            </a:r>
            <a:r>
              <a:rPr lang="da-DK" sz="1800" dirty="0" smtClean="0">
                <a:latin typeface="AGaramond"/>
              </a:rPr>
              <a:t> er ødelagt.</a:t>
            </a:r>
          </a:p>
          <a:p>
            <a:pPr eaLnBrk="1" hangingPunct="1">
              <a:buFontTx/>
              <a:buNone/>
            </a:pPr>
            <a:r>
              <a:rPr lang="da-DK" sz="1800" dirty="0" smtClean="0">
                <a:latin typeface="AGaramond"/>
              </a:rPr>
              <a:t>Det </a:t>
            </a:r>
            <a:r>
              <a:rPr lang="da-DK" sz="1800" i="1" dirty="0" smtClean="0">
                <a:latin typeface="AGaramond"/>
              </a:rPr>
              <a:t>prosodiske parameter</a:t>
            </a:r>
            <a:r>
              <a:rPr lang="da-DK" sz="1800" dirty="0" smtClean="0">
                <a:latin typeface="AGaramond"/>
              </a:rPr>
              <a:t> er afgørende for, om et motiv kommer til at virke fængende!</a:t>
            </a:r>
          </a:p>
          <a:p>
            <a:pPr eaLnBrk="1" hangingPunct="1">
              <a:buFontTx/>
              <a:buNone/>
            </a:pPr>
            <a:r>
              <a:rPr lang="da-DK" sz="1800" dirty="0" smtClean="0">
                <a:latin typeface="AGaramond"/>
              </a:rPr>
              <a:t>Synkoper og tekstbetoning hænger sammen med prosodien i en </a:t>
            </a:r>
            <a:r>
              <a:rPr lang="da-DK" sz="1800" dirty="0" err="1" smtClean="0">
                <a:latin typeface="AGaramond"/>
              </a:rPr>
              <a:t>tekstfrase</a:t>
            </a:r>
            <a:r>
              <a:rPr lang="da-DK" sz="1800" dirty="0" smtClean="0">
                <a:latin typeface="AGaramond"/>
              </a:rPr>
              <a:t> – fx</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TLC benytter her synkoperne til at tilpasse teksten til det musikalske motiv på en måde i øvrigt der er typisk i latinamerikansk musik.</a:t>
            </a:r>
          </a:p>
          <a:p>
            <a:pPr eaLnBrk="1" hangingPunct="1">
              <a:buFontTx/>
              <a:buNone/>
            </a:pPr>
            <a:endParaRPr lang="da-DK" sz="1800" dirty="0" smtClean="0">
              <a:latin typeface="AGaramond"/>
            </a:endParaRPr>
          </a:p>
        </p:txBody>
      </p:sp>
      <p:pic>
        <p:nvPicPr>
          <p:cNvPr id="2867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PROSODI</a:t>
            </a:r>
            <a:endParaRPr lang="da-DK" sz="2400" dirty="0">
              <a:solidFill>
                <a:srgbClr val="C87700"/>
              </a:solidFill>
            </a:endParaRPr>
          </a:p>
        </p:txBody>
      </p:sp>
      <p:grpSp>
        <p:nvGrpSpPr>
          <p:cNvPr id="11" name="Gruppe 10"/>
          <p:cNvGrpSpPr/>
          <p:nvPr/>
        </p:nvGrpSpPr>
        <p:grpSpPr>
          <a:xfrm>
            <a:off x="2369556" y="3231221"/>
            <a:ext cx="1944216" cy="299591"/>
            <a:chOff x="2411760" y="3356992"/>
            <a:chExt cx="1944216" cy="299591"/>
          </a:xfrm>
        </p:grpSpPr>
        <p:pic>
          <p:nvPicPr>
            <p:cNvPr id="1027" name="Picture 3"/>
            <p:cNvPicPr>
              <a:picLocks noChangeAspect="1" noChangeArrowheads="1"/>
            </p:cNvPicPr>
            <p:nvPr/>
          </p:nvPicPr>
          <p:blipFill>
            <a:blip r:embed="rId5" cstate="print"/>
            <a:srcRect/>
            <a:stretch>
              <a:fillRect/>
            </a:stretch>
          </p:blipFill>
          <p:spPr bwMode="auto">
            <a:xfrm>
              <a:off x="2411760" y="3479508"/>
              <a:ext cx="1944216" cy="177075"/>
            </a:xfrm>
            <a:prstGeom prst="rect">
              <a:avLst/>
            </a:prstGeom>
            <a:noFill/>
            <a:ln w="9525">
              <a:noFill/>
              <a:miter lim="800000"/>
              <a:headEnd/>
              <a:tailEnd/>
            </a:ln>
            <a:effectLst/>
          </p:spPr>
        </p:pic>
        <p:cxnSp>
          <p:nvCxnSpPr>
            <p:cNvPr id="10" name="Lige forbindelse 9"/>
            <p:cNvCxnSpPr/>
            <p:nvPr/>
          </p:nvCxnSpPr>
          <p:spPr>
            <a:xfrm>
              <a:off x="2555776" y="3356992"/>
              <a:ext cx="1728192" cy="0"/>
            </a:xfrm>
            <a:prstGeom prst="line">
              <a:avLst/>
            </a:prstGeom>
            <a:ln w="31750">
              <a:solidFill>
                <a:srgbClr val="C87700"/>
              </a:solidFill>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2592000" y="5071772"/>
            <a:ext cx="3960000" cy="949516"/>
          </a:xfrm>
          <a:prstGeom prst="rect">
            <a:avLst/>
          </a:prstGeom>
          <a:noFill/>
          <a:ln w="9525">
            <a:noFill/>
            <a:miter lim="800000"/>
            <a:headEnd/>
            <a:tailEnd/>
          </a:ln>
        </p:spPr>
      </p:pic>
      <p:sp>
        <p:nvSpPr>
          <p:cNvPr id="12" name="Tekstboks 11"/>
          <p:cNvSpPr txBox="1"/>
          <p:nvPr/>
        </p:nvSpPr>
        <p:spPr>
          <a:xfrm>
            <a:off x="4499992" y="2204864"/>
            <a:ext cx="3583032" cy="369332"/>
          </a:xfrm>
          <a:prstGeom prst="rect">
            <a:avLst/>
          </a:prstGeom>
          <a:noFill/>
        </p:spPr>
        <p:txBody>
          <a:bodyPr wrap="none" rtlCol="0">
            <a:spAutoFit/>
          </a:bodyPr>
          <a:lstStyle/>
          <a:p>
            <a:r>
              <a:rPr lang="da-DK" dirty="0" smtClean="0">
                <a:latin typeface="AGaramond"/>
              </a:rPr>
              <a:t>og derefter at udelade ordet </a:t>
            </a:r>
            <a:r>
              <a:rPr lang="da-DK" i="1" dirty="0" err="1" smtClean="0">
                <a:latin typeface="AGaramond"/>
              </a:rPr>
              <a:t>how</a:t>
            </a:r>
            <a:r>
              <a:rPr lang="da-DK" dirty="0" smtClean="0">
                <a:latin typeface="AGaramond"/>
              </a:rPr>
              <a:t>:</a:t>
            </a:r>
            <a:endParaRPr lang="da-DK" dirty="0"/>
          </a:p>
        </p:txBody>
      </p:sp>
      <p:pic>
        <p:nvPicPr>
          <p:cNvPr id="14"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3" name="Tekstboks 12"/>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ox(in)">
                                      <p:cBhvr>
                                        <p:cTn id="7" dur="500"/>
                                        <p:tgtEl>
                                          <p:spTgt spid="28675">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ox(in)">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animEffect transition="in" filter="box(in)">
                                      <p:cBhvr>
                                        <p:cTn id="25" dur="500"/>
                                        <p:tgtEl>
                                          <p:spTgt spid="2867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8675">
                                            <p:txEl>
                                              <p:pRg st="6" end="6"/>
                                            </p:txEl>
                                          </p:spTgt>
                                        </p:tgtEl>
                                        <p:attrNameLst>
                                          <p:attrName>style.visibility</p:attrName>
                                        </p:attrNameLst>
                                      </p:cBhvr>
                                      <p:to>
                                        <p:strVal val="visible"/>
                                      </p:to>
                                    </p:set>
                                    <p:animEffect transition="in" filter="box(in)">
                                      <p:cBhvr>
                                        <p:cTn id="30" dur="500"/>
                                        <p:tgtEl>
                                          <p:spTgt spid="2867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animEffect transition="in" filter="box(in)">
                                      <p:cBhvr>
                                        <p:cTn id="35" dur="500"/>
                                        <p:tgtEl>
                                          <p:spTgt spid="28675">
                                            <p:txEl>
                                              <p:pRg st="7" end="7"/>
                                            </p:txEl>
                                          </p:spTgt>
                                        </p:tgtEl>
                                      </p:cBhvr>
                                    </p:animEffect>
                                  </p:childTnLst>
                                </p:cTn>
                              </p:par>
                            </p:childTnLst>
                          </p:cTn>
                        </p:par>
                        <p:par>
                          <p:cTn id="36" fill="hold">
                            <p:stCondLst>
                              <p:cond delay="500"/>
                            </p:stCondLst>
                            <p:childTnLst>
                              <p:par>
                                <p:cTn id="37" presetID="4" presetClass="entr" presetSubtype="16"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box(in)">
                                      <p:cBhvr>
                                        <p:cTn id="39" dur="500"/>
                                        <p:tgtEl>
                                          <p:spTgt spid="1028"/>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8675">
                                            <p:txEl>
                                              <p:pRg st="11" end="11"/>
                                            </p:txEl>
                                          </p:spTgt>
                                        </p:tgtEl>
                                        <p:attrNameLst>
                                          <p:attrName>style.visibility</p:attrName>
                                        </p:attrNameLst>
                                      </p:cBhvr>
                                      <p:to>
                                        <p:strVal val="visible"/>
                                      </p:to>
                                    </p:set>
                                    <p:animEffect transition="in" filter="box(in)">
                                      <p:cBhvr>
                                        <p:cTn id="44" dur="500"/>
                                        <p:tgtEl>
                                          <p:spTgt spid="286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Et motivs rytmiske udformning betyder meget for dets udtryk, virkning og hook-potentiale.</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endParaRPr lang="da-DK" sz="800" dirty="0" smtClean="0">
              <a:latin typeface="AGaramond"/>
            </a:endParaRPr>
          </a:p>
          <a:p>
            <a:pPr eaLnBrk="1" hangingPunct="1"/>
            <a:r>
              <a:rPr lang="da-DK" sz="1800" dirty="0" smtClean="0">
                <a:latin typeface="AGaramond"/>
              </a:rPr>
              <a:t>Overvej om fx de fodboldsange / -udråb der kan høres på verdens stadions opfylder </a:t>
            </a:r>
            <a:r>
              <a:rPr lang="da-DK" sz="1800" dirty="0" err="1" smtClean="0">
                <a:latin typeface="AGaramond"/>
              </a:rPr>
              <a:t>hitpotentiale</a:t>
            </a:r>
            <a:r>
              <a:rPr lang="da-DK" sz="1800" dirty="0" smtClean="0">
                <a:latin typeface="AGaramond"/>
              </a:rPr>
              <a:t> på denne baggrund!</a:t>
            </a:r>
          </a:p>
          <a:p>
            <a:pPr eaLnBrk="1" hangingPunct="1">
              <a:buNone/>
            </a:pPr>
            <a:endParaRPr lang="da-DK" sz="1800" dirty="0" smtClean="0">
              <a:latin typeface="AGaramond"/>
            </a:endParaRPr>
          </a:p>
        </p:txBody>
      </p:sp>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pic>
        <p:nvPicPr>
          <p:cNvPr id="28676"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MELODIRYTME</a:t>
            </a:r>
            <a:endParaRPr lang="da-DK" sz="2400" dirty="0">
              <a:solidFill>
                <a:srgbClr val="C87700"/>
              </a:solidFill>
            </a:endParaRPr>
          </a:p>
        </p:txBody>
      </p:sp>
      <p:grpSp>
        <p:nvGrpSpPr>
          <p:cNvPr id="10" name="Gruppe 9"/>
          <p:cNvGrpSpPr/>
          <p:nvPr/>
        </p:nvGrpSpPr>
        <p:grpSpPr>
          <a:xfrm>
            <a:off x="2844496" y="2169063"/>
            <a:ext cx="6192000" cy="1145725"/>
            <a:chOff x="2771800" y="2169063"/>
            <a:chExt cx="6192000" cy="1145725"/>
          </a:xfrm>
        </p:grpSpPr>
        <p:pic>
          <p:nvPicPr>
            <p:cNvPr id="11" name="Picture 3"/>
            <p:cNvPicPr>
              <a:picLocks noChangeAspect="1" noChangeArrowheads="1"/>
            </p:cNvPicPr>
            <p:nvPr/>
          </p:nvPicPr>
          <p:blipFill>
            <a:blip r:embed="rId7" cstate="print"/>
            <a:srcRect/>
            <a:stretch>
              <a:fillRect/>
            </a:stretch>
          </p:blipFill>
          <p:spPr bwMode="auto">
            <a:xfrm>
              <a:off x="2771800" y="2169063"/>
              <a:ext cx="6192000" cy="1145725"/>
            </a:xfrm>
            <a:prstGeom prst="rect">
              <a:avLst/>
            </a:prstGeom>
            <a:noFill/>
            <a:ln w="9525">
              <a:noFill/>
              <a:miter lim="800000"/>
              <a:headEnd/>
              <a:tailEnd/>
            </a:ln>
          </p:spPr>
        </p:pic>
        <p:pic>
          <p:nvPicPr>
            <p:cNvPr id="12" name="79 - Melo 14.mp3">
              <a:hlinkHover r:id="" action="ppaction://ole?verb=0"/>
            </p:cNvPr>
            <p:cNvPicPr>
              <a:picLocks noRot="1" noChangeAspect="1"/>
            </p:cNvPicPr>
            <p:nvPr>
              <a:audioFile r:link="rId3"/>
            </p:nvPr>
          </p:nvPicPr>
          <p:blipFill>
            <a:blip r:embed="rId8" cstate="print"/>
            <a:stretch>
              <a:fillRect/>
            </a:stretch>
          </p:blipFill>
          <p:spPr>
            <a:xfrm>
              <a:off x="6444208" y="2204864"/>
              <a:ext cx="276225" cy="276225"/>
            </a:xfrm>
            <a:prstGeom prst="rect">
              <a:avLst/>
            </a:prstGeom>
          </p:spPr>
        </p:pic>
      </p:grpSp>
      <p:pic>
        <p:nvPicPr>
          <p:cNvPr id="13" name="Picture 2"/>
          <p:cNvPicPr>
            <a:picLocks noChangeAspect="1" noChangeArrowheads="1"/>
          </p:cNvPicPr>
          <p:nvPr/>
        </p:nvPicPr>
        <p:blipFill>
          <a:blip r:embed="rId9" cstate="print"/>
          <a:srcRect/>
          <a:stretch>
            <a:fillRect/>
          </a:stretch>
        </p:blipFill>
        <p:spPr bwMode="auto">
          <a:xfrm>
            <a:off x="1195200" y="3954873"/>
            <a:ext cx="6753600" cy="2786495"/>
          </a:xfrm>
          <a:prstGeom prst="rect">
            <a:avLst/>
          </a:prstGeom>
          <a:noFill/>
          <a:ln w="9525">
            <a:noFill/>
            <a:miter lim="800000"/>
            <a:headEnd/>
            <a:tailEnd/>
          </a:ln>
        </p:spPr>
      </p:pic>
      <p:sp>
        <p:nvSpPr>
          <p:cNvPr id="14" name="Tekstboks 13"/>
          <p:cNvSpPr txBox="1"/>
          <p:nvPr/>
        </p:nvSpPr>
        <p:spPr>
          <a:xfrm>
            <a:off x="6948264" y="3933056"/>
            <a:ext cx="2088232" cy="2862322"/>
          </a:xfrm>
          <a:prstGeom prst="rect">
            <a:avLst/>
          </a:prstGeom>
          <a:noFill/>
        </p:spPr>
        <p:txBody>
          <a:bodyPr wrap="square" rtlCol="0">
            <a:spAutoFit/>
          </a:bodyPr>
          <a:lstStyle/>
          <a:p>
            <a:r>
              <a:rPr lang="da-DK" dirty="0" smtClean="0">
                <a:latin typeface="AGaramond"/>
              </a:rPr>
              <a:t>Vekselvirkningen mellem vokalens modrytme med konsekvente synkoperinger og </a:t>
            </a:r>
            <a:br>
              <a:rPr lang="da-DK" dirty="0" smtClean="0">
                <a:latin typeface="AGaramond"/>
              </a:rPr>
            </a:br>
            <a:r>
              <a:rPr lang="da-DK" dirty="0" smtClean="0">
                <a:latin typeface="AGaramond"/>
              </a:rPr>
              <a:t>bas &amp; trommers konsekvente beatmarkering er essentielt for nummerets udtryk.</a:t>
            </a:r>
            <a:endParaRPr lang="da-DK" dirty="0">
              <a:latin typeface="AGaramond"/>
            </a:endParaRPr>
          </a:p>
        </p:txBody>
      </p:sp>
      <p:pic>
        <p:nvPicPr>
          <p:cNvPr id="15" name="80 - Melo 15.mp3">
            <a:hlinkHover r:id="" action="ppaction://ole?verb=0"/>
          </p:cNvPr>
          <p:cNvPicPr>
            <a:picLocks noRot="1" noChangeAspect="1"/>
          </p:cNvPicPr>
          <p:nvPr>
            <a:audioFile r:link="rId1"/>
          </p:nvPr>
        </p:nvPicPr>
        <p:blipFill>
          <a:blip r:embed="rId10" cstate="print"/>
          <a:stretch>
            <a:fillRect/>
          </a:stretch>
        </p:blipFill>
        <p:spPr>
          <a:xfrm>
            <a:off x="5436096" y="3933056"/>
            <a:ext cx="276225" cy="276225"/>
          </a:xfrm>
          <a:prstGeom prst="rect">
            <a:avLst/>
          </a:prstGeom>
        </p:spPr>
      </p:pic>
      <p:grpSp>
        <p:nvGrpSpPr>
          <p:cNvPr id="17" name="Gruppe 16"/>
          <p:cNvGrpSpPr/>
          <p:nvPr/>
        </p:nvGrpSpPr>
        <p:grpSpPr>
          <a:xfrm>
            <a:off x="899592" y="2204864"/>
            <a:ext cx="3960000" cy="1144639"/>
            <a:chOff x="899592" y="2204864"/>
            <a:chExt cx="3960000" cy="1144639"/>
          </a:xfrm>
        </p:grpSpPr>
        <p:pic>
          <p:nvPicPr>
            <p:cNvPr id="2050" name="Picture 2"/>
            <p:cNvPicPr>
              <a:picLocks noChangeAspect="1" noChangeArrowheads="1"/>
            </p:cNvPicPr>
            <p:nvPr/>
          </p:nvPicPr>
          <p:blipFill>
            <a:blip r:embed="rId11" cstate="print"/>
            <a:srcRect/>
            <a:stretch>
              <a:fillRect/>
            </a:stretch>
          </p:blipFill>
          <p:spPr bwMode="auto">
            <a:xfrm>
              <a:off x="899592" y="2204864"/>
              <a:ext cx="3960000" cy="1144639"/>
            </a:xfrm>
            <a:prstGeom prst="rect">
              <a:avLst/>
            </a:prstGeom>
            <a:noFill/>
            <a:ln w="9525">
              <a:noFill/>
              <a:miter lim="800000"/>
              <a:headEnd/>
              <a:tailEnd/>
            </a:ln>
          </p:spPr>
        </p:pic>
        <p:pic>
          <p:nvPicPr>
            <p:cNvPr id="16" name="78 - Melo 13.mp3">
              <a:hlinkHover r:id="" action="ppaction://ole?verb=0"/>
            </p:cNvPr>
            <p:cNvPicPr>
              <a:picLocks noRot="1" noChangeAspect="1"/>
            </p:cNvPicPr>
            <p:nvPr>
              <a:audioFile r:link="rId2"/>
            </p:nvPr>
          </p:nvPicPr>
          <p:blipFill>
            <a:blip r:embed="rId12" cstate="print"/>
            <a:stretch>
              <a:fillRect/>
            </a:stretch>
          </p:blipFill>
          <p:spPr>
            <a:xfrm>
              <a:off x="4079751" y="2204864"/>
              <a:ext cx="276225" cy="276225"/>
            </a:xfrm>
            <a:prstGeom prst="rect">
              <a:avLst/>
            </a:prstGeom>
          </p:spPr>
        </p:pic>
      </p:grpSp>
      <p:pic>
        <p:nvPicPr>
          <p:cNvPr id="19" name="Picture 2"/>
          <p:cNvPicPr>
            <a:picLocks noChangeAspect="1" noChangeArrowheads="1"/>
          </p:cNvPicPr>
          <p:nvPr/>
        </p:nvPicPr>
        <p:blipFill>
          <a:blip r:embed="rId13"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8" name="Tekstboks 1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7"/>
                                        </p:tgtEl>
                                      </p:cBhvr>
                                      <p:by x="70000" y="70000"/>
                                    </p:animScale>
                                  </p:childTnLst>
                                </p:cTn>
                              </p:par>
                              <p:par>
                                <p:cTn id="7" presetID="56" presetClass="path" presetSubtype="0" accel="50000" decel="50000" fill="hold" nodeType="withEffect">
                                  <p:stCondLst>
                                    <p:cond delay="0"/>
                                  </p:stCondLst>
                                  <p:childTnLst>
                                    <p:animMotion origin="layout" path="M -5.55556E-7 -1.11111E-6 L -0.15347 -0.02037 " pathEditMode="relative" rAng="0" ptsTypes="AA">
                                      <p:cBhvr>
                                        <p:cTn id="8" dur="500" fill="hold"/>
                                        <p:tgtEl>
                                          <p:spTgt spid="17"/>
                                        </p:tgtEl>
                                        <p:attrNameLst>
                                          <p:attrName>ppt_x</p:attrName>
                                          <p:attrName>ppt_y</p:attrName>
                                        </p:attrNameLst>
                                      </p:cBhvr>
                                      <p:rCtr x="-77" y="-10"/>
                                    </p:animMotion>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animEffect transition="in" filter="box(in)">
                                      <p:cBhvr>
                                        <p:cTn id="17" dur="500"/>
                                        <p:tgtEl>
                                          <p:spTgt spid="286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par>
                                <p:cTn id="23" presetID="4"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0 -1.11111E-6 L -0.12604 0.0037 " pathEditMode="relative" rAng="0" ptsTypes="AA">
                                      <p:cBhvr>
                                        <p:cTn id="29" dur="500" fill="hold"/>
                                        <p:tgtEl>
                                          <p:spTgt spid="13"/>
                                        </p:tgtEl>
                                        <p:attrNameLst>
                                          <p:attrName>ppt_x</p:attrName>
                                          <p:attrName>ppt_y</p:attrName>
                                        </p:attrNameLst>
                                      </p:cBhvr>
                                      <p:rCtr x="-63" y="2"/>
                                    </p:animMotion>
                                  </p:childTnLst>
                                </p:cTn>
                              </p:par>
                              <p:par>
                                <p:cTn id="30" presetID="35" presetClass="path" presetSubtype="0" accel="50000" decel="50000" fill="hold" nodeType="withEffect">
                                  <p:stCondLst>
                                    <p:cond delay="0"/>
                                  </p:stCondLst>
                                  <p:childTnLst>
                                    <p:animMotion origin="layout" path="M 1.38889E-6 1.11022E-16 L -0.13316 0.01134 " pathEditMode="relative" rAng="0" ptsTypes="AA">
                                      <p:cBhvr>
                                        <p:cTn id="31" dur="500" fill="hold"/>
                                        <p:tgtEl>
                                          <p:spTgt spid="15"/>
                                        </p:tgtEl>
                                        <p:attrNameLst>
                                          <p:attrName>ppt_x</p:attrName>
                                          <p:attrName>ppt_y</p:attrName>
                                        </p:attrNameLst>
                                      </p:cBhvr>
                                      <p:rCtr x="-67" y="6"/>
                                    </p:animMotion>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Motivers </a:t>
            </a:r>
            <a:r>
              <a:rPr lang="da-DK" sz="1800" dirty="0" smtClean="0">
                <a:solidFill>
                  <a:srgbClr val="C87700"/>
                </a:solidFill>
                <a:latin typeface="AGaramond"/>
              </a:rPr>
              <a:t>TONEMATERIALE</a:t>
            </a:r>
            <a:r>
              <a:rPr lang="da-DK" sz="1800" dirty="0" smtClean="0">
                <a:latin typeface="AGaramond"/>
              </a:rPr>
              <a:t> bestemmes først og fremmest ved den </a:t>
            </a:r>
            <a:r>
              <a:rPr lang="da-DK" sz="1800" i="1" dirty="0" smtClean="0">
                <a:latin typeface="AGaramond"/>
              </a:rPr>
              <a:t>skala</a:t>
            </a:r>
            <a:r>
              <a:rPr lang="da-DK" sz="1800" dirty="0" smtClean="0">
                <a:latin typeface="AGaramond"/>
              </a:rPr>
              <a:t> motiverne bygger på.</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a:t>
            </a:r>
            <a:r>
              <a:rPr lang="da-DK" sz="1800" dirty="0" err="1" smtClean="0">
                <a:latin typeface="AGaramond"/>
              </a:rPr>
              <a:t>Don't</a:t>
            </a:r>
            <a:r>
              <a:rPr lang="da-DK" sz="1800" dirty="0" smtClean="0">
                <a:latin typeface="AGaramond"/>
              </a:rPr>
              <a:t> </a:t>
            </a:r>
            <a:r>
              <a:rPr lang="da-DK" sz="1800" dirty="0" err="1" smtClean="0">
                <a:latin typeface="AGaramond"/>
              </a:rPr>
              <a:t>Be</a:t>
            </a:r>
            <a:r>
              <a:rPr lang="da-DK" sz="1800" dirty="0" smtClean="0">
                <a:latin typeface="AGaramond"/>
              </a:rPr>
              <a:t> </a:t>
            </a:r>
            <a:r>
              <a:rPr lang="da-DK" sz="1800" dirty="0" err="1" smtClean="0">
                <a:latin typeface="AGaramond"/>
              </a:rPr>
              <a:t>Cruel</a:t>
            </a:r>
            <a:r>
              <a:rPr lang="da-DK" sz="1800" dirty="0" smtClean="0">
                <a:latin typeface="AGaramond"/>
              </a:rPr>
              <a:t>" er et eksempel på et </a:t>
            </a:r>
            <a:r>
              <a:rPr lang="da-DK" sz="1800" b="1" dirty="0" err="1" smtClean="0">
                <a:latin typeface="AGaramond"/>
              </a:rPr>
              <a:t>tretone-hook</a:t>
            </a:r>
            <a:r>
              <a:rPr lang="da-DK" sz="1800" dirty="0" smtClean="0">
                <a:latin typeface="AGaramond"/>
              </a:rPr>
              <a:t> – et typisk rock-træk.</a:t>
            </a:r>
          </a:p>
          <a:p>
            <a:pPr eaLnBrk="1" hangingPunct="1"/>
            <a:r>
              <a:rPr lang="da-DK" sz="1800" dirty="0" smtClean="0">
                <a:latin typeface="AGaramond"/>
              </a:rPr>
              <a:t>Syng omkvædet i "Danse i måneskin" – et det et stærkt motiv?</a:t>
            </a:r>
          </a:p>
        </p:txBody>
      </p:sp>
      <p:pic>
        <p:nvPicPr>
          <p:cNvPr id="2867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TONEMATERIALE</a:t>
            </a:r>
            <a:endParaRPr lang="da-DK" sz="2400" dirty="0">
              <a:solidFill>
                <a:srgbClr val="C87700"/>
              </a:solidFill>
            </a:endParaRPr>
          </a:p>
        </p:txBody>
      </p:sp>
      <p:grpSp>
        <p:nvGrpSpPr>
          <p:cNvPr id="16" name="Gruppe 15"/>
          <p:cNvGrpSpPr/>
          <p:nvPr/>
        </p:nvGrpSpPr>
        <p:grpSpPr>
          <a:xfrm>
            <a:off x="1281346" y="2348880"/>
            <a:ext cx="6581309" cy="1587348"/>
            <a:chOff x="1547664" y="2202293"/>
            <a:chExt cx="6581309" cy="1587348"/>
          </a:xfrm>
        </p:grpSpPr>
        <p:pic>
          <p:nvPicPr>
            <p:cNvPr id="4099" name="Picture 3"/>
            <p:cNvPicPr>
              <a:picLocks noChangeAspect="1" noChangeArrowheads="1"/>
            </p:cNvPicPr>
            <p:nvPr/>
          </p:nvPicPr>
          <p:blipFill>
            <a:blip r:embed="rId6" cstate="print"/>
            <a:srcRect/>
            <a:stretch>
              <a:fillRect/>
            </a:stretch>
          </p:blipFill>
          <p:spPr bwMode="auto">
            <a:xfrm>
              <a:off x="1805465" y="2202293"/>
              <a:ext cx="6323508" cy="1587348"/>
            </a:xfrm>
            <a:prstGeom prst="rect">
              <a:avLst/>
            </a:prstGeom>
            <a:noFill/>
            <a:ln w="9525">
              <a:noFill/>
              <a:miter lim="800000"/>
              <a:headEnd/>
              <a:tailEnd/>
            </a:ln>
          </p:spPr>
        </p:pic>
        <p:pic>
          <p:nvPicPr>
            <p:cNvPr id="13" name="81 - Melo 16.mp3">
              <a:hlinkHover r:id="" action="ppaction://ole?verb=0"/>
            </p:cNvPr>
            <p:cNvPicPr>
              <a:picLocks noRot="1" noChangeAspect="1"/>
            </p:cNvPicPr>
            <p:nvPr>
              <a:audioFile r:link="rId2"/>
            </p:nvPr>
          </p:nvPicPr>
          <p:blipFill>
            <a:blip r:embed="rId7" cstate="print"/>
            <a:stretch>
              <a:fillRect/>
            </a:stretch>
          </p:blipFill>
          <p:spPr>
            <a:xfrm>
              <a:off x="1547664" y="2924944"/>
              <a:ext cx="276225" cy="276225"/>
            </a:xfrm>
            <a:prstGeom prst="rect">
              <a:avLst/>
            </a:prstGeom>
          </p:spPr>
        </p:pic>
      </p:grpSp>
      <p:grpSp>
        <p:nvGrpSpPr>
          <p:cNvPr id="17" name="Gruppe 16"/>
          <p:cNvGrpSpPr/>
          <p:nvPr/>
        </p:nvGrpSpPr>
        <p:grpSpPr>
          <a:xfrm>
            <a:off x="1288625" y="4108408"/>
            <a:ext cx="6566751" cy="1552840"/>
            <a:chOff x="1547664" y="5454640"/>
            <a:chExt cx="6566751" cy="1552840"/>
          </a:xfrm>
        </p:grpSpPr>
        <p:pic>
          <p:nvPicPr>
            <p:cNvPr id="4100" name="Picture 4"/>
            <p:cNvPicPr>
              <a:picLocks noChangeAspect="1" noChangeArrowheads="1"/>
            </p:cNvPicPr>
            <p:nvPr/>
          </p:nvPicPr>
          <p:blipFill>
            <a:blip r:embed="rId8" cstate="print"/>
            <a:srcRect/>
            <a:stretch>
              <a:fillRect/>
            </a:stretch>
          </p:blipFill>
          <p:spPr bwMode="auto">
            <a:xfrm>
              <a:off x="1816787" y="5454640"/>
              <a:ext cx="6297628" cy="1552840"/>
            </a:xfrm>
            <a:prstGeom prst="rect">
              <a:avLst/>
            </a:prstGeom>
            <a:noFill/>
            <a:ln w="9525">
              <a:noFill/>
              <a:miter lim="800000"/>
              <a:headEnd/>
              <a:tailEnd/>
            </a:ln>
          </p:spPr>
        </p:pic>
        <p:pic>
          <p:nvPicPr>
            <p:cNvPr id="15" name="83 - Melo 18.mp3">
              <a:hlinkHover r:id="" action="ppaction://ole?verb=0"/>
            </p:cNvPr>
            <p:cNvPicPr>
              <a:picLocks noRot="1" noChangeAspect="1"/>
            </p:cNvPicPr>
            <p:nvPr>
              <a:audioFile r:link="rId1"/>
            </p:nvPr>
          </p:nvPicPr>
          <p:blipFill>
            <a:blip r:embed="rId9" cstate="print"/>
            <a:stretch>
              <a:fillRect/>
            </a:stretch>
          </p:blipFill>
          <p:spPr>
            <a:xfrm>
              <a:off x="1547664" y="6188164"/>
              <a:ext cx="276225" cy="276225"/>
            </a:xfrm>
            <a:prstGeom prst="rect">
              <a:avLst/>
            </a:prstGeom>
          </p:spPr>
        </p:pic>
      </p:grpSp>
      <p:pic>
        <p:nvPicPr>
          <p:cNvPr id="14" name="Picture 2"/>
          <p:cNvPicPr>
            <a:picLocks noChangeAspect="1" noChangeArrowheads="1"/>
          </p:cNvPicPr>
          <p:nvPr/>
        </p:nvPicPr>
        <p:blipFill>
          <a:blip r:embed="rId10"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8" name="Tekstboks 17"/>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675">
                                            <p:txEl>
                                              <p:pRg st="12" end="12"/>
                                            </p:txEl>
                                          </p:spTgt>
                                        </p:tgtEl>
                                        <p:attrNameLst>
                                          <p:attrName>style.visibility</p:attrName>
                                        </p:attrNameLst>
                                      </p:cBhvr>
                                      <p:to>
                                        <p:strVal val="visible"/>
                                      </p:to>
                                    </p:set>
                                    <p:animEffect transition="in" filter="box(in)">
                                      <p:cBhvr>
                                        <p:cTn id="17" dur="500"/>
                                        <p:tgtEl>
                                          <p:spTgt spid="28675">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675">
                                            <p:txEl>
                                              <p:pRg st="13" end="13"/>
                                            </p:txEl>
                                          </p:spTgt>
                                        </p:tgtEl>
                                        <p:attrNameLst>
                                          <p:attrName>style.visibility</p:attrName>
                                        </p:attrNameLst>
                                      </p:cBhvr>
                                      <p:to>
                                        <p:strVal val="visible"/>
                                      </p:to>
                                    </p:set>
                                    <p:animEffect transition="in" filter="box(in)">
                                      <p:cBhvr>
                                        <p:cTn id="22" dur="500"/>
                                        <p:tgtEl>
                                          <p:spTgt spid="2867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p:cNvGrpSpPr/>
          <p:nvPr/>
        </p:nvGrpSpPr>
        <p:grpSpPr>
          <a:xfrm>
            <a:off x="1259632" y="4428658"/>
            <a:ext cx="6430988" cy="1880662"/>
            <a:chOff x="1259632" y="4428658"/>
            <a:chExt cx="6430988" cy="1880662"/>
          </a:xfrm>
        </p:grpSpPr>
        <p:pic>
          <p:nvPicPr>
            <p:cNvPr id="5123" name="Picture 3"/>
            <p:cNvPicPr>
              <a:picLocks noChangeAspect="1" noChangeArrowheads="1"/>
            </p:cNvPicPr>
            <p:nvPr/>
          </p:nvPicPr>
          <p:blipFill>
            <a:blip r:embed="rId5" cstate="print"/>
            <a:srcRect/>
            <a:stretch>
              <a:fillRect/>
            </a:stretch>
          </p:blipFill>
          <p:spPr bwMode="auto">
            <a:xfrm>
              <a:off x="1453380" y="4428658"/>
              <a:ext cx="6237240" cy="1880662"/>
            </a:xfrm>
            <a:prstGeom prst="rect">
              <a:avLst/>
            </a:prstGeom>
            <a:noFill/>
            <a:ln w="9525">
              <a:noFill/>
              <a:miter lim="800000"/>
              <a:headEnd/>
              <a:tailEnd/>
            </a:ln>
          </p:spPr>
        </p:pic>
        <p:pic>
          <p:nvPicPr>
            <p:cNvPr id="16" name="84 - Melo 19.mp3">
              <a:hlinkHover r:id="" action="ppaction://ole?verb=0"/>
            </p:cNvPr>
            <p:cNvPicPr>
              <a:picLocks noRot="1" noChangeAspect="1"/>
            </p:cNvPicPr>
            <p:nvPr>
              <a:audioFile r:link="rId2"/>
            </p:nvPr>
          </p:nvPicPr>
          <p:blipFill>
            <a:blip r:embed="rId6" cstate="print"/>
            <a:stretch>
              <a:fillRect/>
            </a:stretch>
          </p:blipFill>
          <p:spPr>
            <a:xfrm>
              <a:off x="1259632" y="5601047"/>
              <a:ext cx="276225" cy="276225"/>
            </a:xfrm>
            <a:prstGeom prst="rect">
              <a:avLst/>
            </a:prstGeom>
          </p:spPr>
        </p:pic>
      </p:grpSp>
      <p:grpSp>
        <p:nvGrpSpPr>
          <p:cNvPr id="9" name="Gruppe 8"/>
          <p:cNvGrpSpPr/>
          <p:nvPr/>
        </p:nvGrpSpPr>
        <p:grpSpPr>
          <a:xfrm>
            <a:off x="1115616" y="1600100"/>
            <a:ext cx="6622452" cy="1828900"/>
            <a:chOff x="1115616" y="1628800"/>
            <a:chExt cx="6622452" cy="1828900"/>
          </a:xfrm>
        </p:grpSpPr>
        <p:pic>
          <p:nvPicPr>
            <p:cNvPr id="6" name="Picture 2"/>
            <p:cNvPicPr>
              <a:picLocks noChangeAspect="1" noChangeArrowheads="1"/>
            </p:cNvPicPr>
            <p:nvPr/>
          </p:nvPicPr>
          <p:blipFill>
            <a:blip r:embed="rId7" cstate="print"/>
            <a:srcRect/>
            <a:stretch>
              <a:fillRect/>
            </a:stretch>
          </p:blipFill>
          <p:spPr bwMode="auto">
            <a:xfrm>
              <a:off x="1405932" y="1628800"/>
              <a:ext cx="6332136" cy="1828900"/>
            </a:xfrm>
            <a:prstGeom prst="rect">
              <a:avLst/>
            </a:prstGeom>
            <a:noFill/>
            <a:ln w="9525">
              <a:noFill/>
              <a:miter lim="800000"/>
              <a:headEnd/>
              <a:tailEnd/>
            </a:ln>
          </p:spPr>
        </p:pic>
        <p:pic>
          <p:nvPicPr>
            <p:cNvPr id="7" name="82 - Melo 17.mp3">
              <a:hlinkHover r:id="" action="ppaction://ole?verb=0"/>
            </p:cNvPr>
            <p:cNvPicPr>
              <a:picLocks noRot="1" noChangeAspect="1"/>
            </p:cNvPicPr>
            <p:nvPr>
              <a:audioFile r:link="rId1"/>
            </p:nvPr>
          </p:nvPicPr>
          <p:blipFill>
            <a:blip r:embed="rId8" cstate="print"/>
            <a:stretch>
              <a:fillRect/>
            </a:stretch>
          </p:blipFill>
          <p:spPr>
            <a:xfrm>
              <a:off x="1115616" y="2614046"/>
              <a:ext cx="276225" cy="276225"/>
            </a:xfrm>
            <a:prstGeom prst="rect">
              <a:avLst/>
            </a:prstGeom>
          </p:spPr>
        </p:pic>
      </p:grpSp>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Lars </a:t>
            </a:r>
            <a:r>
              <a:rPr lang="da-DK" sz="1800" dirty="0" err="1" smtClean="0">
                <a:latin typeface="AGaramond"/>
              </a:rPr>
              <a:t>H.U.G.'s</a:t>
            </a:r>
            <a:r>
              <a:rPr lang="da-DK" sz="1800" dirty="0" smtClean="0">
                <a:latin typeface="AGaramond"/>
              </a:rPr>
              <a:t> version af "Smuk og dejlig" baserer samme frase på </a:t>
            </a:r>
            <a:r>
              <a:rPr lang="da-DK" sz="1800" b="1" dirty="0" err="1" smtClean="0">
                <a:latin typeface="AGaramond"/>
              </a:rPr>
              <a:t>mol-pentatone</a:t>
            </a:r>
            <a:r>
              <a:rPr lang="da-DK" sz="1800" dirty="0" smtClean="0">
                <a:latin typeface="AGaramond"/>
              </a:rPr>
              <a:t> udsving – fx i c-mol:</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r>
              <a:rPr lang="da-DK" sz="1800" dirty="0" smtClean="0">
                <a:latin typeface="AGaramond"/>
              </a:rPr>
              <a:t>Spændingsmomentet i udsvingsmotiverne skyldes, at de hele tiden kredser om </a:t>
            </a:r>
            <a:r>
              <a:rPr lang="da-DK" sz="1800" dirty="0" err="1" smtClean="0">
                <a:latin typeface="AGaramond"/>
              </a:rPr>
              <a:t>centraltonen</a:t>
            </a:r>
            <a:r>
              <a:rPr lang="da-DK" sz="1800" dirty="0" smtClean="0">
                <a:latin typeface="AGaramond"/>
              </a:rPr>
              <a:t> – et typisk blues-træk i rockmusik. Hvis tonerne intoneres "blåt" og glidende forstærkes virkningen.</a:t>
            </a:r>
          </a:p>
          <a:p>
            <a:pPr eaLnBrk="1" hangingPunct="1">
              <a:buFontTx/>
              <a:buNone/>
            </a:pPr>
            <a:r>
              <a:rPr lang="da-DK" sz="1800" dirty="0" smtClean="0">
                <a:latin typeface="AGaramond"/>
              </a:rPr>
              <a:t>Udsvingsmotiver kan forekomme i alle stemmer – hovedstemmer og </a:t>
            </a:r>
            <a:r>
              <a:rPr lang="da-DK" sz="1800" dirty="0" err="1" smtClean="0">
                <a:latin typeface="AGaramond"/>
              </a:rPr>
              <a:t>akompagnerende</a:t>
            </a:r>
            <a:r>
              <a:rPr lang="da-DK" sz="1800" dirty="0" smtClean="0">
                <a:latin typeface="AGaramond"/>
              </a:rPr>
              <a:t> stemmer.</a:t>
            </a:r>
          </a:p>
        </p:txBody>
      </p:sp>
      <p:pic>
        <p:nvPicPr>
          <p:cNvPr id="28676" name="Picture 4" descr="logo"/>
          <p:cNvPicPr>
            <a:picLocks noChangeAspect="1" noChangeArrowheads="1"/>
          </p:cNvPicPr>
          <p:nvPr/>
        </p:nvPicPr>
        <p:blipFill>
          <a:blip r:embed="rId9"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TONEMATERIALE</a:t>
            </a:r>
            <a:endParaRPr lang="da-DK" sz="2400" dirty="0">
              <a:solidFill>
                <a:srgbClr val="C87700"/>
              </a:solidFill>
            </a:endParaRPr>
          </a:p>
        </p:txBody>
      </p:sp>
      <p:pic>
        <p:nvPicPr>
          <p:cNvPr id="5122" name="Picture 2"/>
          <p:cNvPicPr>
            <a:picLocks noChangeAspect="1" noChangeArrowheads="1"/>
          </p:cNvPicPr>
          <p:nvPr/>
        </p:nvPicPr>
        <p:blipFill>
          <a:blip r:embed="rId10" cstate="print"/>
          <a:srcRect/>
          <a:stretch>
            <a:fillRect/>
          </a:stretch>
        </p:blipFill>
        <p:spPr bwMode="auto">
          <a:xfrm>
            <a:off x="2894070" y="3501008"/>
            <a:ext cx="3355860" cy="819554"/>
          </a:xfrm>
          <a:prstGeom prst="rect">
            <a:avLst/>
          </a:prstGeom>
          <a:noFill/>
          <a:ln w="9525">
            <a:noFill/>
            <a:miter lim="800000"/>
            <a:headEnd/>
            <a:tailEnd/>
          </a:ln>
        </p:spPr>
      </p:pic>
      <p:pic>
        <p:nvPicPr>
          <p:cNvPr id="14" name="Picture 2"/>
          <p:cNvPicPr>
            <a:picLocks noChangeAspect="1" noChangeArrowheads="1"/>
          </p:cNvPicPr>
          <p:nvPr/>
        </p:nvPicPr>
        <p:blipFill>
          <a:blip r:embed="rId11"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5" name="Tekstboks 14"/>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9"/>
                                        </p:tgtEl>
                                      </p:cBhvr>
                                      <p:by x="70000" y="70000"/>
                                    </p:animScale>
                                  </p:childTnLst>
                                </p:cTn>
                              </p:par>
                              <p:par>
                                <p:cTn id="7" presetID="35" presetClass="path" presetSubtype="0" accel="50000" decel="50000" fill="hold" nodeType="withEffect">
                                  <p:stCondLst>
                                    <p:cond delay="0"/>
                                  </p:stCondLst>
                                  <p:childTnLst>
                                    <p:animMotion origin="layout" path="M 2.22222E-6 3.33333E-6 L -0.21233 -0.02408 " pathEditMode="relative" rAng="0" ptsTypes="AA">
                                      <p:cBhvr>
                                        <p:cTn id="8" dur="500" fill="hold"/>
                                        <p:tgtEl>
                                          <p:spTgt spid="9"/>
                                        </p:tgtEl>
                                        <p:attrNameLst>
                                          <p:attrName>ppt_x</p:attrName>
                                          <p:attrName>ppt_y</p:attrName>
                                        </p:attrNameLst>
                                      </p:cBhvr>
                                      <p:rCtr x="-106" y="-12"/>
                                    </p:animMotion>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28675">
                                            <p:txEl>
                                              <p:pRg st="4" end="4"/>
                                            </p:txEl>
                                          </p:spTgt>
                                        </p:tgtEl>
                                        <p:attrNameLst>
                                          <p:attrName>style.visibility</p:attrName>
                                        </p:attrNameLst>
                                      </p:cBhvr>
                                      <p:to>
                                        <p:strVal val="visible"/>
                                      </p:to>
                                    </p:set>
                                    <p:animEffect transition="in" filter="box(in)">
                                      <p:cBhvr>
                                        <p:cTn id="12" dur="500"/>
                                        <p:tgtEl>
                                          <p:spTgt spid="28675">
                                            <p:txEl>
                                              <p:pRg st="4" end="4"/>
                                            </p:txEl>
                                          </p:spTgt>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ox(in)">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500" fill="hold"/>
                                        <p:tgtEl>
                                          <p:spTgt spid="17"/>
                                        </p:tgtEl>
                                      </p:cBhvr>
                                      <p:by x="70000" y="70000"/>
                                    </p:animScale>
                                  </p:childTnLst>
                                </p:cTn>
                              </p:par>
                              <p:par>
                                <p:cTn id="26" presetID="56" presetClass="path" presetSubtype="0" accel="50000" decel="50000" fill="hold" nodeType="withEffect">
                                  <p:stCondLst>
                                    <p:cond delay="0"/>
                                  </p:stCondLst>
                                  <p:childTnLst>
                                    <p:animMotion origin="layout" path="M 3.88889E-6 -3.7037E-7 L 0.24704 -0.18843 " pathEditMode="relative" rAng="0" ptsTypes="AA">
                                      <p:cBhvr>
                                        <p:cTn id="27" dur="500" fill="hold"/>
                                        <p:tgtEl>
                                          <p:spTgt spid="17"/>
                                        </p:tgtEl>
                                        <p:attrNameLst>
                                          <p:attrName>ppt_x</p:attrName>
                                          <p:attrName>ppt_y</p:attrName>
                                        </p:attrNameLst>
                                      </p:cBhvr>
                                      <p:rCtr x="123" y="-94"/>
                                    </p:animMotion>
                                  </p:childTnLst>
                                </p:cTn>
                              </p:par>
                              <p:par>
                                <p:cTn id="28" presetID="35" presetClass="path" presetSubtype="0" accel="50000" decel="50000" fill="hold" nodeType="withEffect">
                                  <p:stCondLst>
                                    <p:cond delay="0"/>
                                  </p:stCondLst>
                                  <p:childTnLst>
                                    <p:animMotion origin="layout" path="M 0 1.11111E-6 L -0.30712 0.00347 " pathEditMode="relative" rAng="0" ptsTypes="AA">
                                      <p:cBhvr>
                                        <p:cTn id="29" dur="500" fill="hold"/>
                                        <p:tgtEl>
                                          <p:spTgt spid="5122"/>
                                        </p:tgtEl>
                                        <p:attrNameLst>
                                          <p:attrName>ppt_x</p:attrName>
                                          <p:attrName>ppt_y</p:attrName>
                                        </p:attrNameLst>
                                      </p:cBhvr>
                                      <p:rCtr x="-154" y="2"/>
                                    </p:animMotion>
                                  </p:childTnLst>
                                </p:cTn>
                              </p:par>
                            </p:childTnLst>
                          </p:cTn>
                        </p:par>
                        <p:par>
                          <p:cTn id="30" fill="hold">
                            <p:stCondLst>
                              <p:cond delay="500"/>
                            </p:stCondLst>
                            <p:childTnLst>
                              <p:par>
                                <p:cTn id="31" presetID="4" presetClass="entr" presetSubtype="16" fill="hold" nodeType="afterEffect">
                                  <p:stCondLst>
                                    <p:cond delay="0"/>
                                  </p:stCondLst>
                                  <p:childTnLst>
                                    <p:set>
                                      <p:cBhvr>
                                        <p:cTn id="32" dur="1" fill="hold">
                                          <p:stCondLst>
                                            <p:cond delay="0"/>
                                          </p:stCondLst>
                                        </p:cTn>
                                        <p:tgtEl>
                                          <p:spTgt spid="28675">
                                            <p:txEl>
                                              <p:pRg st="9" end="9"/>
                                            </p:txEl>
                                          </p:spTgt>
                                        </p:tgtEl>
                                        <p:attrNameLst>
                                          <p:attrName>style.visibility</p:attrName>
                                        </p:attrNameLst>
                                      </p:cBhvr>
                                      <p:to>
                                        <p:strVal val="visible"/>
                                      </p:to>
                                    </p:set>
                                    <p:animEffect transition="in" filter="box(in)">
                                      <p:cBhvr>
                                        <p:cTn id="33" dur="500"/>
                                        <p:tgtEl>
                                          <p:spTgt spid="28675">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8675">
                                            <p:txEl>
                                              <p:pRg st="10" end="10"/>
                                            </p:txEl>
                                          </p:spTgt>
                                        </p:tgtEl>
                                        <p:attrNameLst>
                                          <p:attrName>style.visibility</p:attrName>
                                        </p:attrNameLst>
                                      </p:cBhvr>
                                      <p:to>
                                        <p:strVal val="visible"/>
                                      </p:to>
                                    </p:set>
                                    <p:animEffect transition="in" filter="box(in)">
                                      <p:cBhvr>
                                        <p:cTn id="38" dur="500"/>
                                        <p:tgtEl>
                                          <p:spTgt spid="286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pic>
        <p:nvPicPr>
          <p:cNvPr id="28676" name="Picture 4"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TONEMATERIALE</a:t>
            </a:r>
            <a:endParaRPr lang="da-DK" sz="2400" dirty="0">
              <a:solidFill>
                <a:srgbClr val="C87700"/>
              </a:solidFill>
            </a:endParaRPr>
          </a:p>
        </p:txBody>
      </p:sp>
      <p:grpSp>
        <p:nvGrpSpPr>
          <p:cNvPr id="17" name="Gruppe 16"/>
          <p:cNvGrpSpPr/>
          <p:nvPr/>
        </p:nvGrpSpPr>
        <p:grpSpPr>
          <a:xfrm>
            <a:off x="251520" y="1772816"/>
            <a:ext cx="6507261" cy="2360317"/>
            <a:chOff x="251520" y="1772816"/>
            <a:chExt cx="6507261" cy="2360317"/>
          </a:xfrm>
        </p:grpSpPr>
        <p:pic>
          <p:nvPicPr>
            <p:cNvPr id="13" name="Picture 4"/>
            <p:cNvPicPr>
              <a:picLocks noChangeAspect="1" noChangeArrowheads="1"/>
            </p:cNvPicPr>
            <p:nvPr/>
          </p:nvPicPr>
          <p:blipFill>
            <a:blip r:embed="rId6" cstate="print"/>
            <a:srcRect/>
            <a:stretch>
              <a:fillRect/>
            </a:stretch>
          </p:blipFill>
          <p:spPr bwMode="auto">
            <a:xfrm>
              <a:off x="251520" y="1772816"/>
              <a:ext cx="6507261" cy="2360317"/>
            </a:xfrm>
            <a:prstGeom prst="rect">
              <a:avLst/>
            </a:prstGeom>
            <a:noFill/>
            <a:ln w="9525">
              <a:noFill/>
              <a:miter lim="800000"/>
              <a:headEnd/>
              <a:tailEnd/>
            </a:ln>
          </p:spPr>
        </p:pic>
        <p:pic>
          <p:nvPicPr>
            <p:cNvPr id="14" name="85 - Melo 20a.mp3">
              <a:hlinkHover r:id="" action="ppaction://ole?verb=0"/>
            </p:cNvPr>
            <p:cNvPicPr>
              <a:picLocks noRot="1" noChangeAspect="1"/>
            </p:cNvPicPr>
            <p:nvPr>
              <a:audioFile r:link="rId2"/>
            </p:nvPr>
          </p:nvPicPr>
          <p:blipFill>
            <a:blip r:embed="rId7" cstate="print"/>
            <a:stretch>
              <a:fillRect/>
            </a:stretch>
          </p:blipFill>
          <p:spPr>
            <a:xfrm>
              <a:off x="407343" y="2432695"/>
              <a:ext cx="276225" cy="276225"/>
            </a:xfrm>
            <a:prstGeom prst="rect">
              <a:avLst/>
            </a:prstGeom>
          </p:spPr>
        </p:pic>
      </p:grpSp>
      <p:pic>
        <p:nvPicPr>
          <p:cNvPr id="6147" name="Picture 3"/>
          <p:cNvPicPr>
            <a:picLocks noChangeAspect="1" noChangeArrowheads="1"/>
          </p:cNvPicPr>
          <p:nvPr/>
        </p:nvPicPr>
        <p:blipFill>
          <a:blip r:embed="rId8" cstate="print"/>
          <a:srcRect/>
          <a:stretch>
            <a:fillRect/>
          </a:stretch>
        </p:blipFill>
        <p:spPr bwMode="auto">
          <a:xfrm>
            <a:off x="2699792" y="2348880"/>
            <a:ext cx="6245225" cy="500062"/>
          </a:xfrm>
          <a:prstGeom prst="rect">
            <a:avLst/>
          </a:prstGeom>
          <a:noFill/>
          <a:ln w="9525">
            <a:noFill/>
            <a:miter lim="800000"/>
            <a:headEnd/>
            <a:tailEnd/>
          </a:ln>
          <a:effectLst/>
        </p:spPr>
      </p:pic>
      <p:grpSp>
        <p:nvGrpSpPr>
          <p:cNvPr id="22" name="Gruppe 21"/>
          <p:cNvGrpSpPr/>
          <p:nvPr/>
        </p:nvGrpSpPr>
        <p:grpSpPr>
          <a:xfrm>
            <a:off x="968172" y="4149080"/>
            <a:ext cx="6750551" cy="2376264"/>
            <a:chOff x="968172" y="4149080"/>
            <a:chExt cx="6750551" cy="2376264"/>
          </a:xfrm>
        </p:grpSpPr>
        <p:grpSp>
          <p:nvGrpSpPr>
            <p:cNvPr id="19" name="Gruppe 18"/>
            <p:cNvGrpSpPr/>
            <p:nvPr/>
          </p:nvGrpSpPr>
          <p:grpSpPr>
            <a:xfrm>
              <a:off x="1403648" y="4213944"/>
              <a:ext cx="6315075" cy="2311400"/>
              <a:chOff x="1403648" y="4357960"/>
              <a:chExt cx="6315075" cy="2311400"/>
            </a:xfrm>
          </p:grpSpPr>
          <p:pic>
            <p:nvPicPr>
              <p:cNvPr id="6146" name="Picture 2"/>
              <p:cNvPicPr>
                <a:picLocks noChangeAspect="1" noChangeArrowheads="1"/>
              </p:cNvPicPr>
              <p:nvPr/>
            </p:nvPicPr>
            <p:blipFill>
              <a:blip r:embed="rId9" cstate="print"/>
              <a:srcRect/>
              <a:stretch>
                <a:fillRect/>
              </a:stretch>
            </p:blipFill>
            <p:spPr bwMode="auto">
              <a:xfrm>
                <a:off x="1403648" y="4357960"/>
                <a:ext cx="6315075" cy="2311400"/>
              </a:xfrm>
              <a:prstGeom prst="rect">
                <a:avLst/>
              </a:prstGeom>
              <a:noFill/>
              <a:ln w="9525">
                <a:noFill/>
                <a:miter lim="800000"/>
                <a:headEnd/>
                <a:tailEnd/>
              </a:ln>
              <a:effectLst/>
            </p:spPr>
          </p:pic>
          <p:pic>
            <p:nvPicPr>
              <p:cNvPr id="18" name="86 - Melo 20b.mp3">
                <a:hlinkHover r:id="" action="ppaction://ole?verb=0"/>
              </p:cNvPr>
              <p:cNvPicPr>
                <a:picLocks noRot="1" noChangeAspect="1"/>
              </p:cNvPicPr>
              <p:nvPr>
                <a:audioFile r:link="rId1"/>
              </p:nvPr>
            </p:nvPicPr>
            <p:blipFill>
              <a:blip r:embed="rId10" cstate="print"/>
              <a:stretch>
                <a:fillRect/>
              </a:stretch>
            </p:blipFill>
            <p:spPr>
              <a:xfrm>
                <a:off x="2699792" y="5013176"/>
                <a:ext cx="276225" cy="276225"/>
              </a:xfrm>
              <a:prstGeom prst="rect">
                <a:avLst/>
              </a:prstGeom>
            </p:spPr>
          </p:pic>
        </p:grpSp>
        <p:pic>
          <p:nvPicPr>
            <p:cNvPr id="6148" name="Picture 4"/>
            <p:cNvPicPr>
              <a:picLocks noChangeAspect="1" noChangeArrowheads="1"/>
            </p:cNvPicPr>
            <p:nvPr/>
          </p:nvPicPr>
          <p:blipFill>
            <a:blip r:embed="rId11" cstate="print"/>
            <a:srcRect/>
            <a:stretch>
              <a:fillRect/>
            </a:stretch>
          </p:blipFill>
          <p:spPr bwMode="auto">
            <a:xfrm>
              <a:off x="968172" y="4468922"/>
              <a:ext cx="449262" cy="233362"/>
            </a:xfrm>
            <a:prstGeom prst="rect">
              <a:avLst/>
            </a:prstGeom>
            <a:noFill/>
            <a:ln w="9525">
              <a:noFill/>
              <a:miter lim="800000"/>
              <a:headEnd/>
              <a:tailEnd/>
            </a:ln>
            <a:effectLst/>
          </p:spPr>
        </p:pic>
        <p:sp>
          <p:nvSpPr>
            <p:cNvPr id="21" name="Tekstboks 20"/>
            <p:cNvSpPr txBox="1"/>
            <p:nvPr/>
          </p:nvSpPr>
          <p:spPr>
            <a:xfrm>
              <a:off x="7164288" y="4149080"/>
              <a:ext cx="504056" cy="369332"/>
            </a:xfrm>
            <a:prstGeom prst="rect">
              <a:avLst/>
            </a:prstGeom>
            <a:solidFill>
              <a:schemeClr val="bg1"/>
            </a:solidFill>
          </p:spPr>
          <p:txBody>
            <a:bodyPr wrap="square" rtlCol="0">
              <a:spAutoFit/>
            </a:bodyPr>
            <a:lstStyle/>
            <a:p>
              <a:endParaRPr lang="da-DK" dirty="0"/>
            </a:p>
          </p:txBody>
        </p:sp>
      </p:grpSp>
      <p:pic>
        <p:nvPicPr>
          <p:cNvPr id="20" name="Picture 2"/>
          <p:cNvPicPr>
            <a:picLocks noChangeAspect="1" noChangeArrowheads="1"/>
          </p:cNvPicPr>
          <p:nvPr/>
        </p:nvPicPr>
        <p:blipFill>
          <a:blip r:embed="rId12"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23" name="Tekstboks 22"/>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En nodebaseret gengivelse er </a:t>
            </a:r>
            <a:r>
              <a:rPr lang="da-DK" sz="1800" i="1" dirty="0" smtClean="0">
                <a:latin typeface="AGaramond"/>
              </a:rPr>
              <a:t>unuanceret</a:t>
            </a:r>
            <a:r>
              <a:rPr lang="da-DK" sz="1800" dirty="0" smtClean="0">
                <a:latin typeface="AGaramond"/>
              </a:rPr>
              <a:t> – musikernes </a:t>
            </a:r>
            <a:r>
              <a:rPr lang="da-DK" sz="1800" b="1" dirty="0" smtClean="0">
                <a:latin typeface="AGaramond"/>
              </a:rPr>
              <a:t>intonering</a:t>
            </a:r>
            <a:r>
              <a:rPr lang="da-DK" sz="1800" dirty="0" smtClean="0">
                <a:latin typeface="AGaramond"/>
              </a:rPr>
              <a:t> af de enkelte toner er i rockmusik ofte "blå" – et blues-træk i </a:t>
            </a:r>
            <a:r>
              <a:rPr lang="da-DK" sz="1800" dirty="0" err="1" smtClean="0">
                <a:latin typeface="AGaramond"/>
              </a:rPr>
              <a:t>ruckmusik</a:t>
            </a:r>
            <a:r>
              <a:rPr lang="da-DK" sz="1800" dirty="0" smtClean="0">
                <a:latin typeface="AGaramond"/>
              </a:rPr>
              <a:t> – tonerne afrundes i en </a:t>
            </a:r>
            <a:r>
              <a:rPr lang="da-DK" sz="1800" dirty="0" err="1" smtClean="0">
                <a:latin typeface="AGaramond"/>
              </a:rPr>
              <a:t>opadgående-</a:t>
            </a:r>
            <a:r>
              <a:rPr lang="da-DK" sz="1800" dirty="0" smtClean="0">
                <a:latin typeface="AGaramond"/>
              </a:rPr>
              <a:t> eller nedadgående glidende bevægelse.</a:t>
            </a:r>
          </a:p>
          <a:p>
            <a:pPr eaLnBrk="1" hangingPunct="1">
              <a:buFontTx/>
              <a:buNone/>
            </a:pPr>
            <a:r>
              <a:rPr lang="da-DK" sz="1800" dirty="0" smtClean="0">
                <a:latin typeface="AGaramond"/>
              </a:rPr>
              <a:t>Musikerne ændrer desuden deres klang, </a:t>
            </a:r>
            <a:r>
              <a:rPr lang="da-DK" sz="1800" dirty="0" err="1" smtClean="0">
                <a:latin typeface="AGaramond"/>
              </a:rPr>
              <a:t>sound-effekter</a:t>
            </a:r>
            <a:r>
              <a:rPr lang="da-DK" sz="1800" dirty="0" smtClean="0">
                <a:latin typeface="AGaramond"/>
              </a:rPr>
              <a:t>, timing og betoning.</a:t>
            </a:r>
          </a:p>
          <a:p>
            <a:pPr eaLnBrk="1" hangingPunct="1">
              <a:buFontTx/>
              <a:buNone/>
            </a:pPr>
            <a:r>
              <a:rPr lang="da-DK" sz="1800" dirty="0" smtClean="0">
                <a:latin typeface="AGaramond"/>
              </a:rPr>
              <a:t>Den enkelte tones ansats og afvikling er knyttet til de enkelte instrumenters teknik – her rummer især sangstemmen teknisk set store muligheder for nuanceringer – et vigtigt element i nummerets samlede udtryk og mulighed for fortolkning af musik og tekst.</a:t>
            </a:r>
          </a:p>
          <a:p>
            <a:pPr eaLnBrk="1" hangingPunct="1">
              <a:buFontTx/>
              <a:buNone/>
            </a:pPr>
            <a:r>
              <a:rPr lang="da-DK" sz="1800" dirty="0" smtClean="0">
                <a:latin typeface="AGaramond"/>
              </a:rPr>
              <a:t>Der er tradition i rockmusik for at arbejde med alle disse detaljer, så man skaber så personligt udtryk som muligt – hvis et band fx skifter guitarist, vil man kunne analysere forskelle i bandets udtryk og sound før og efter skiftet.</a:t>
            </a:r>
          </a:p>
          <a:p>
            <a:pPr eaLnBrk="1" hangingPunct="1">
              <a:buFontTx/>
              <a:buNone/>
            </a:pPr>
            <a:r>
              <a:rPr lang="da-DK" sz="1800" dirty="0" smtClean="0">
                <a:latin typeface="AGaramond"/>
              </a:rPr>
              <a:t>Vi kan derfor ved at træne vores øre til at lytte til alle sådanne nuancer skærpe opmærksomheden om nuancerne, der ikke med gængse notationer kan fremgå af en nodenedskrift.</a:t>
            </a: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NUANCERING</a:t>
            </a:r>
            <a:endParaRPr lang="da-DK" sz="2400" dirty="0">
              <a:solidFill>
                <a:srgbClr val="C87700"/>
              </a:solidFill>
            </a:endParaRPr>
          </a:p>
        </p:txBody>
      </p:sp>
      <p:pic>
        <p:nvPicPr>
          <p:cNvPr id="7"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ox(in)">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box(in)">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box(in)">
                                      <p:cBhvr>
                                        <p:cTn id="17" dur="500"/>
                                        <p:tgtEl>
                                          <p:spTgt spid="286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box(in)">
                                      <p:cBhvr>
                                        <p:cTn id="2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 HOOK – BREAK – GIMMICK</a:t>
            </a:r>
          </a:p>
        </p:txBody>
      </p:sp>
      <p:pic>
        <p:nvPicPr>
          <p:cNvPr id="7171" name="Picture 3" descr="logo"/>
          <p:cNvPicPr>
            <a:picLocks noChangeAspect="1" noChangeArrowheads="1"/>
          </p:cNvPicPr>
          <p:nvPr/>
        </p:nvPicPr>
        <p:blipFill>
          <a:blip r:embed="rId5" cstate="print"/>
          <a:srcRect/>
          <a:stretch>
            <a:fillRect/>
          </a:stretch>
        </p:blipFill>
        <p:spPr bwMode="auto">
          <a:xfrm>
            <a:off x="1187450" y="44450"/>
            <a:ext cx="449263" cy="950913"/>
          </a:xfrm>
          <a:prstGeom prst="rect">
            <a:avLst/>
          </a:prstGeom>
          <a:noFill/>
          <a:ln w="9525">
            <a:noFill/>
            <a:miter lim="800000"/>
            <a:headEnd/>
            <a:tailEnd/>
          </a:ln>
        </p:spPr>
      </p:pic>
      <p:sp>
        <p:nvSpPr>
          <p:cNvPr id="7172" name="Text Box 22"/>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BREAKS</a:t>
            </a:r>
          </a:p>
        </p:txBody>
      </p:sp>
      <p:sp>
        <p:nvSpPr>
          <p:cNvPr id="30743" name="Text Box 23"/>
          <p:cNvSpPr txBox="1">
            <a:spLocks noChangeArrowheads="1"/>
          </p:cNvSpPr>
          <p:nvPr/>
        </p:nvSpPr>
        <p:spPr bwMode="auto">
          <a:xfrm>
            <a:off x="395288" y="2255838"/>
            <a:ext cx="8280400" cy="1604962"/>
          </a:xfrm>
          <a:prstGeom prst="rect">
            <a:avLst/>
          </a:prstGeom>
          <a:noFill/>
          <a:ln w="9525">
            <a:noFill/>
            <a:miter lim="800000"/>
            <a:headEnd/>
            <a:tailEnd/>
          </a:ln>
        </p:spPr>
        <p:txBody>
          <a:bodyPr>
            <a:spAutoFit/>
          </a:bodyPr>
          <a:lstStyle/>
          <a:p>
            <a:pPr>
              <a:spcBef>
                <a:spcPct val="50000"/>
              </a:spcBef>
              <a:buFontTx/>
              <a:buChar char="•"/>
            </a:pPr>
            <a:r>
              <a:rPr lang="da-DK" dirty="0">
                <a:latin typeface="AGaramond"/>
              </a:rPr>
              <a:t>Break i sidste takt af kontraststykket</a:t>
            </a:r>
          </a:p>
          <a:p>
            <a:pPr>
              <a:spcBef>
                <a:spcPct val="50000"/>
              </a:spcBef>
              <a:buFontTx/>
              <a:buChar char="•"/>
            </a:pPr>
            <a:r>
              <a:rPr lang="da-DK" dirty="0">
                <a:latin typeface="AGaramond"/>
              </a:rPr>
              <a:t>Sangeren synger solo sangens </a:t>
            </a:r>
            <a:r>
              <a:rPr lang="da-DK" dirty="0" smtClean="0">
                <a:latin typeface="AGaramond"/>
              </a:rPr>
              <a:t>"budskab": "… </a:t>
            </a:r>
            <a:r>
              <a:rPr lang="da-DK" dirty="0" err="1">
                <a:latin typeface="AGaramond"/>
              </a:rPr>
              <a:t>how</a:t>
            </a:r>
            <a:r>
              <a:rPr lang="da-DK" dirty="0">
                <a:latin typeface="AGaramond"/>
              </a:rPr>
              <a:t> </a:t>
            </a:r>
            <a:r>
              <a:rPr lang="da-DK" dirty="0" err="1">
                <a:latin typeface="AGaramond"/>
              </a:rPr>
              <a:t>much</a:t>
            </a:r>
            <a:r>
              <a:rPr lang="da-DK" dirty="0">
                <a:latin typeface="AGaramond"/>
              </a:rPr>
              <a:t> I love </a:t>
            </a:r>
            <a:r>
              <a:rPr lang="da-DK" dirty="0" err="1" smtClean="0">
                <a:latin typeface="AGaramond"/>
              </a:rPr>
              <a:t>you</a:t>
            </a:r>
            <a:r>
              <a:rPr lang="da-DK" dirty="0" smtClean="0">
                <a:latin typeface="AGaramond"/>
              </a:rPr>
              <a:t>"</a:t>
            </a:r>
            <a:endParaRPr lang="da-DK" dirty="0">
              <a:latin typeface="AGaramond"/>
            </a:endParaRPr>
          </a:p>
          <a:p>
            <a:pPr>
              <a:spcBef>
                <a:spcPct val="50000"/>
              </a:spcBef>
              <a:buFontTx/>
              <a:buChar char="•"/>
            </a:pPr>
            <a:r>
              <a:rPr lang="da-DK" dirty="0">
                <a:latin typeface="AGaramond"/>
              </a:rPr>
              <a:t>Rytmen standser</a:t>
            </a:r>
          </a:p>
          <a:p>
            <a:pPr>
              <a:spcBef>
                <a:spcPct val="50000"/>
              </a:spcBef>
              <a:buFontTx/>
              <a:buChar char="•"/>
            </a:pPr>
            <a:r>
              <a:rPr lang="da-DK" dirty="0">
                <a:latin typeface="AGaramond"/>
              </a:rPr>
              <a:t>Spændingen forløses i det velkendte guitar-hook</a:t>
            </a:r>
            <a:endParaRPr lang="da-DK" b="1" dirty="0">
              <a:latin typeface="AGaramond"/>
            </a:endParaRPr>
          </a:p>
        </p:txBody>
      </p:sp>
      <p:grpSp>
        <p:nvGrpSpPr>
          <p:cNvPr id="2" name="Group 29"/>
          <p:cNvGrpSpPr>
            <a:grpSpLocks/>
          </p:cNvGrpSpPr>
          <p:nvPr/>
        </p:nvGrpSpPr>
        <p:grpSpPr bwMode="auto">
          <a:xfrm>
            <a:off x="406400" y="1782763"/>
            <a:ext cx="5969003" cy="366712"/>
            <a:chOff x="256" y="1026"/>
            <a:chExt cx="3760" cy="231"/>
          </a:xfrm>
        </p:grpSpPr>
        <p:pic>
          <p:nvPicPr>
            <p:cNvPr id="7179" name="09 - Hook 9.mp3">
              <a:hlinkHover r:id="" action="ppaction://ole?verb=0"/>
            </p:cNvPr>
            <p:cNvPicPr>
              <a:picLocks noRot="1" noChangeAspect="1" noChangeArrowheads="1"/>
            </p:cNvPicPr>
            <p:nvPr>
              <a:audioFile r:link="rId2"/>
            </p:nvPr>
          </p:nvPicPr>
          <p:blipFill>
            <a:blip r:embed="rId6" cstate="print"/>
            <a:srcRect/>
            <a:stretch>
              <a:fillRect/>
            </a:stretch>
          </p:blipFill>
          <p:spPr bwMode="auto">
            <a:xfrm>
              <a:off x="3847" y="1047"/>
              <a:ext cx="169" cy="192"/>
            </a:xfrm>
            <a:prstGeom prst="rect">
              <a:avLst/>
            </a:prstGeom>
            <a:noFill/>
            <a:ln w="9525">
              <a:noFill/>
              <a:miter lim="800000"/>
              <a:headEnd/>
              <a:tailEnd/>
            </a:ln>
          </p:spPr>
        </p:pic>
        <p:sp>
          <p:nvSpPr>
            <p:cNvPr id="7180" name="Text Box 26"/>
            <p:cNvSpPr txBox="1">
              <a:spLocks noChangeArrowheads="1"/>
            </p:cNvSpPr>
            <p:nvPr/>
          </p:nvSpPr>
          <p:spPr bwMode="auto">
            <a:xfrm>
              <a:off x="256" y="1026"/>
              <a:ext cx="3395" cy="231"/>
            </a:xfrm>
            <a:prstGeom prst="rect">
              <a:avLst/>
            </a:prstGeom>
            <a:noFill/>
            <a:ln w="9525">
              <a:noFill/>
              <a:miter lim="800000"/>
              <a:headEnd/>
              <a:tailEnd/>
            </a:ln>
          </p:spPr>
          <p:txBody>
            <a:bodyPr>
              <a:spAutoFit/>
            </a:bodyPr>
            <a:lstStyle/>
            <a:p>
              <a:pPr>
                <a:spcBef>
                  <a:spcPct val="50000"/>
                </a:spcBef>
              </a:pPr>
              <a:r>
                <a:rPr lang="da-DK" b="1" dirty="0"/>
                <a:t>EKS. 9:</a:t>
              </a:r>
              <a:r>
                <a:rPr lang="da-DK" dirty="0"/>
                <a:t> </a:t>
              </a:r>
              <a:r>
                <a:rPr lang="da-DK" dirty="0" smtClean="0"/>
                <a:t>"</a:t>
              </a:r>
              <a:r>
                <a:rPr lang="da-DK" dirty="0" err="1" smtClean="0"/>
                <a:t>Wonderful</a:t>
              </a:r>
              <a:r>
                <a:rPr lang="da-DK" dirty="0" smtClean="0"/>
                <a:t> </a:t>
              </a:r>
              <a:r>
                <a:rPr lang="da-DK" dirty="0" err="1" smtClean="0"/>
                <a:t>Tonight</a:t>
              </a:r>
              <a:r>
                <a:rPr lang="da-DK" dirty="0" smtClean="0"/>
                <a:t>", </a:t>
              </a:r>
              <a:r>
                <a:rPr lang="da-DK" dirty="0"/>
                <a:t>Eric Clapton (1977). </a:t>
              </a:r>
            </a:p>
          </p:txBody>
        </p:sp>
      </p:grpSp>
      <p:grpSp>
        <p:nvGrpSpPr>
          <p:cNvPr id="3" name="Group 32"/>
          <p:cNvGrpSpPr>
            <a:grpSpLocks/>
          </p:cNvGrpSpPr>
          <p:nvPr/>
        </p:nvGrpSpPr>
        <p:grpSpPr bwMode="auto">
          <a:xfrm>
            <a:off x="406400" y="4327525"/>
            <a:ext cx="6032500" cy="366713"/>
            <a:chOff x="256" y="2337"/>
            <a:chExt cx="3800" cy="231"/>
          </a:xfrm>
        </p:grpSpPr>
        <p:sp>
          <p:nvSpPr>
            <p:cNvPr id="7177" name="Rectangle 30"/>
            <p:cNvSpPr>
              <a:spLocks noChangeArrowheads="1"/>
            </p:cNvSpPr>
            <p:nvPr/>
          </p:nvSpPr>
          <p:spPr bwMode="auto">
            <a:xfrm>
              <a:off x="256" y="2337"/>
              <a:ext cx="3564" cy="231"/>
            </a:xfrm>
            <a:prstGeom prst="rect">
              <a:avLst/>
            </a:prstGeom>
            <a:noFill/>
            <a:ln w="9525">
              <a:noFill/>
              <a:miter lim="800000"/>
              <a:headEnd/>
              <a:tailEnd/>
            </a:ln>
          </p:spPr>
          <p:txBody>
            <a:bodyPr wrap="none">
              <a:spAutoFit/>
            </a:bodyPr>
            <a:lstStyle/>
            <a:p>
              <a:pPr>
                <a:spcBef>
                  <a:spcPct val="50000"/>
                </a:spcBef>
              </a:pPr>
              <a:r>
                <a:rPr lang="da-DK" b="1" dirty="0"/>
                <a:t>EKS. 10:</a:t>
              </a:r>
              <a:r>
                <a:rPr lang="da-DK" dirty="0"/>
                <a:t> </a:t>
              </a:r>
              <a:r>
                <a:rPr lang="da-DK" dirty="0" smtClean="0"/>
                <a:t>"An </a:t>
              </a:r>
              <a:r>
                <a:rPr lang="da-DK" dirty="0" err="1"/>
                <a:t>Englishman</a:t>
              </a:r>
              <a:r>
                <a:rPr lang="da-DK" dirty="0"/>
                <a:t> in New </a:t>
              </a:r>
              <a:r>
                <a:rPr lang="da-DK" dirty="0" smtClean="0"/>
                <a:t>York", </a:t>
              </a:r>
              <a:r>
                <a:rPr lang="da-DK" dirty="0"/>
                <a:t>Sting (1987). </a:t>
              </a:r>
            </a:p>
          </p:txBody>
        </p:sp>
        <p:pic>
          <p:nvPicPr>
            <p:cNvPr id="7178" name="10 - Hook 10.mp3">
              <a:hlinkHover r:id="" action="ppaction://ole?verb=0"/>
            </p:cNvPr>
            <p:cNvPicPr>
              <a:picLocks noRot="1" noChangeAspect="1" noChangeArrowheads="1"/>
            </p:cNvPicPr>
            <p:nvPr>
              <a:audioFile r:link="rId1"/>
            </p:nvPr>
          </p:nvPicPr>
          <p:blipFill>
            <a:blip r:embed="rId6" cstate="print"/>
            <a:srcRect/>
            <a:stretch>
              <a:fillRect/>
            </a:stretch>
          </p:blipFill>
          <p:spPr bwMode="auto">
            <a:xfrm>
              <a:off x="3864" y="2355"/>
              <a:ext cx="192" cy="192"/>
            </a:xfrm>
            <a:prstGeom prst="rect">
              <a:avLst/>
            </a:prstGeom>
            <a:noFill/>
            <a:ln w="9525">
              <a:noFill/>
              <a:miter lim="800000"/>
              <a:headEnd/>
              <a:tailEnd/>
            </a:ln>
          </p:spPr>
        </p:pic>
      </p:grpSp>
      <p:sp>
        <p:nvSpPr>
          <p:cNvPr id="30753" name="Text Box 33"/>
          <p:cNvSpPr txBox="1">
            <a:spLocks noChangeArrowheads="1"/>
          </p:cNvSpPr>
          <p:nvPr/>
        </p:nvSpPr>
        <p:spPr bwMode="auto">
          <a:xfrm>
            <a:off x="395288" y="4829175"/>
            <a:ext cx="8280400" cy="1192213"/>
          </a:xfrm>
          <a:prstGeom prst="rect">
            <a:avLst/>
          </a:prstGeom>
          <a:noFill/>
          <a:ln w="9525">
            <a:noFill/>
            <a:miter lim="800000"/>
            <a:headEnd/>
            <a:tailEnd/>
          </a:ln>
        </p:spPr>
        <p:txBody>
          <a:bodyPr>
            <a:spAutoFit/>
          </a:bodyPr>
          <a:lstStyle/>
          <a:p>
            <a:pPr>
              <a:spcBef>
                <a:spcPct val="50000"/>
              </a:spcBef>
              <a:buFontTx/>
              <a:buChar char="•"/>
            </a:pPr>
            <a:r>
              <a:rPr lang="da-DK">
                <a:latin typeface="AGaramond"/>
              </a:rPr>
              <a:t>Langt break efter soloen m. larmende og voldsom trommerytme</a:t>
            </a:r>
          </a:p>
          <a:p>
            <a:pPr>
              <a:spcBef>
                <a:spcPct val="50000"/>
              </a:spcBef>
              <a:buFontTx/>
              <a:buChar char="•"/>
            </a:pPr>
            <a:r>
              <a:rPr lang="da-DK">
                <a:latin typeface="AGaramond"/>
              </a:rPr>
              <a:t>Breaket afbryder et ellers roligt og afdæmpet groove</a:t>
            </a:r>
          </a:p>
          <a:p>
            <a:pPr>
              <a:spcBef>
                <a:spcPct val="50000"/>
              </a:spcBef>
              <a:buFontTx/>
              <a:buChar char="•"/>
            </a:pPr>
            <a:r>
              <a:rPr lang="da-DK">
                <a:latin typeface="AGaramond"/>
              </a:rPr>
              <a:t>Tilbagevendelsen til roen i verset føles behageligt afslappet</a:t>
            </a:r>
            <a:endParaRPr lang="da-DK" b="1">
              <a:latin typeface="AGaramond"/>
            </a:endParaRPr>
          </a:p>
        </p:txBody>
      </p:sp>
      <p:pic>
        <p:nvPicPr>
          <p:cNvPr id="13"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57839"/>
            <a:ext cx="432000" cy="689912"/>
          </a:xfrm>
          <a:prstGeom prst="rect">
            <a:avLst/>
          </a:prstGeom>
          <a:noFill/>
          <a:ln w="9525">
            <a:noFill/>
            <a:miter lim="800000"/>
            <a:headEnd/>
            <a:tailEnd/>
          </a:ln>
        </p:spPr>
      </p:pic>
      <p:cxnSp>
        <p:nvCxnSpPr>
          <p:cNvPr id="16" name="Lige pilforbindelse 15"/>
          <p:cNvCxnSpPr/>
          <p:nvPr/>
        </p:nvCxnSpPr>
        <p:spPr>
          <a:xfrm rot="10800000" flipV="1">
            <a:off x="5796136" y="1556792"/>
            <a:ext cx="2880320" cy="504056"/>
          </a:xfrm>
          <a:prstGeom prst="straightConnector1">
            <a:avLst/>
          </a:prstGeom>
          <a:ln w="6350">
            <a:solidFill>
              <a:srgbClr val="F2D25C"/>
            </a:solidFill>
            <a:tailEnd type="arrow"/>
          </a:ln>
        </p:spPr>
        <p:style>
          <a:lnRef idx="1">
            <a:schemeClr val="accent1"/>
          </a:lnRef>
          <a:fillRef idx="0">
            <a:schemeClr val="accent1"/>
          </a:fillRef>
          <a:effectRef idx="0">
            <a:schemeClr val="accent1"/>
          </a:effectRef>
          <a:fontRef idx="minor">
            <a:schemeClr val="tx1"/>
          </a:fontRef>
        </p:style>
      </p:cxnSp>
      <p:sp>
        <p:nvSpPr>
          <p:cNvPr id="15" name="Tekstboks 14"/>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3">
                                            <p:txEl>
                                              <p:pRg st="0" end="0"/>
                                            </p:txEl>
                                          </p:spTgt>
                                        </p:tgtEl>
                                        <p:attrNameLst>
                                          <p:attrName>style.visibility</p:attrName>
                                        </p:attrNameLst>
                                      </p:cBhvr>
                                      <p:to>
                                        <p:strVal val="visible"/>
                                      </p:to>
                                    </p:set>
                                    <p:anim calcmode="lin" valueType="num">
                                      <p:cBhvr additive="base">
                                        <p:cTn id="12" dur="500" fill="hold"/>
                                        <p:tgtEl>
                                          <p:spTgt spid="307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3">
                                            <p:txEl>
                                              <p:pRg st="1" end="1"/>
                                            </p:txEl>
                                          </p:spTgt>
                                        </p:tgtEl>
                                        <p:attrNameLst>
                                          <p:attrName>style.visibility</p:attrName>
                                        </p:attrNameLst>
                                      </p:cBhvr>
                                      <p:to>
                                        <p:strVal val="visible"/>
                                      </p:to>
                                    </p:set>
                                    <p:anim calcmode="lin" valueType="num">
                                      <p:cBhvr additive="base">
                                        <p:cTn id="18" dur="500" fill="hold"/>
                                        <p:tgtEl>
                                          <p:spTgt spid="307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43">
                                            <p:txEl>
                                              <p:pRg st="2" end="2"/>
                                            </p:txEl>
                                          </p:spTgt>
                                        </p:tgtEl>
                                        <p:attrNameLst>
                                          <p:attrName>style.visibility</p:attrName>
                                        </p:attrNameLst>
                                      </p:cBhvr>
                                      <p:to>
                                        <p:strVal val="visible"/>
                                      </p:to>
                                    </p:set>
                                    <p:anim calcmode="lin" valueType="num">
                                      <p:cBhvr additive="base">
                                        <p:cTn id="24" dur="500" fill="hold"/>
                                        <p:tgtEl>
                                          <p:spTgt spid="307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43">
                                            <p:txEl>
                                              <p:pRg st="3" end="3"/>
                                            </p:txEl>
                                          </p:spTgt>
                                        </p:tgtEl>
                                        <p:attrNameLst>
                                          <p:attrName>style.visibility</p:attrName>
                                        </p:attrNameLst>
                                      </p:cBhvr>
                                      <p:to>
                                        <p:strVal val="visible"/>
                                      </p:to>
                                    </p:set>
                                    <p:anim calcmode="lin" valueType="num">
                                      <p:cBhvr additive="base">
                                        <p:cTn id="30" dur="500" fill="hold"/>
                                        <p:tgtEl>
                                          <p:spTgt spid="307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07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ox(in)">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53">
                                            <p:txEl>
                                              <p:pRg st="0" end="0"/>
                                            </p:txEl>
                                          </p:spTgt>
                                        </p:tgtEl>
                                        <p:attrNameLst>
                                          <p:attrName>style.visibility</p:attrName>
                                        </p:attrNameLst>
                                      </p:cBhvr>
                                      <p:to>
                                        <p:strVal val="visible"/>
                                      </p:to>
                                    </p:set>
                                    <p:anim calcmode="lin" valueType="num">
                                      <p:cBhvr additive="base">
                                        <p:cTn id="41" dur="500" fill="hold"/>
                                        <p:tgtEl>
                                          <p:spTgt spid="3075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753">
                                            <p:txEl>
                                              <p:pRg st="1" end="1"/>
                                            </p:txEl>
                                          </p:spTgt>
                                        </p:tgtEl>
                                        <p:attrNameLst>
                                          <p:attrName>style.visibility</p:attrName>
                                        </p:attrNameLst>
                                      </p:cBhvr>
                                      <p:to>
                                        <p:strVal val="visible"/>
                                      </p:to>
                                    </p:set>
                                    <p:anim calcmode="lin" valueType="num">
                                      <p:cBhvr additive="base">
                                        <p:cTn id="47" dur="500" fill="hold"/>
                                        <p:tgtEl>
                                          <p:spTgt spid="3075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0753">
                                            <p:txEl>
                                              <p:pRg st="2" end="2"/>
                                            </p:txEl>
                                          </p:spTgt>
                                        </p:tgtEl>
                                        <p:attrNameLst>
                                          <p:attrName>style.visibility</p:attrName>
                                        </p:attrNameLst>
                                      </p:cBhvr>
                                      <p:to>
                                        <p:strVal val="visible"/>
                                      </p:to>
                                    </p:set>
                                    <p:anim calcmode="lin" valueType="num">
                                      <p:cBhvr additive="base">
                                        <p:cTn id="53" dur="500" fill="hold"/>
                                        <p:tgtEl>
                                          <p:spTgt spid="3075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7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nodeType="clickEffect">
                                  <p:stCondLst>
                                    <p:cond delay="0"/>
                                  </p:stCondLst>
                                  <p:childTnLst>
                                    <p:animRot by="21600000">
                                      <p:cBhvr>
                                        <p:cTn id="58" dur="500" fill="hold"/>
                                        <p:tgtEl>
                                          <p:spTgt spid="13"/>
                                        </p:tgtEl>
                                        <p:attrNameLst>
                                          <p:attrName>r</p:attrName>
                                        </p:attrNameLst>
                                      </p:cBhvr>
                                    </p:animRot>
                                  </p:childTnLst>
                                </p:cTn>
                              </p:par>
                              <p:par>
                                <p:cTn id="59" presetID="3" presetClass="entr" presetSubtype="1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childTnLst>
                          </p:cTn>
                        </p:par>
                        <p:par>
                          <p:cTn id="62" fill="hold">
                            <p:stCondLst>
                              <p:cond delay="500"/>
                            </p:stCondLst>
                            <p:childTnLst>
                              <p:par>
                                <p:cTn id="63" presetID="26" presetClass="emph" presetSubtype="0" fill="hold" nodeType="afterEffect">
                                  <p:stCondLst>
                                    <p:cond delay="0"/>
                                  </p:stCondLst>
                                  <p:childTnLst>
                                    <p:animEffect transition="out" filter="fade">
                                      <p:cBhvr>
                                        <p:cTn id="64" dur="500" tmFilter="0, 0; .2, .5; .8, .5; 1, 0"/>
                                        <p:tgtEl>
                                          <p:spTgt spid="16"/>
                                        </p:tgtEl>
                                      </p:cBhvr>
                                    </p:animEffect>
                                    <p:animScale>
                                      <p:cBhvr>
                                        <p:cTn id="65"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I "</a:t>
            </a:r>
            <a:r>
              <a:rPr lang="da-DK" sz="1800" dirty="0" err="1" smtClean="0">
                <a:latin typeface="AGaramond"/>
              </a:rPr>
              <a:t>Smoke</a:t>
            </a:r>
            <a:r>
              <a:rPr lang="da-DK" sz="1800" dirty="0" smtClean="0">
                <a:latin typeface="AGaramond"/>
              </a:rPr>
              <a:t> </a:t>
            </a:r>
            <a:r>
              <a:rPr lang="da-DK" sz="1800" dirty="0" err="1" smtClean="0">
                <a:latin typeface="AGaramond"/>
              </a:rPr>
              <a:t>on</a:t>
            </a:r>
            <a:r>
              <a:rPr lang="da-DK" sz="1800" dirty="0" smtClean="0">
                <a:latin typeface="AGaramond"/>
              </a:rPr>
              <a:t> the Water"-nedskriften er flere nuancer medtaget – lyt og beskriv nogle af dem der </a:t>
            </a:r>
            <a:r>
              <a:rPr lang="da-DK" sz="1800" i="1" dirty="0" smtClean="0">
                <a:latin typeface="AGaramond"/>
              </a:rPr>
              <a:t>ikke</a:t>
            </a:r>
            <a:r>
              <a:rPr lang="da-DK" sz="1800" dirty="0" smtClean="0">
                <a:latin typeface="AGaramond"/>
              </a:rPr>
              <a:t> er med i noden</a:t>
            </a:r>
          </a:p>
        </p:txBody>
      </p:sp>
      <p:pic>
        <p:nvPicPr>
          <p:cNvPr id="2867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NUANCERING</a:t>
            </a:r>
            <a:endParaRPr lang="da-DK" sz="2400" dirty="0">
              <a:solidFill>
                <a:srgbClr val="C87700"/>
              </a:solidFill>
            </a:endParaRPr>
          </a:p>
        </p:txBody>
      </p:sp>
      <p:grpSp>
        <p:nvGrpSpPr>
          <p:cNvPr id="9" name="Gruppe 8"/>
          <p:cNvGrpSpPr/>
          <p:nvPr/>
        </p:nvGrpSpPr>
        <p:grpSpPr>
          <a:xfrm>
            <a:off x="1602000" y="2514104"/>
            <a:ext cx="5940000" cy="2691696"/>
            <a:chOff x="2990850" y="2514104"/>
            <a:chExt cx="5940000" cy="2691696"/>
          </a:xfrm>
        </p:grpSpPr>
        <p:pic>
          <p:nvPicPr>
            <p:cNvPr id="7170" name="Picture 2"/>
            <p:cNvPicPr>
              <a:picLocks noChangeAspect="1" noChangeArrowheads="1"/>
            </p:cNvPicPr>
            <p:nvPr/>
          </p:nvPicPr>
          <p:blipFill>
            <a:blip r:embed="rId5" cstate="print"/>
            <a:srcRect/>
            <a:stretch>
              <a:fillRect/>
            </a:stretch>
          </p:blipFill>
          <p:spPr bwMode="auto">
            <a:xfrm>
              <a:off x="2990850" y="2784475"/>
              <a:ext cx="5940000" cy="2421325"/>
            </a:xfrm>
            <a:prstGeom prst="rect">
              <a:avLst/>
            </a:prstGeom>
            <a:noFill/>
            <a:ln w="9525">
              <a:noFill/>
              <a:miter lim="800000"/>
              <a:headEnd/>
              <a:tailEnd/>
            </a:ln>
          </p:spPr>
        </p:pic>
        <p:pic>
          <p:nvPicPr>
            <p:cNvPr id="7171" name="Picture 3"/>
            <p:cNvPicPr>
              <a:picLocks noChangeAspect="1" noChangeArrowheads="1"/>
            </p:cNvPicPr>
            <p:nvPr/>
          </p:nvPicPr>
          <p:blipFill>
            <a:blip r:embed="rId6" cstate="print"/>
            <a:srcRect/>
            <a:stretch>
              <a:fillRect/>
            </a:stretch>
          </p:blipFill>
          <p:spPr bwMode="auto">
            <a:xfrm>
              <a:off x="3024248" y="2514104"/>
              <a:ext cx="3780000" cy="266824"/>
            </a:xfrm>
            <a:prstGeom prst="rect">
              <a:avLst/>
            </a:prstGeom>
            <a:noFill/>
            <a:ln w="9525">
              <a:noFill/>
              <a:miter lim="800000"/>
              <a:headEnd/>
              <a:tailEnd/>
            </a:ln>
          </p:spPr>
        </p:pic>
      </p:grpSp>
      <p:pic>
        <p:nvPicPr>
          <p:cNvPr id="10" name="87 - Melo 21.mp3">
            <a:hlinkHover r:id="" action="ppaction://ole?verb=0"/>
          </p:cNvPr>
          <p:cNvPicPr>
            <a:picLocks noRot="1" noChangeAspect="1"/>
          </p:cNvPicPr>
          <p:nvPr>
            <a:audioFile r:link="rId1"/>
          </p:nvPr>
        </p:nvPicPr>
        <p:blipFill>
          <a:blip r:embed="rId7" cstate="print"/>
          <a:stretch>
            <a:fillRect/>
          </a:stretch>
        </p:blipFill>
        <p:spPr>
          <a:xfrm>
            <a:off x="5580112" y="2492896"/>
            <a:ext cx="276225" cy="276225"/>
          </a:xfrm>
          <a:prstGeom prst="rect">
            <a:avLst/>
          </a:prstGeom>
        </p:spPr>
      </p:pic>
      <p:pic>
        <p:nvPicPr>
          <p:cNvPr id="13" name="Picture 2"/>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11" name="Tekstboks 10"/>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solidFill>
                  <a:srgbClr val="C87700"/>
                </a:solidFill>
                <a:latin typeface="AGaramond"/>
              </a:rPr>
              <a:t>CENTRALMOTIVER</a:t>
            </a:r>
            <a:r>
              <a:rPr lang="da-DK" sz="1800" dirty="0" smtClean="0">
                <a:latin typeface="AGaramond"/>
              </a:rPr>
              <a:t> knytter sig til andre parametre end de melodiske.</a:t>
            </a:r>
          </a:p>
          <a:p>
            <a:pPr eaLnBrk="1" hangingPunct="1">
              <a:buFontTx/>
              <a:buNone/>
            </a:pPr>
            <a:r>
              <a:rPr lang="da-DK" sz="1800" dirty="0" smtClean="0">
                <a:latin typeface="AGaramond"/>
              </a:rPr>
              <a:t>Fx kan et nummers melodiske figur, grundrytme eller akkordforbindelse være et så stort særkende for nummeret at det "står og falder" med det.</a:t>
            </a:r>
          </a:p>
          <a:p>
            <a:pPr eaLnBrk="1" hangingPunct="1">
              <a:buFontTx/>
              <a:buNone/>
            </a:pPr>
            <a:r>
              <a:rPr lang="da-DK" sz="1800" dirty="0" smtClean="0">
                <a:latin typeface="AGaramond"/>
              </a:rPr>
              <a:t>Et centralmotiv kan være så grundlæggende at det har været bærende for nummeret under tilblivelsen af nummeret – det kan være at nummeret er vokset ud fra centralmotivet.</a:t>
            </a:r>
          </a:p>
          <a:p>
            <a:pPr eaLnBrk="1" hangingPunct="1">
              <a:buFontTx/>
              <a:buNone/>
            </a:pPr>
            <a:endParaRPr lang="da-DK" sz="1800" dirty="0" smtClean="0">
              <a:latin typeface="AGaramond"/>
            </a:endParaRPr>
          </a:p>
          <a:p>
            <a:pPr eaLnBrk="1" hangingPunct="1">
              <a:buFontTx/>
              <a:buNone/>
            </a:pPr>
            <a:r>
              <a:rPr lang="da-DK" sz="1800" dirty="0" smtClean="0">
                <a:latin typeface="AGaramond"/>
              </a:rPr>
              <a:t>Et centralmotiv kan være synligt på overfladen – fx et hook – eller leve et mere skjult musikalsk liv – fx en akkordstruktur eller akkompagnementsfigur</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CENTRALMOTIVER</a:t>
            </a:r>
            <a:endParaRPr lang="da-DK" sz="2400" dirty="0">
              <a:solidFill>
                <a:srgbClr val="C87700"/>
              </a:solidFill>
            </a:endParaRPr>
          </a:p>
        </p:txBody>
      </p:sp>
      <p:pic>
        <p:nvPicPr>
          <p:cNvPr id="7"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9" name="Tekstboks 8"/>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ox(in)">
                                      <p:cBhvr>
                                        <p:cTn id="7" dur="500"/>
                                        <p:tgtEl>
                                          <p:spTgt spid="286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xEl>
                                              <p:pRg st="2" end="2"/>
                                            </p:txEl>
                                          </p:spTgt>
                                        </p:tgtEl>
                                        <p:attrNameLst>
                                          <p:attrName>style.visibility</p:attrName>
                                        </p:attrNameLst>
                                      </p:cBhvr>
                                      <p:to>
                                        <p:strVal val="visible"/>
                                      </p:to>
                                    </p:set>
                                    <p:animEffect transition="in" filter="box(in)">
                                      <p:cBhvr>
                                        <p:cTn id="12" dur="500"/>
                                        <p:tgtEl>
                                          <p:spTgt spid="286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box(in)">
                                      <p:cBhvr>
                                        <p:cTn id="1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endParaRPr lang="da-DK" sz="1800" dirty="0" smtClean="0">
              <a:latin typeface="AGaramond"/>
            </a:endParaRPr>
          </a:p>
        </p:txBody>
      </p:sp>
      <p:pic>
        <p:nvPicPr>
          <p:cNvPr id="28676" name="Picture 4"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CENTRALMOTIVER</a:t>
            </a:r>
            <a:endParaRPr lang="da-DK" sz="2400" dirty="0">
              <a:solidFill>
                <a:srgbClr val="C87700"/>
              </a:solidFill>
            </a:endParaRPr>
          </a:p>
        </p:txBody>
      </p:sp>
      <p:pic>
        <p:nvPicPr>
          <p:cNvPr id="7"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grpSp>
        <p:nvGrpSpPr>
          <p:cNvPr id="16" name="Gruppe 15"/>
          <p:cNvGrpSpPr/>
          <p:nvPr/>
        </p:nvGrpSpPr>
        <p:grpSpPr>
          <a:xfrm>
            <a:off x="1187624" y="1628800"/>
            <a:ext cx="6534376" cy="3244913"/>
            <a:chOff x="1187624" y="1628800"/>
            <a:chExt cx="6534376" cy="3244913"/>
          </a:xfrm>
        </p:grpSpPr>
        <p:grpSp>
          <p:nvGrpSpPr>
            <p:cNvPr id="10" name="Gruppe 9"/>
            <p:cNvGrpSpPr/>
            <p:nvPr/>
          </p:nvGrpSpPr>
          <p:grpSpPr>
            <a:xfrm>
              <a:off x="1422000" y="1628800"/>
              <a:ext cx="6300000" cy="3244913"/>
              <a:chOff x="2997200" y="2890654"/>
              <a:chExt cx="6300000" cy="3244913"/>
            </a:xfrm>
          </p:grpSpPr>
          <p:pic>
            <p:nvPicPr>
              <p:cNvPr id="9219" name="Picture 3"/>
              <p:cNvPicPr>
                <a:picLocks noChangeAspect="1" noChangeArrowheads="1"/>
              </p:cNvPicPr>
              <p:nvPr/>
            </p:nvPicPr>
            <p:blipFill>
              <a:blip r:embed="rId8" cstate="print"/>
              <a:srcRect/>
              <a:stretch>
                <a:fillRect/>
              </a:stretch>
            </p:blipFill>
            <p:spPr bwMode="auto">
              <a:xfrm>
                <a:off x="2997200" y="3573016"/>
                <a:ext cx="6300000" cy="2562551"/>
              </a:xfrm>
              <a:prstGeom prst="rect">
                <a:avLst/>
              </a:prstGeom>
              <a:noFill/>
              <a:ln w="9525">
                <a:noFill/>
                <a:miter lim="800000"/>
                <a:headEnd/>
                <a:tailEnd/>
              </a:ln>
            </p:spPr>
          </p:pic>
          <p:pic>
            <p:nvPicPr>
              <p:cNvPr id="9218" name="Picture 2"/>
              <p:cNvPicPr>
                <a:picLocks noChangeAspect="1" noChangeArrowheads="1"/>
              </p:cNvPicPr>
              <p:nvPr/>
            </p:nvPicPr>
            <p:blipFill>
              <a:blip r:embed="rId9" cstate="print"/>
              <a:srcRect/>
              <a:stretch>
                <a:fillRect/>
              </a:stretch>
            </p:blipFill>
            <p:spPr bwMode="auto">
              <a:xfrm>
                <a:off x="3021012" y="2890654"/>
                <a:ext cx="6206400" cy="682896"/>
              </a:xfrm>
              <a:prstGeom prst="rect">
                <a:avLst/>
              </a:prstGeom>
              <a:noFill/>
              <a:ln w="9525">
                <a:noFill/>
                <a:miter lim="800000"/>
                <a:headEnd/>
                <a:tailEnd/>
              </a:ln>
            </p:spPr>
          </p:pic>
        </p:grpSp>
        <p:pic>
          <p:nvPicPr>
            <p:cNvPr id="11" name="88 - Melo 22a.mp3">
              <a:hlinkHover r:id="" action="ppaction://ole?verb=0"/>
            </p:cNvPr>
            <p:cNvPicPr>
              <a:picLocks noRot="1" noChangeAspect="1"/>
            </p:cNvPicPr>
            <p:nvPr>
              <a:audioFile r:link="rId2"/>
            </p:nvPr>
          </p:nvPicPr>
          <p:blipFill>
            <a:blip r:embed="rId10" cstate="print"/>
            <a:stretch>
              <a:fillRect/>
            </a:stretch>
          </p:blipFill>
          <p:spPr>
            <a:xfrm>
              <a:off x="1187624" y="2924944"/>
              <a:ext cx="276225" cy="276225"/>
            </a:xfrm>
            <a:prstGeom prst="rect">
              <a:avLst/>
            </a:prstGeom>
          </p:spPr>
        </p:pic>
        <p:pic>
          <p:nvPicPr>
            <p:cNvPr id="12" name="89 - Melo 22b.mp3">
              <a:hlinkHover r:id="" action="ppaction://ole?verb=0"/>
            </p:cNvPr>
            <p:cNvPicPr>
              <a:picLocks noRot="1" noChangeAspect="1"/>
            </p:cNvPicPr>
            <p:nvPr>
              <a:audioFile r:link="rId3"/>
            </p:nvPr>
          </p:nvPicPr>
          <p:blipFill>
            <a:blip r:embed="rId11" cstate="print"/>
            <a:stretch>
              <a:fillRect/>
            </a:stretch>
          </p:blipFill>
          <p:spPr>
            <a:xfrm>
              <a:off x="1210484" y="4016494"/>
              <a:ext cx="276225" cy="276225"/>
            </a:xfrm>
            <a:prstGeom prst="rect">
              <a:avLst/>
            </a:prstGeom>
          </p:spPr>
        </p:pic>
      </p:grpSp>
      <p:pic>
        <p:nvPicPr>
          <p:cNvPr id="9220" name="Picture 4"/>
          <p:cNvPicPr>
            <a:picLocks noChangeAspect="1" noChangeArrowheads="1"/>
          </p:cNvPicPr>
          <p:nvPr/>
        </p:nvPicPr>
        <p:blipFill>
          <a:blip r:embed="rId12" cstate="print"/>
          <a:srcRect/>
          <a:stretch>
            <a:fillRect/>
          </a:stretch>
        </p:blipFill>
        <p:spPr bwMode="auto">
          <a:xfrm>
            <a:off x="1422000" y="4653136"/>
            <a:ext cx="6300000" cy="1752823"/>
          </a:xfrm>
          <a:prstGeom prst="rect">
            <a:avLst/>
          </a:prstGeom>
          <a:noFill/>
          <a:ln w="9525">
            <a:noFill/>
            <a:miter lim="800000"/>
            <a:headEnd/>
            <a:tailEnd/>
          </a:ln>
        </p:spPr>
      </p:pic>
      <p:pic>
        <p:nvPicPr>
          <p:cNvPr id="17" name="91 - Melo 24.mp3">
            <a:hlinkHover r:id="" action="ppaction://ole?verb=0"/>
          </p:cNvPr>
          <p:cNvPicPr>
            <a:picLocks noRot="1" noChangeAspect="1"/>
          </p:cNvPicPr>
          <p:nvPr>
            <a:audioFile r:link="rId1"/>
          </p:nvPr>
        </p:nvPicPr>
        <p:blipFill>
          <a:blip r:embed="rId13" cstate="print"/>
          <a:stretch>
            <a:fillRect/>
          </a:stretch>
        </p:blipFill>
        <p:spPr>
          <a:xfrm>
            <a:off x="1259632" y="5445224"/>
            <a:ext cx="276225" cy="276225"/>
          </a:xfrm>
          <a:prstGeom prst="rect">
            <a:avLst/>
          </a:prstGeom>
        </p:spPr>
      </p:pic>
      <p:sp>
        <p:nvSpPr>
          <p:cNvPr id="15" name="Tekstboks 14"/>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6"/>
                                        </p:tgtEl>
                                      </p:cBhvr>
                                      <p:by x="90000" y="90000"/>
                                    </p:animScale>
                                  </p:childTnLst>
                                </p:cTn>
                              </p:par>
                              <p:par>
                                <p:cTn id="7" presetID="64" presetClass="path" presetSubtype="0" accel="50000" decel="50000" fill="hold" nodeType="withEffect">
                                  <p:stCondLst>
                                    <p:cond delay="0"/>
                                  </p:stCondLst>
                                  <p:childTnLst>
                                    <p:animMotion origin="layout" path="M -0.00503 0.04213 L -2.77778E-6 -0.01597 " pathEditMode="relative" rAng="0" ptsTypes="AA">
                                      <p:cBhvr>
                                        <p:cTn id="8" dur="500" fill="hold"/>
                                        <p:tgtEl>
                                          <p:spTgt spid="16"/>
                                        </p:tgtEl>
                                        <p:attrNameLst>
                                          <p:attrName>ppt_x</p:attrName>
                                          <p:attrName>ppt_y</p:attrName>
                                        </p:attrNameLst>
                                      </p:cBhvr>
                                      <p:rCtr x="2" y="-29"/>
                                    </p:animMotion>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ox(in)">
                                      <p:cBhvr>
                                        <p:cTn id="12" dur="500"/>
                                        <p:tgtEl>
                                          <p:spTgt spid="9220"/>
                                        </p:tgtEl>
                                      </p:cBhvr>
                                    </p:animEffect>
                                  </p:childTnLst>
                                </p:cTn>
                              </p:par>
                              <p:par>
                                <p:cTn id="13" presetID="4"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ox(i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eaLnBrk="1" hangingPunct="1">
              <a:buFontTx/>
              <a:buNone/>
            </a:pPr>
            <a:r>
              <a:rPr lang="da-DK" sz="1800" dirty="0" smtClean="0">
                <a:latin typeface="AGaramond"/>
              </a:rPr>
              <a:t>Der er en </a:t>
            </a:r>
            <a:r>
              <a:rPr lang="da-DK" sz="1800" dirty="0" smtClean="0">
                <a:solidFill>
                  <a:srgbClr val="C87700"/>
                </a:solidFill>
                <a:latin typeface="AGaramond"/>
              </a:rPr>
              <a:t>SOLO</a:t>
            </a:r>
            <a:r>
              <a:rPr lang="da-DK" sz="1800" dirty="0" smtClean="0">
                <a:latin typeface="AGaramond"/>
              </a:rPr>
              <a:t> i mange rocknumre – ofte instrumental og ofte mere eller mindre improviseret. Der er som regel solo for ét instrument ad gangen.</a:t>
            </a:r>
          </a:p>
          <a:p>
            <a:pPr eaLnBrk="1" hangingPunct="1">
              <a:buFontTx/>
              <a:buNone/>
            </a:pPr>
            <a:endParaRPr lang="da-DK" sz="1800" dirty="0" smtClean="0">
              <a:latin typeface="AGaramond"/>
            </a:endParaRPr>
          </a:p>
          <a:p>
            <a:pPr eaLnBrk="1" hangingPunct="1">
              <a:buFontTx/>
              <a:buNone/>
            </a:pPr>
            <a:r>
              <a:rPr lang="da-DK" sz="1800" dirty="0" smtClean="0">
                <a:latin typeface="AGaramond"/>
              </a:rPr>
              <a:t>En </a:t>
            </a:r>
            <a:r>
              <a:rPr lang="da-DK" sz="1800" dirty="0" smtClean="0">
                <a:solidFill>
                  <a:srgbClr val="C87700"/>
                </a:solidFill>
                <a:latin typeface="AGaramond"/>
              </a:rPr>
              <a:t>SOLO </a:t>
            </a:r>
            <a:r>
              <a:rPr lang="da-DK" sz="1800" dirty="0" smtClean="0">
                <a:latin typeface="AGaramond"/>
              </a:rPr>
              <a:t>er som regel</a:t>
            </a:r>
          </a:p>
          <a:p>
            <a:pPr eaLnBrk="1" hangingPunct="1"/>
            <a:r>
              <a:rPr lang="da-DK" sz="1800" dirty="0" smtClean="0">
                <a:latin typeface="AGaramond"/>
              </a:rPr>
              <a:t>spillet af et enkelt instrument</a:t>
            </a:r>
          </a:p>
          <a:p>
            <a:pPr eaLnBrk="1" hangingPunct="1"/>
            <a:r>
              <a:rPr lang="da-DK" sz="1800" dirty="0" smtClean="0">
                <a:latin typeface="AGaramond"/>
              </a:rPr>
              <a:t>akkompagneret af rytmegruppen, der spiller et af nummerets </a:t>
            </a:r>
            <a:r>
              <a:rPr lang="da-DK" sz="1800" dirty="0" err="1" smtClean="0">
                <a:latin typeface="AGaramond"/>
              </a:rPr>
              <a:t>formled</a:t>
            </a:r>
            <a:endParaRPr lang="da-DK" sz="1800" dirty="0" smtClean="0">
              <a:latin typeface="AGaramond"/>
            </a:endParaRPr>
          </a:p>
          <a:p>
            <a:pPr eaLnBrk="1" hangingPunct="1"/>
            <a:r>
              <a:rPr lang="da-DK" sz="1800" dirty="0" smtClean="0">
                <a:latin typeface="AGaramond"/>
              </a:rPr>
              <a:t>skabt af </a:t>
            </a:r>
            <a:r>
              <a:rPr lang="da-DK" sz="1800" dirty="0" err="1" smtClean="0">
                <a:latin typeface="AGaramond"/>
              </a:rPr>
              <a:t>tonemateriale</a:t>
            </a:r>
            <a:r>
              <a:rPr lang="da-DK" sz="1800" dirty="0" smtClean="0">
                <a:latin typeface="AGaramond"/>
              </a:rPr>
              <a:t> fra de underliggende akkorder i akkompagnementet</a:t>
            </a:r>
          </a:p>
          <a:p>
            <a:pPr eaLnBrk="1" hangingPunct="1"/>
            <a:r>
              <a:rPr lang="da-DK" sz="1800" dirty="0" smtClean="0">
                <a:latin typeface="AGaramond"/>
              </a:rPr>
              <a:t>i overensstemmelse med nummerets </a:t>
            </a:r>
            <a:r>
              <a:rPr lang="da-DK" sz="1800" dirty="0" err="1" smtClean="0">
                <a:latin typeface="AGaramond"/>
              </a:rPr>
              <a:t>groove</a:t>
            </a:r>
            <a:r>
              <a:rPr lang="da-DK" sz="1800" dirty="0" smtClean="0">
                <a:latin typeface="AGaramond"/>
              </a:rPr>
              <a:t> – rytmikken i soloen "skal passe ind"</a:t>
            </a:r>
          </a:p>
          <a:p>
            <a:pPr eaLnBrk="1" hangingPunct="1">
              <a:buNone/>
            </a:pPr>
            <a:endParaRPr lang="da-DK" sz="1800" dirty="0" smtClean="0">
              <a:latin typeface="AGaramond"/>
            </a:endParaRP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SOLOSPIL</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a:buNone/>
            </a:pPr>
            <a:r>
              <a:rPr lang="da-DK" sz="1800" dirty="0" smtClean="0">
                <a:latin typeface="AGaramond"/>
              </a:rPr>
              <a:t>Rocksoloer analyseres på sammen måde som anden melodik i nummeret. Analysen kan også beskrive hvordan soloens melodik er i forhold til nummerets øvrige melodiske materiale og det harmoniske grundlag.</a:t>
            </a:r>
          </a:p>
          <a:p>
            <a:endParaRPr lang="da-DK" sz="1800" dirty="0" smtClean="0">
              <a:latin typeface="AGaramond"/>
            </a:endParaRPr>
          </a:p>
          <a:p>
            <a:pPr>
              <a:buNone/>
            </a:pPr>
            <a:r>
              <a:rPr lang="da-DK" sz="1800" dirty="0" smtClean="0">
                <a:latin typeface="AGaramond"/>
              </a:rPr>
              <a:t>3 hovedprincipper for rocksoloer:</a:t>
            </a:r>
          </a:p>
          <a:p>
            <a:r>
              <a:rPr lang="da-DK" sz="1800" dirty="0" smtClean="0">
                <a:solidFill>
                  <a:srgbClr val="C87700"/>
                </a:solidFill>
                <a:latin typeface="AGaramond"/>
              </a:rPr>
              <a:t>PARAFRASE</a:t>
            </a:r>
            <a:r>
              <a:rPr lang="da-DK" sz="1800" dirty="0" smtClean="0">
                <a:latin typeface="AGaramond"/>
              </a:rPr>
              <a:t> – en variation af sangens melodistof</a:t>
            </a:r>
          </a:p>
          <a:p>
            <a:r>
              <a:rPr lang="da-DK" sz="1800" dirty="0" smtClean="0">
                <a:solidFill>
                  <a:srgbClr val="C87700"/>
                </a:solidFill>
                <a:latin typeface="AGaramond"/>
              </a:rPr>
              <a:t>MOTIVISK IMPROVISATION </a:t>
            </a:r>
            <a:r>
              <a:rPr lang="da-DK" sz="1800" dirty="0" smtClean="0">
                <a:latin typeface="AGaramond"/>
              </a:rPr>
              <a:t>– udvikler og varierer melodiske og rytmiske motiver, der kan stamme fra nummeret eller opstå spontant</a:t>
            </a:r>
          </a:p>
          <a:p>
            <a:r>
              <a:rPr lang="da-DK" sz="1800" dirty="0" smtClean="0">
                <a:solidFill>
                  <a:srgbClr val="C87700"/>
                </a:solidFill>
                <a:latin typeface="AGaramond"/>
              </a:rPr>
              <a:t>AKKORDISK IMPROVISATION </a:t>
            </a:r>
            <a:r>
              <a:rPr lang="da-DK" sz="1800" dirty="0" smtClean="0">
                <a:latin typeface="AGaramond"/>
              </a:rPr>
              <a:t>– skala- og figurspil (fx akkordbrydninger) uden større rytmisk eller melodisk klar udtryksmåde</a:t>
            </a:r>
          </a:p>
        </p:txBody>
      </p:sp>
      <p:pic>
        <p:nvPicPr>
          <p:cNvPr id="28676"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SOLOSPIL</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MELODIK OG MOTIVER</a:t>
            </a:r>
          </a:p>
        </p:txBody>
      </p:sp>
      <p:sp>
        <p:nvSpPr>
          <p:cNvPr id="28675" name="Rectangle 3"/>
          <p:cNvSpPr>
            <a:spLocks noGrp="1" noChangeArrowheads="1"/>
          </p:cNvSpPr>
          <p:nvPr>
            <p:ph type="body" idx="1"/>
          </p:nvPr>
        </p:nvSpPr>
        <p:spPr/>
        <p:txBody>
          <a:bodyPr/>
          <a:lstStyle/>
          <a:p>
            <a:pPr>
              <a:buNone/>
            </a:pPr>
            <a:endParaRPr lang="da-DK" sz="1800" dirty="0" smtClean="0">
              <a:latin typeface="AGaramond"/>
            </a:endParaRPr>
          </a:p>
          <a:p>
            <a:pPr>
              <a:buNone/>
            </a:pPr>
            <a:endParaRPr lang="da-DK" sz="1800" dirty="0" smtClean="0">
              <a:solidFill>
                <a:srgbClr val="C87700"/>
              </a:solidFill>
              <a:latin typeface="AGaramond"/>
            </a:endParaRPr>
          </a:p>
          <a:p>
            <a:pPr>
              <a:buNone/>
            </a:pPr>
            <a:endParaRPr lang="da-DK" sz="1800" dirty="0" smtClean="0">
              <a:solidFill>
                <a:srgbClr val="C87700"/>
              </a:solidFill>
              <a:latin typeface="AGaramond"/>
            </a:endParaRPr>
          </a:p>
          <a:p>
            <a:pPr>
              <a:buNone/>
            </a:pPr>
            <a:endParaRPr lang="da-DK" sz="1800" dirty="0" smtClean="0">
              <a:solidFill>
                <a:srgbClr val="C87700"/>
              </a:solidFill>
              <a:latin typeface="AGaramond"/>
            </a:endParaRPr>
          </a:p>
          <a:p>
            <a:pPr>
              <a:buNone/>
            </a:pPr>
            <a:endParaRPr lang="da-DK" sz="1800" dirty="0" smtClean="0">
              <a:solidFill>
                <a:srgbClr val="C87700"/>
              </a:solidFill>
              <a:latin typeface="AGaramond"/>
            </a:endParaRPr>
          </a:p>
          <a:p>
            <a:pPr>
              <a:buNone/>
            </a:pPr>
            <a:endParaRPr lang="da-DK" sz="1800" dirty="0" smtClean="0">
              <a:solidFill>
                <a:srgbClr val="C87700"/>
              </a:solidFill>
              <a:latin typeface="AGaramond"/>
            </a:endParaRPr>
          </a:p>
          <a:p>
            <a:pPr>
              <a:buNone/>
            </a:pPr>
            <a:endParaRPr lang="da-DK" sz="1800" dirty="0" smtClean="0">
              <a:solidFill>
                <a:srgbClr val="C87700"/>
              </a:solidFill>
              <a:latin typeface="AGaramond"/>
            </a:endParaRPr>
          </a:p>
          <a:p>
            <a:pPr>
              <a:buNone/>
            </a:pPr>
            <a:endParaRPr lang="da-DK" sz="1800" dirty="0" smtClean="0">
              <a:latin typeface="AGaramond"/>
            </a:endParaRPr>
          </a:p>
          <a:p>
            <a:pPr>
              <a:buNone/>
            </a:pPr>
            <a:endParaRPr lang="da-DK" sz="1800" dirty="0" smtClean="0"/>
          </a:p>
          <a:p>
            <a:pPr>
              <a:buNone/>
            </a:pPr>
            <a:endParaRPr lang="da-DK" sz="1800" dirty="0" smtClean="0"/>
          </a:p>
          <a:p>
            <a:pPr eaLnBrk="1" hangingPunct="1">
              <a:buNone/>
            </a:pPr>
            <a:endParaRPr lang="da-DK" sz="1800" dirty="0" smtClean="0">
              <a:latin typeface="AGaramond"/>
            </a:endParaRPr>
          </a:p>
        </p:txBody>
      </p:sp>
      <p:pic>
        <p:nvPicPr>
          <p:cNvPr id="28676" name="Picture 4"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8" name="Text Box 13"/>
          <p:cNvSpPr txBox="1">
            <a:spLocks noChangeArrowheads="1"/>
          </p:cNvSpPr>
          <p:nvPr/>
        </p:nvSpPr>
        <p:spPr bwMode="auto">
          <a:xfrm>
            <a:off x="1979533" y="1196975"/>
            <a:ext cx="5184935"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SOLOSPIL - EKSEMPLER</a:t>
            </a:r>
            <a:endParaRPr lang="da-DK" sz="2400" dirty="0">
              <a:solidFill>
                <a:srgbClr val="C87700"/>
              </a:solidFill>
            </a:endParaRPr>
          </a:p>
        </p:txBody>
      </p:sp>
      <p:pic>
        <p:nvPicPr>
          <p:cNvPr id="6" name="Picture 2"/>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8604448" y="1196752"/>
            <a:ext cx="432000" cy="432000"/>
          </a:xfrm>
          <a:prstGeom prst="rect">
            <a:avLst/>
          </a:prstGeom>
          <a:noFill/>
          <a:ln w="9525">
            <a:noFill/>
            <a:miter lim="800000"/>
            <a:headEnd/>
            <a:tailEnd/>
          </a:ln>
        </p:spPr>
      </p:pic>
      <p:grpSp>
        <p:nvGrpSpPr>
          <p:cNvPr id="19" name="Gruppe 18"/>
          <p:cNvGrpSpPr/>
          <p:nvPr/>
        </p:nvGrpSpPr>
        <p:grpSpPr>
          <a:xfrm>
            <a:off x="1187624" y="1812528"/>
            <a:ext cx="6541914" cy="2768600"/>
            <a:chOff x="1187624" y="1556792"/>
            <a:chExt cx="6541914" cy="2768600"/>
          </a:xfrm>
        </p:grpSpPr>
        <p:pic>
          <p:nvPicPr>
            <p:cNvPr id="10242" name="Picture 2"/>
            <p:cNvPicPr>
              <a:picLocks noChangeAspect="1" noChangeArrowheads="1"/>
            </p:cNvPicPr>
            <p:nvPr/>
          </p:nvPicPr>
          <p:blipFill>
            <a:blip r:embed="rId6" cstate="print"/>
            <a:srcRect/>
            <a:stretch>
              <a:fillRect/>
            </a:stretch>
          </p:blipFill>
          <p:spPr bwMode="auto">
            <a:xfrm>
              <a:off x="1414463" y="1556792"/>
              <a:ext cx="6315075" cy="2768600"/>
            </a:xfrm>
            <a:prstGeom prst="rect">
              <a:avLst/>
            </a:prstGeom>
            <a:noFill/>
            <a:ln w="9525">
              <a:noFill/>
              <a:miter lim="800000"/>
              <a:headEnd/>
              <a:tailEnd/>
            </a:ln>
            <a:effectLst/>
          </p:spPr>
        </p:pic>
        <p:sp>
          <p:nvSpPr>
            <p:cNvPr id="9" name="Ellipse 8"/>
            <p:cNvSpPr/>
            <p:nvPr/>
          </p:nvSpPr>
          <p:spPr>
            <a:xfrm>
              <a:off x="2195736" y="1859682"/>
              <a:ext cx="2111092" cy="360040"/>
            </a:xfrm>
            <a:prstGeom prst="ellipse">
              <a:avLst/>
            </a:prstGeom>
            <a:noFill/>
            <a:ln w="31750">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sp>
          <p:nvSpPr>
            <p:cNvPr id="10" name="Ellipse 9"/>
            <p:cNvSpPr/>
            <p:nvPr/>
          </p:nvSpPr>
          <p:spPr>
            <a:xfrm>
              <a:off x="6948264" y="3103250"/>
              <a:ext cx="720080" cy="216024"/>
            </a:xfrm>
            <a:prstGeom prst="ellipse">
              <a:avLst/>
            </a:prstGeom>
            <a:noFill/>
            <a:ln w="31750">
              <a:solidFill>
                <a:srgbClr val="C877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a-DK"/>
            </a:p>
          </p:txBody>
        </p:sp>
        <p:cxnSp>
          <p:nvCxnSpPr>
            <p:cNvPr id="12" name="Lige forbindelse 11"/>
            <p:cNvCxnSpPr/>
            <p:nvPr/>
          </p:nvCxnSpPr>
          <p:spPr>
            <a:xfrm>
              <a:off x="2892956" y="3527296"/>
              <a:ext cx="1080120" cy="0"/>
            </a:xfrm>
            <a:prstGeom prst="line">
              <a:avLst/>
            </a:prstGeom>
            <a:ln w="31750">
              <a:solidFill>
                <a:srgbClr val="C87700"/>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a:xfrm>
              <a:off x="5678408" y="3523868"/>
              <a:ext cx="1116000" cy="0"/>
            </a:xfrm>
            <a:prstGeom prst="line">
              <a:avLst/>
            </a:prstGeom>
            <a:ln w="31750">
              <a:solidFill>
                <a:srgbClr val="C87700"/>
              </a:solidFill>
            </a:ln>
          </p:spPr>
          <p:style>
            <a:lnRef idx="1">
              <a:schemeClr val="accent1"/>
            </a:lnRef>
            <a:fillRef idx="0">
              <a:schemeClr val="accent1"/>
            </a:fillRef>
            <a:effectRef idx="0">
              <a:schemeClr val="accent1"/>
            </a:effectRef>
            <a:fontRef idx="minor">
              <a:schemeClr val="tx1"/>
            </a:fontRef>
          </p:style>
        </p:cxnSp>
        <p:pic>
          <p:nvPicPr>
            <p:cNvPr id="18" name="95 - Melo 27.mp3">
              <a:hlinkHover r:id="" action="ppaction://ole?verb=0"/>
            </p:cNvPr>
            <p:cNvPicPr>
              <a:picLocks noRot="1" noChangeAspect="1"/>
            </p:cNvPicPr>
            <p:nvPr>
              <a:audioFile r:link="rId1"/>
            </p:nvPr>
          </p:nvPicPr>
          <p:blipFill>
            <a:blip r:embed="rId7" cstate="print"/>
            <a:stretch>
              <a:fillRect/>
            </a:stretch>
          </p:blipFill>
          <p:spPr>
            <a:xfrm>
              <a:off x="1187624" y="1628800"/>
              <a:ext cx="276225" cy="276225"/>
            </a:xfrm>
            <a:prstGeom prst="rect">
              <a:avLst/>
            </a:prstGeom>
          </p:spPr>
        </p:pic>
      </p:grpSp>
      <p:sp>
        <p:nvSpPr>
          <p:cNvPr id="14" name="Tekstboks 13"/>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p:txBody>
          <a:bodyPr/>
          <a:lstStyle/>
          <a:p>
            <a:pPr eaLnBrk="1" hangingPunct="1">
              <a:buFontTx/>
              <a:buNone/>
            </a:pPr>
            <a:r>
              <a:rPr lang="da-DK" sz="1800" dirty="0" smtClean="0">
                <a:latin typeface="AGaramond"/>
              </a:rPr>
              <a:t>Betydningen af tekster afhænger af lytteren – fx lægger anmeldere ofte større vægt på indholdet af teksterne end fans.</a:t>
            </a:r>
          </a:p>
          <a:p>
            <a:pPr eaLnBrk="1" hangingPunct="1">
              <a:buFontTx/>
              <a:buNone/>
            </a:pPr>
            <a:endParaRPr lang="da-DK" sz="1800" dirty="0" smtClean="0">
              <a:latin typeface="AGaramond"/>
            </a:endParaRPr>
          </a:p>
          <a:p>
            <a:pPr eaLnBrk="1" hangingPunct="1">
              <a:buFontTx/>
              <a:buNone/>
            </a:pPr>
            <a:r>
              <a:rPr lang="da-DK" sz="1800" dirty="0" smtClean="0">
                <a:latin typeface="AGaramond"/>
              </a:rPr>
              <a:t>For lytteren er det rockens </a:t>
            </a:r>
            <a:r>
              <a:rPr lang="da-DK" sz="1800" i="1" dirty="0" smtClean="0">
                <a:latin typeface="AGaramond"/>
              </a:rPr>
              <a:t>kodesprog</a:t>
            </a:r>
            <a:r>
              <a:rPr lang="da-DK" sz="1800" dirty="0" smtClean="0">
                <a:latin typeface="AGaramond"/>
              </a:rPr>
              <a:t> der fokuseres på. </a:t>
            </a:r>
            <a:br>
              <a:rPr lang="da-DK" sz="1800" dirty="0" smtClean="0">
                <a:latin typeface="AGaramond"/>
              </a:rPr>
            </a:br>
            <a:r>
              <a:rPr lang="da-DK" sz="1800" dirty="0" smtClean="0">
                <a:latin typeface="AGaramond"/>
              </a:rPr>
              <a:t>Dette kodesprogs primære bestanddele er sound, </a:t>
            </a:r>
            <a:r>
              <a:rPr lang="da-DK" sz="1800" dirty="0" err="1" smtClean="0">
                <a:latin typeface="AGaramond"/>
              </a:rPr>
              <a:t>groove</a:t>
            </a:r>
            <a:r>
              <a:rPr lang="da-DK" sz="1800" dirty="0" smtClean="0">
                <a:latin typeface="AGaramond"/>
              </a:rPr>
              <a:t>, melodiske motiver og </a:t>
            </a:r>
            <a:r>
              <a:rPr lang="da-DK" sz="1800" dirty="0" err="1" smtClean="0">
                <a:latin typeface="AGaramond"/>
              </a:rPr>
              <a:t>associationsskabende</a:t>
            </a:r>
            <a:r>
              <a:rPr lang="da-DK" sz="1800" dirty="0" smtClean="0">
                <a:latin typeface="AGaramond"/>
              </a:rPr>
              <a:t> tekstelementer.</a:t>
            </a:r>
          </a:p>
          <a:p>
            <a:pPr eaLnBrk="1" hangingPunct="1">
              <a:buFontTx/>
              <a:buNone/>
            </a:pPr>
            <a:endParaRPr lang="da-DK" sz="1800" dirty="0" smtClean="0">
              <a:latin typeface="AGaramond"/>
            </a:endParaRPr>
          </a:p>
          <a:p>
            <a:pPr eaLnBrk="1" hangingPunct="1">
              <a:buFontTx/>
              <a:buNone/>
            </a:pPr>
            <a:r>
              <a:rPr lang="da-DK" sz="1800" dirty="0" smtClean="0">
                <a:latin typeface="AGaramond"/>
              </a:rPr>
              <a:t>Det er meget almindeligt at rockmusik bliver til ud fra en musikalsk ide – et </a:t>
            </a:r>
            <a:r>
              <a:rPr lang="da-DK" sz="1800" i="1" dirty="0" smtClean="0">
                <a:latin typeface="AGaramond"/>
              </a:rPr>
              <a:t>riff</a:t>
            </a:r>
            <a:r>
              <a:rPr lang="da-DK" sz="1800" dirty="0" smtClean="0">
                <a:latin typeface="AGaramond"/>
              </a:rPr>
              <a:t>, en </a:t>
            </a:r>
            <a:r>
              <a:rPr lang="da-DK" sz="1800" i="1" dirty="0" smtClean="0">
                <a:latin typeface="AGaramond"/>
              </a:rPr>
              <a:t>vamp</a:t>
            </a:r>
            <a:r>
              <a:rPr lang="da-DK" sz="1800" dirty="0" smtClean="0">
                <a:latin typeface="AGaramond"/>
              </a:rPr>
              <a:t>, en melodistump – de såkaldte "</a:t>
            </a:r>
            <a:r>
              <a:rPr lang="da-DK" sz="1800" i="1" dirty="0" err="1" smtClean="0">
                <a:latin typeface="AGaramond"/>
              </a:rPr>
              <a:t>doodles</a:t>
            </a:r>
            <a:r>
              <a:rPr lang="da-DK" sz="1800" dirty="0" smtClean="0">
                <a:latin typeface="AGaramond"/>
              </a:rPr>
              <a:t>". Ud fra disse stykkes måske små tekststumper på.</a:t>
            </a:r>
            <a:br>
              <a:rPr lang="da-DK" sz="1800" dirty="0" smtClean="0">
                <a:latin typeface="AGaramond"/>
              </a:rPr>
            </a:br>
            <a:r>
              <a:rPr lang="da-DK" sz="1800" dirty="0" smtClean="0">
                <a:latin typeface="AGaramond"/>
              </a:rPr>
              <a:t>Når sådan en proces er færdig, er der derfor ikke tale om en rocktekst, der kan stå alene som et litterært værk – MEN det er heller ikke hensigten med en rocktekst!!</a:t>
            </a:r>
          </a:p>
          <a:p>
            <a:pPr eaLnBrk="1" hangingPunct="1">
              <a:buFontTx/>
              <a:buNone/>
            </a:pPr>
            <a:endParaRPr lang="da-DK" sz="1800" dirty="0" smtClean="0">
              <a:latin typeface="AGaramond"/>
            </a:endParaRPr>
          </a:p>
          <a:p>
            <a:pPr eaLnBrk="1" hangingPunct="1">
              <a:buFontTx/>
              <a:buNone/>
            </a:pPr>
            <a:endParaRPr lang="da-DK" sz="1800" dirty="0" smtClean="0">
              <a:latin typeface="AGaramond"/>
            </a:endParaRP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ROCKTEKSTER</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box(in)">
                                      <p:cBhvr>
                                        <p:cTn id="7" dur="500"/>
                                        <p:tgtEl>
                                          <p:spTgt spid="29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4" end="4"/>
                                            </p:txEl>
                                          </p:spTgt>
                                        </p:tgtEl>
                                        <p:attrNameLst>
                                          <p:attrName>style.visibility</p:attrName>
                                        </p:attrNameLst>
                                      </p:cBhvr>
                                      <p:to>
                                        <p:strVal val="visible"/>
                                      </p:to>
                                    </p:set>
                                    <p:animEffect transition="in" filter="box(in)">
                                      <p:cBhvr>
                                        <p:cTn id="12"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a:xfrm>
            <a:off x="457200" y="1600200"/>
            <a:ext cx="8229600" cy="4925144"/>
          </a:xfrm>
        </p:spPr>
        <p:txBody>
          <a:bodyPr/>
          <a:lstStyle/>
          <a:p>
            <a:pPr eaLnBrk="1" hangingPunct="1">
              <a:buNone/>
            </a:pPr>
            <a:r>
              <a:rPr lang="da-DK" sz="1800" dirty="0" smtClean="0">
                <a:latin typeface="AGaramond"/>
              </a:rPr>
              <a:t>Analysen af en rocktekst retter sig mod, hvordan tekst og musik </a:t>
            </a:r>
            <a:r>
              <a:rPr lang="da-DK" sz="1800" i="1" dirty="0" smtClean="0">
                <a:latin typeface="AGaramond"/>
              </a:rPr>
              <a:t>virker sammen</a:t>
            </a:r>
            <a:r>
              <a:rPr lang="da-DK" sz="1800" dirty="0" smtClean="0">
                <a:latin typeface="AGaramond"/>
              </a:rPr>
              <a:t> – hvilke ord/vendinger påkalder sig lytterens opmærksomhed.</a:t>
            </a:r>
          </a:p>
          <a:p>
            <a:pPr eaLnBrk="1" hangingPunct="1">
              <a:buNone/>
            </a:pPr>
            <a:r>
              <a:rPr lang="da-DK" sz="1800" dirty="0" smtClean="0">
                <a:latin typeface="AGaramond"/>
              </a:rPr>
              <a:t>Det kan fx være hooklines, men det kan også være andre tekststeder, som vækker en stemning og giver associationer – måske er der tegn på </a:t>
            </a:r>
            <a:r>
              <a:rPr lang="da-DK" sz="1800" i="1" dirty="0" smtClean="0">
                <a:latin typeface="AGaramond"/>
              </a:rPr>
              <a:t>konflikt</a:t>
            </a:r>
            <a:r>
              <a:rPr lang="da-DK" sz="1800" dirty="0" smtClean="0">
                <a:latin typeface="AGaramond"/>
              </a:rPr>
              <a:t>, </a:t>
            </a:r>
            <a:r>
              <a:rPr lang="da-DK" sz="1800" i="1" dirty="0" smtClean="0">
                <a:latin typeface="AGaramond"/>
              </a:rPr>
              <a:t>harmoni</a:t>
            </a:r>
            <a:r>
              <a:rPr lang="da-DK" sz="1800" dirty="0" smtClean="0">
                <a:latin typeface="AGaramond"/>
              </a:rPr>
              <a:t>, </a:t>
            </a:r>
            <a:r>
              <a:rPr lang="da-DK" sz="1800" i="1" dirty="0" smtClean="0">
                <a:latin typeface="AGaramond"/>
              </a:rPr>
              <a:t>protest</a:t>
            </a:r>
            <a:r>
              <a:rPr lang="da-DK" sz="1800" dirty="0" smtClean="0">
                <a:latin typeface="AGaramond"/>
              </a:rPr>
              <a:t>, </a:t>
            </a:r>
            <a:r>
              <a:rPr lang="da-DK" sz="1800" i="1" dirty="0" smtClean="0">
                <a:latin typeface="AGaramond"/>
              </a:rPr>
              <a:t>oprør</a:t>
            </a:r>
            <a:r>
              <a:rPr lang="da-DK" sz="1800" dirty="0" smtClean="0">
                <a:latin typeface="AGaramond"/>
              </a:rPr>
              <a:t>, </a:t>
            </a:r>
            <a:r>
              <a:rPr lang="da-DK" sz="1800" i="1" dirty="0" smtClean="0">
                <a:latin typeface="AGaramond"/>
              </a:rPr>
              <a:t>glæde</a:t>
            </a:r>
            <a:r>
              <a:rPr lang="da-DK" sz="1800" dirty="0" smtClean="0">
                <a:latin typeface="AGaramond"/>
              </a:rPr>
              <a:t> over tingenes tilstand, </a:t>
            </a:r>
            <a:r>
              <a:rPr lang="da-DK" sz="1800" i="1" dirty="0" smtClean="0">
                <a:latin typeface="AGaramond"/>
              </a:rPr>
              <a:t>desperation</a:t>
            </a:r>
            <a:r>
              <a:rPr lang="da-DK" sz="1800" dirty="0" smtClean="0">
                <a:latin typeface="AGaramond"/>
              </a:rPr>
              <a:t>, </a:t>
            </a:r>
            <a:r>
              <a:rPr lang="da-DK" sz="1800" i="1" dirty="0" err="1" smtClean="0">
                <a:latin typeface="AGaramond"/>
              </a:rPr>
              <a:t>aggresivitet</a:t>
            </a:r>
            <a:r>
              <a:rPr lang="da-DK" sz="1800" dirty="0" smtClean="0">
                <a:latin typeface="AGaramond"/>
              </a:rPr>
              <a:t>, </a:t>
            </a:r>
            <a:r>
              <a:rPr lang="da-DK" sz="1800" i="1" dirty="0" smtClean="0">
                <a:latin typeface="AGaramond"/>
              </a:rPr>
              <a:t>tomhed</a:t>
            </a:r>
            <a:r>
              <a:rPr lang="da-DK" sz="1800" dirty="0" smtClean="0">
                <a:latin typeface="AGaramond"/>
              </a:rPr>
              <a:t>, </a:t>
            </a:r>
            <a:r>
              <a:rPr lang="da-DK" sz="1800" i="1" dirty="0" smtClean="0">
                <a:latin typeface="AGaramond"/>
              </a:rPr>
              <a:t>melankoli</a:t>
            </a:r>
            <a:r>
              <a:rPr lang="da-DK" sz="1800" dirty="0" smtClean="0">
                <a:latin typeface="AGaramond"/>
              </a:rPr>
              <a:t>, </a:t>
            </a:r>
            <a:r>
              <a:rPr lang="da-DK" sz="1800" i="1" dirty="0" smtClean="0">
                <a:latin typeface="AGaramond"/>
              </a:rPr>
              <a:t>meningsløshed</a:t>
            </a:r>
            <a:r>
              <a:rPr lang="da-DK" sz="1800" dirty="0" smtClean="0">
                <a:latin typeface="AGaramond"/>
              </a:rPr>
              <a:t>, </a:t>
            </a:r>
            <a:r>
              <a:rPr lang="da-DK" sz="1800" i="1" dirty="0" smtClean="0">
                <a:latin typeface="AGaramond"/>
              </a:rPr>
              <a:t>fascination</a:t>
            </a:r>
            <a:r>
              <a:rPr lang="da-DK" sz="1800" dirty="0" smtClean="0">
                <a:latin typeface="AGaramond"/>
              </a:rPr>
              <a:t>, </a:t>
            </a:r>
            <a:r>
              <a:rPr lang="da-DK" sz="1800" i="1" dirty="0" smtClean="0">
                <a:latin typeface="AGaramond"/>
              </a:rPr>
              <a:t>forførelse</a:t>
            </a:r>
            <a:r>
              <a:rPr lang="da-DK" sz="1800" dirty="0" smtClean="0">
                <a:latin typeface="AGaramond"/>
              </a:rPr>
              <a:t>, </a:t>
            </a:r>
            <a:r>
              <a:rPr lang="da-DK" sz="1800" i="1" dirty="0" smtClean="0">
                <a:latin typeface="AGaramond"/>
              </a:rPr>
              <a:t>opstemthed</a:t>
            </a:r>
            <a:r>
              <a:rPr lang="da-DK" sz="1800" dirty="0" smtClean="0">
                <a:latin typeface="AGaramond"/>
              </a:rPr>
              <a:t>, </a:t>
            </a:r>
            <a:r>
              <a:rPr lang="da-DK" sz="1800" i="1" dirty="0" smtClean="0">
                <a:latin typeface="AGaramond"/>
              </a:rPr>
              <a:t>meningsfylde</a:t>
            </a:r>
            <a:r>
              <a:rPr lang="da-DK" sz="1800" dirty="0" smtClean="0">
                <a:latin typeface="AGaramond"/>
              </a:rPr>
              <a:t>, </a:t>
            </a:r>
            <a:r>
              <a:rPr lang="da-DK" sz="1800" i="1" dirty="0" smtClean="0">
                <a:latin typeface="AGaramond"/>
              </a:rPr>
              <a:t>drømme</a:t>
            </a:r>
            <a:r>
              <a:rPr lang="da-DK" sz="1800" dirty="0" smtClean="0">
                <a:latin typeface="AGaramond"/>
              </a:rPr>
              <a:t> og </a:t>
            </a:r>
            <a:r>
              <a:rPr lang="da-DK" sz="1800" i="1" dirty="0" smtClean="0">
                <a:latin typeface="AGaramond"/>
              </a:rPr>
              <a:t>håb</a:t>
            </a:r>
            <a:r>
              <a:rPr lang="da-DK" sz="1800" dirty="0" smtClean="0">
                <a:latin typeface="AGaramond"/>
              </a:rPr>
              <a:t>.</a:t>
            </a:r>
          </a:p>
          <a:p>
            <a:pPr eaLnBrk="1" hangingPunct="1">
              <a:buNone/>
            </a:pPr>
            <a:endParaRPr lang="da-DK" sz="1800" dirty="0" smtClean="0">
              <a:latin typeface="AGaramond"/>
            </a:endParaRPr>
          </a:p>
          <a:p>
            <a:pPr eaLnBrk="1" hangingPunct="1">
              <a:buNone/>
            </a:pPr>
            <a:r>
              <a:rPr lang="da-DK" sz="1800" dirty="0" smtClean="0">
                <a:latin typeface="AGaramond"/>
              </a:rPr>
              <a:t>Når det umiddelbart centrale i teksten er fundet, giver analysen et bud på, om det svarer til tekstens helhedsudtryk og det helhedsindtryk, det giver.</a:t>
            </a:r>
          </a:p>
          <a:p>
            <a:pPr eaLnBrk="1" hangingPunct="1">
              <a:buNone/>
            </a:pPr>
            <a:r>
              <a:rPr lang="da-DK" sz="1800" dirty="0" smtClean="0">
                <a:latin typeface="AGaramond"/>
              </a:rPr>
              <a:t>Analysen samler iagttagelser i en række nøgleord og/eller begreber der dækker tekstens forskellige betydnings- og associationsfelter</a:t>
            </a:r>
          </a:p>
          <a:p>
            <a:pPr eaLnBrk="1" hangingPunct="1">
              <a:buNone/>
            </a:pPr>
            <a:endParaRPr lang="da-DK" sz="1800" dirty="0" smtClean="0">
              <a:latin typeface="AGaramond"/>
            </a:endParaRPr>
          </a:p>
          <a:p>
            <a:pPr eaLnBrk="1" hangingPunct="1">
              <a:buNone/>
            </a:pPr>
            <a:r>
              <a:rPr lang="da-DK" sz="1800" dirty="0" smtClean="0">
                <a:latin typeface="AGaramond"/>
              </a:rPr>
              <a:t>Endelig undersøger analysen hvilken </a:t>
            </a:r>
            <a:r>
              <a:rPr lang="da-DK" sz="1800" b="1" dirty="0" smtClean="0">
                <a:latin typeface="AGaramond"/>
              </a:rPr>
              <a:t>overensstemmelse</a:t>
            </a:r>
            <a:r>
              <a:rPr lang="da-DK" sz="1800" dirty="0" smtClean="0">
                <a:latin typeface="AGaramond"/>
              </a:rPr>
              <a:t> eller evt. </a:t>
            </a:r>
            <a:r>
              <a:rPr lang="da-DK" sz="1800" b="1" dirty="0" smtClean="0">
                <a:latin typeface="AGaramond"/>
              </a:rPr>
              <a:t>modsigelse</a:t>
            </a:r>
            <a:r>
              <a:rPr lang="da-DK" sz="1800" dirty="0" smtClean="0">
                <a:latin typeface="AGaramond"/>
              </a:rPr>
              <a:t> der er mellem det musikalske og det sproglige udtryk.</a:t>
            </a: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ROCKTEKSTER</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box(in)">
                                      <p:cBhvr>
                                        <p:cTn id="17" dur="500"/>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box(in)">
                                      <p:cBhvr>
                                        <p:cTn id="22" dur="500"/>
                                        <p:tgtEl>
                                          <p:spTgt spid="296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box(in)">
                                      <p:cBhvr>
                                        <p:cTn id="2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p:txBody>
          <a:bodyPr/>
          <a:lstStyle/>
          <a:p>
            <a:pPr eaLnBrk="1" hangingPunct="1">
              <a:buNone/>
            </a:pPr>
            <a:r>
              <a:rPr lang="da-DK" sz="1800" dirty="0" smtClean="0">
                <a:latin typeface="AGaramond"/>
              </a:rPr>
              <a:t>Tekstanalysen kan med fordel opdeles i følgende punkter:</a:t>
            </a:r>
          </a:p>
          <a:p>
            <a:pPr eaLnBrk="1" hangingPunct="1">
              <a:buNone/>
            </a:pPr>
            <a:r>
              <a:rPr lang="da-DK" sz="1800" u="sng" dirty="0" smtClean="0">
                <a:solidFill>
                  <a:srgbClr val="C87700"/>
                </a:solidFill>
                <a:latin typeface="AGaramond"/>
              </a:rPr>
              <a:t>FORM OG FUNKTION</a:t>
            </a:r>
          </a:p>
          <a:p>
            <a:pPr eaLnBrk="1" hangingPunct="1"/>
            <a:r>
              <a:rPr lang="da-DK" sz="1800" dirty="0" smtClean="0">
                <a:latin typeface="AGaramond"/>
              </a:rPr>
              <a:t>sammenhængen mellem melodiens fraser og </a:t>
            </a:r>
            <a:r>
              <a:rPr lang="da-DK" sz="1800" dirty="0" err="1" smtClean="0">
                <a:latin typeface="AGaramond"/>
              </a:rPr>
              <a:t>formled</a:t>
            </a:r>
            <a:r>
              <a:rPr lang="da-DK" sz="1800" dirty="0" smtClean="0">
                <a:latin typeface="AGaramond"/>
              </a:rPr>
              <a:t> og tekstens opdeling i linjer og vers</a:t>
            </a:r>
          </a:p>
          <a:p>
            <a:pPr eaLnBrk="1" hangingPunct="1"/>
            <a:r>
              <a:rPr lang="da-DK" sz="1800" dirty="0" smtClean="0">
                <a:latin typeface="AGaramond"/>
              </a:rPr>
              <a:t>tekstafsnit der gentages med jævne mellemrum og synges på samme melodi, fungerer som omkvæd</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HANDLING OG PERSONKARAKTERISTIK</a:t>
            </a:r>
          </a:p>
          <a:p>
            <a:pPr eaLnBrk="1" hangingPunct="1"/>
            <a:r>
              <a:rPr lang="da-DK" sz="1800" dirty="0" smtClean="0">
                <a:latin typeface="AGaramond"/>
              </a:rPr>
              <a:t>teksten kan have en dynamisk fremadskrivende handling eller være statisk og/eller reflekterende</a:t>
            </a:r>
          </a:p>
          <a:p>
            <a:pPr eaLnBrk="1" hangingPunct="1"/>
            <a:r>
              <a:rPr lang="da-DK" sz="1800" dirty="0" smtClean="0">
                <a:latin typeface="AGaramond"/>
              </a:rPr>
              <a:t>personerne i teksten undersøges for beskrivende karakteristik – i rocktekster foregiver sangeren ofte hovedpersonen – fx i blues, ballader etc.</a:t>
            </a:r>
          </a:p>
          <a:p>
            <a:pPr eaLnBrk="1" hangingPunct="1">
              <a:buNone/>
            </a:pPr>
            <a:endParaRPr lang="da-DK" sz="1800" dirty="0" smtClean="0">
              <a:latin typeface="AGaramond"/>
            </a:endParaRP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ROCKTEKSTER</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ox(in)">
                                      <p:cBhvr>
                                        <p:cTn id="7" dur="500"/>
                                        <p:tgtEl>
                                          <p:spTgt spid="29699">
                                            <p:txEl>
                                              <p:pRg st="1" end="1"/>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 calcmode="lin" valueType="num">
                                      <p:cBhvr additive="base">
                                        <p:cTn id="11"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 calcmode="lin" valueType="num">
                                      <p:cBhvr additive="base">
                                        <p:cTn id="17"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box(in)">
                                      <p:cBhvr>
                                        <p:cTn id="23" dur="500"/>
                                        <p:tgtEl>
                                          <p:spTgt spid="29699">
                                            <p:txEl>
                                              <p:pRg st="5" end="5"/>
                                            </p:txEl>
                                          </p:spTgt>
                                        </p:tgtEl>
                                      </p:cBhvr>
                                    </p:animEffect>
                                  </p:childTnLst>
                                </p:cTn>
                              </p:par>
                            </p:childTnLst>
                          </p:cTn>
                        </p:par>
                        <p:par>
                          <p:cTn id="24" fill="hold">
                            <p:stCondLst>
                              <p:cond delay="500"/>
                            </p:stCondLst>
                            <p:childTnLst>
                              <p:par>
                                <p:cTn id="25" presetID="4" presetClass="entr" presetSubtype="16" fill="hold" grpId="0" nodeType="afterEffect">
                                  <p:stCondLst>
                                    <p:cond delay="0"/>
                                  </p:stCondLst>
                                  <p:childTnLst>
                                    <p:set>
                                      <p:cBhvr>
                                        <p:cTn id="26" dur="1" fill="hold">
                                          <p:stCondLst>
                                            <p:cond delay="0"/>
                                          </p:stCondLst>
                                        </p:cTn>
                                        <p:tgtEl>
                                          <p:spTgt spid="29699">
                                            <p:txEl>
                                              <p:pRg st="6" end="6"/>
                                            </p:txEl>
                                          </p:spTgt>
                                        </p:tgtEl>
                                        <p:attrNameLst>
                                          <p:attrName>style.visibility</p:attrName>
                                        </p:attrNameLst>
                                      </p:cBhvr>
                                      <p:to>
                                        <p:strVal val="visible"/>
                                      </p:to>
                                    </p:set>
                                    <p:animEffect transition="in" filter="box(in)">
                                      <p:cBhvr>
                                        <p:cTn id="27" dur="500"/>
                                        <p:tgtEl>
                                          <p:spTgt spid="296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699">
                                            <p:txEl>
                                              <p:pRg st="7" end="7"/>
                                            </p:txEl>
                                          </p:spTgt>
                                        </p:tgtEl>
                                        <p:attrNameLst>
                                          <p:attrName>style.visibility</p:attrName>
                                        </p:attrNameLst>
                                      </p:cBhvr>
                                      <p:to>
                                        <p:strVal val="visible"/>
                                      </p:to>
                                    </p:set>
                                    <p:animEffect transition="in" filter="box(in)">
                                      <p:cBhvr>
                                        <p:cTn id="32"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p:txBody>
          <a:bodyPr/>
          <a:lstStyle/>
          <a:p>
            <a:pPr eaLnBrk="1" hangingPunct="1">
              <a:buNone/>
            </a:pPr>
            <a:r>
              <a:rPr lang="da-DK" sz="1800" u="sng" dirty="0" smtClean="0">
                <a:solidFill>
                  <a:srgbClr val="C87700"/>
                </a:solidFill>
                <a:latin typeface="AGaramond"/>
              </a:rPr>
              <a:t>GENTAGELSESELEMENTER</a:t>
            </a:r>
          </a:p>
          <a:p>
            <a:pPr eaLnBrk="1" hangingPunct="1"/>
            <a:r>
              <a:rPr lang="da-DK" sz="1800" dirty="0" smtClean="0">
                <a:latin typeface="AGaramond"/>
              </a:rPr>
              <a:t>omkvæd er det måske tydeligste gentagelseselement</a:t>
            </a:r>
          </a:p>
          <a:p>
            <a:pPr eaLnBrk="1" hangingPunct="1"/>
            <a:r>
              <a:rPr lang="da-DK" sz="1800" dirty="0" smtClean="0">
                <a:latin typeface="AGaramond"/>
              </a:rPr>
              <a:t>tekstede hooklinjer kan fungere som en del af et omkvæd – evt. optakt til omkvæd – eller optræde i alle typer af </a:t>
            </a:r>
            <a:r>
              <a:rPr lang="da-DK" sz="1800" dirty="0" err="1" smtClean="0">
                <a:latin typeface="AGaramond"/>
              </a:rPr>
              <a:t>formled</a:t>
            </a:r>
            <a:endParaRPr lang="da-DK" sz="1800" dirty="0" smtClean="0">
              <a:latin typeface="AGaramond"/>
            </a:endParaRPr>
          </a:p>
          <a:p>
            <a:pPr eaLnBrk="1" hangingPunct="1"/>
            <a:r>
              <a:rPr lang="da-DK" sz="1800" dirty="0" smtClean="0">
                <a:latin typeface="AGaramond"/>
              </a:rPr>
              <a:t>gentagelse af </a:t>
            </a:r>
            <a:r>
              <a:rPr lang="da-DK" sz="1800" dirty="0" err="1" smtClean="0">
                <a:latin typeface="AGaramond"/>
              </a:rPr>
              <a:t>tekstfraser</a:t>
            </a:r>
            <a:r>
              <a:rPr lang="da-DK" sz="1800" dirty="0" smtClean="0">
                <a:latin typeface="AGaramond"/>
              </a:rPr>
              <a:t> kan virke intensiverende – et formål kan være at give publikum fællesskabsfølelse (ved at synge med)</a:t>
            </a:r>
          </a:p>
          <a:p>
            <a:pPr eaLnBrk="1" hangingPunct="1"/>
            <a:r>
              <a:rPr lang="da-DK" sz="1800" dirty="0" smtClean="0">
                <a:latin typeface="AGaramond"/>
              </a:rPr>
              <a:t>ord og fraser der gentages mange gange, får status af nøgleord</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SPROG OG SYMBOLIK</a:t>
            </a:r>
          </a:p>
          <a:p>
            <a:pPr eaLnBrk="1" hangingPunct="1"/>
            <a:r>
              <a:rPr lang="da-DK" sz="1800" dirty="0" smtClean="0">
                <a:latin typeface="AGaramond"/>
              </a:rPr>
              <a:t>ordvalg og stilleje har betydning for virkningen af teksten</a:t>
            </a:r>
          </a:p>
          <a:p>
            <a:pPr eaLnBrk="1" hangingPunct="1"/>
            <a:r>
              <a:rPr lang="da-DK" sz="1800" dirty="0" smtClean="0">
                <a:latin typeface="AGaramond"/>
              </a:rPr>
              <a:t>billedsprog og symbolik undersøges for virkning og associationskraft – billedsproget bruges tit i rocktekster på "grænsen" af den tekstlige sammenhæng, primært for effektens og fascinationskraftens skyld – </a:t>
            </a:r>
            <a:r>
              <a:rPr lang="da-DK" sz="1800" u="sng" dirty="0" smtClean="0">
                <a:latin typeface="AGaramond"/>
              </a:rPr>
              <a:t>pas på med overfortolkninger…</a:t>
            </a: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ROCKTEKSTER</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Effect transition="in" filter="box(in)">
                                      <p:cBhvr>
                                        <p:cTn id="35" dur="500"/>
                                        <p:tgtEl>
                                          <p:spTgt spid="29699">
                                            <p:txEl>
                                              <p:pRg st="6" end="6"/>
                                            </p:txEl>
                                          </p:spTgt>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9699">
                                            <p:txEl>
                                              <p:pRg st="7" end="7"/>
                                            </p:txEl>
                                          </p:spTgt>
                                        </p:tgtEl>
                                        <p:attrNameLst>
                                          <p:attrName>style.visibility</p:attrName>
                                        </p:attrNameLst>
                                      </p:cBhvr>
                                      <p:to>
                                        <p:strVal val="visible"/>
                                      </p:to>
                                    </p:set>
                                    <p:anim calcmode="lin" valueType="num">
                                      <p:cBhvr additive="base">
                                        <p:cTn id="3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699">
                                            <p:txEl>
                                              <p:pRg st="8" end="8"/>
                                            </p:txEl>
                                          </p:spTgt>
                                        </p:tgtEl>
                                        <p:attrNameLst>
                                          <p:attrName>style.visibility</p:attrName>
                                        </p:attrNameLst>
                                      </p:cBhvr>
                                      <p:to>
                                        <p:strVal val="visible"/>
                                      </p:to>
                                    </p:set>
                                    <p:anim calcmode="lin" valueType="num">
                                      <p:cBhvr additive="base">
                                        <p:cTn id="4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 HOOK – BREAK – GIMMICK</a:t>
            </a:r>
          </a:p>
        </p:txBody>
      </p:sp>
      <p:pic>
        <p:nvPicPr>
          <p:cNvPr id="8195" name="Picture 3" descr="logo"/>
          <p:cNvPicPr>
            <a:picLocks noChangeAspect="1" noChangeArrowheads="1"/>
          </p:cNvPicPr>
          <p:nvPr/>
        </p:nvPicPr>
        <p:blipFill>
          <a:blip r:embed="rId4" cstate="print"/>
          <a:srcRect/>
          <a:stretch>
            <a:fillRect/>
          </a:stretch>
        </p:blipFill>
        <p:spPr bwMode="auto">
          <a:xfrm>
            <a:off x="1187450" y="44450"/>
            <a:ext cx="449263" cy="950913"/>
          </a:xfrm>
          <a:prstGeom prst="rect">
            <a:avLst/>
          </a:prstGeom>
          <a:noFill/>
          <a:ln w="9525">
            <a:noFill/>
            <a:miter lim="800000"/>
            <a:headEnd/>
            <a:tailEnd/>
          </a:ln>
        </p:spPr>
      </p:pic>
      <p:sp>
        <p:nvSpPr>
          <p:cNvPr id="8196" name="Text Box 4"/>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dirty="0">
                <a:solidFill>
                  <a:srgbClr val="C87700"/>
                </a:solidFill>
                <a:latin typeface="AGaramond"/>
              </a:rPr>
              <a:t>BREAKS</a:t>
            </a:r>
          </a:p>
        </p:txBody>
      </p:sp>
      <p:sp>
        <p:nvSpPr>
          <p:cNvPr id="32773" name="Text Box 5"/>
          <p:cNvSpPr txBox="1">
            <a:spLocks noChangeArrowheads="1"/>
          </p:cNvSpPr>
          <p:nvPr/>
        </p:nvSpPr>
        <p:spPr bwMode="auto">
          <a:xfrm>
            <a:off x="395288" y="2374900"/>
            <a:ext cx="8280400" cy="1054100"/>
          </a:xfrm>
          <a:prstGeom prst="rect">
            <a:avLst/>
          </a:prstGeom>
          <a:noFill/>
          <a:ln w="9525">
            <a:noFill/>
            <a:miter lim="800000"/>
            <a:headEnd/>
            <a:tailEnd/>
          </a:ln>
        </p:spPr>
        <p:txBody>
          <a:bodyPr>
            <a:spAutoFit/>
          </a:bodyPr>
          <a:lstStyle/>
          <a:p>
            <a:pPr>
              <a:spcBef>
                <a:spcPct val="50000"/>
              </a:spcBef>
              <a:buFontTx/>
              <a:buChar char="•"/>
            </a:pPr>
            <a:r>
              <a:rPr lang="da-DK" dirty="0">
                <a:latin typeface="AGaramond"/>
              </a:rPr>
              <a:t>Break til sidst i omkvædet på </a:t>
            </a:r>
            <a:r>
              <a:rPr lang="da-DK" dirty="0" smtClean="0">
                <a:latin typeface="AGaramond"/>
              </a:rPr>
              <a:t>"</a:t>
            </a:r>
            <a:r>
              <a:rPr lang="da-DK" dirty="0" err="1" smtClean="0">
                <a:latin typeface="AGaramond"/>
              </a:rPr>
              <a:t>with</a:t>
            </a:r>
            <a:r>
              <a:rPr lang="da-DK" dirty="0" smtClean="0">
                <a:latin typeface="AGaramond"/>
              </a:rPr>
              <a:t> </a:t>
            </a:r>
            <a:r>
              <a:rPr lang="da-DK" dirty="0">
                <a:latin typeface="AGaramond"/>
              </a:rPr>
              <a:t>a love </a:t>
            </a:r>
            <a:r>
              <a:rPr lang="da-DK" dirty="0" err="1">
                <a:latin typeface="AGaramond"/>
              </a:rPr>
              <a:t>like</a:t>
            </a:r>
            <a:r>
              <a:rPr lang="da-DK" dirty="0">
                <a:latin typeface="AGaramond"/>
              </a:rPr>
              <a:t> </a:t>
            </a:r>
            <a:r>
              <a:rPr lang="da-DK" dirty="0" err="1" smtClean="0">
                <a:latin typeface="AGaramond"/>
              </a:rPr>
              <a:t>that</a:t>
            </a:r>
            <a:r>
              <a:rPr lang="da-DK" dirty="0" smtClean="0">
                <a:latin typeface="AGaramond"/>
              </a:rPr>
              <a:t>"</a:t>
            </a:r>
            <a:endParaRPr lang="da-DK" dirty="0">
              <a:latin typeface="AGaramond"/>
            </a:endParaRPr>
          </a:p>
          <a:p>
            <a:pPr>
              <a:spcBef>
                <a:spcPct val="50000"/>
              </a:spcBef>
              <a:buFontTx/>
              <a:buChar char="•"/>
            </a:pPr>
            <a:r>
              <a:rPr lang="da-DK" dirty="0">
                <a:latin typeface="AGaramond"/>
              </a:rPr>
              <a:t>Bruges til opbremsning i slutningen af sangen hvor sidste linje af sangen gentages</a:t>
            </a:r>
            <a:endParaRPr lang="da-DK" b="1" dirty="0">
              <a:latin typeface="AGaramond"/>
            </a:endParaRPr>
          </a:p>
        </p:txBody>
      </p:sp>
      <p:sp>
        <p:nvSpPr>
          <p:cNvPr id="32776" name="Text Box 8"/>
          <p:cNvSpPr txBox="1">
            <a:spLocks noChangeArrowheads="1"/>
          </p:cNvSpPr>
          <p:nvPr/>
        </p:nvSpPr>
        <p:spPr bwMode="auto">
          <a:xfrm>
            <a:off x="406400" y="1916113"/>
            <a:ext cx="5389563" cy="366712"/>
          </a:xfrm>
          <a:prstGeom prst="rect">
            <a:avLst/>
          </a:prstGeom>
          <a:noFill/>
          <a:ln w="9525">
            <a:noFill/>
            <a:miter lim="800000"/>
            <a:headEnd/>
            <a:tailEnd/>
          </a:ln>
        </p:spPr>
        <p:txBody>
          <a:bodyPr>
            <a:spAutoFit/>
          </a:bodyPr>
          <a:lstStyle/>
          <a:p>
            <a:pPr>
              <a:spcBef>
                <a:spcPct val="50000"/>
              </a:spcBef>
            </a:pPr>
            <a:r>
              <a:rPr lang="da-DK" b="1" dirty="0"/>
              <a:t>EKS. 8:</a:t>
            </a:r>
            <a:r>
              <a:rPr lang="da-DK" dirty="0"/>
              <a:t> </a:t>
            </a:r>
            <a:r>
              <a:rPr lang="da-DK" dirty="0" smtClean="0"/>
              <a:t>"</a:t>
            </a:r>
            <a:r>
              <a:rPr lang="da-DK" dirty="0" err="1" smtClean="0"/>
              <a:t>She</a:t>
            </a:r>
            <a:r>
              <a:rPr lang="da-DK" dirty="0" smtClean="0"/>
              <a:t> </a:t>
            </a:r>
            <a:r>
              <a:rPr lang="da-DK" dirty="0"/>
              <a:t>loves </a:t>
            </a:r>
            <a:r>
              <a:rPr lang="da-DK" dirty="0" err="1" smtClean="0"/>
              <a:t>You</a:t>
            </a:r>
            <a:r>
              <a:rPr lang="da-DK" dirty="0" smtClean="0"/>
              <a:t>", </a:t>
            </a:r>
            <a:r>
              <a:rPr lang="da-DK" dirty="0"/>
              <a:t>The Beatles (1963). </a:t>
            </a:r>
          </a:p>
        </p:txBody>
      </p:sp>
      <p:pic>
        <p:nvPicPr>
          <p:cNvPr id="32781" name="08 - Hook 8.mp3">
            <a:hlinkHover r:id="" action="ppaction://ole?verb=0"/>
          </p:cNvPr>
          <p:cNvPicPr>
            <a:picLocks noRot="1" noChangeAspect="1" noChangeArrowheads="1"/>
          </p:cNvPicPr>
          <p:nvPr>
            <a:audioFile r:link="rId1"/>
          </p:nvPr>
        </p:nvPicPr>
        <p:blipFill>
          <a:blip r:embed="rId5" cstate="print"/>
          <a:srcRect/>
          <a:stretch>
            <a:fillRect/>
          </a:stretch>
        </p:blipFill>
        <p:spPr bwMode="auto">
          <a:xfrm>
            <a:off x="5275263" y="1949450"/>
            <a:ext cx="304800" cy="304800"/>
          </a:xfrm>
          <a:prstGeom prst="rect">
            <a:avLst/>
          </a:prstGeom>
          <a:noFill/>
          <a:ln w="9525">
            <a:noFill/>
            <a:miter lim="800000"/>
            <a:headEnd/>
            <a:tailEnd/>
          </a:ln>
        </p:spPr>
      </p:pic>
      <p:pic>
        <p:nvPicPr>
          <p:cNvPr id="32783" name="Picture 15"/>
          <p:cNvPicPr>
            <a:picLocks noChangeAspect="1" noChangeArrowheads="1"/>
          </p:cNvPicPr>
          <p:nvPr/>
        </p:nvPicPr>
        <p:blipFill>
          <a:blip r:embed="rId6" cstate="print"/>
          <a:srcRect/>
          <a:stretch>
            <a:fillRect/>
          </a:stretch>
        </p:blipFill>
        <p:spPr bwMode="auto">
          <a:xfrm rot="-837022">
            <a:off x="5003800" y="3429000"/>
            <a:ext cx="2692400" cy="2433638"/>
          </a:xfrm>
          <a:prstGeom prst="rect">
            <a:avLst/>
          </a:prstGeom>
          <a:noFill/>
          <a:ln w="9525">
            <a:noFill/>
            <a:miter lim="800000"/>
            <a:headEnd/>
            <a:tailEnd/>
          </a:ln>
        </p:spPr>
      </p:pic>
      <p:pic>
        <p:nvPicPr>
          <p:cNvPr id="9" name="Picture 2"/>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a:off x="8604448" y="1157839"/>
            <a:ext cx="432000" cy="689912"/>
          </a:xfrm>
          <a:prstGeom prst="rect">
            <a:avLst/>
          </a:prstGeom>
          <a:noFill/>
          <a:ln w="9525">
            <a:noFill/>
            <a:miter lim="800000"/>
            <a:headEnd/>
            <a:tailEnd/>
          </a:ln>
        </p:spPr>
      </p:pic>
      <p:sp>
        <p:nvSpPr>
          <p:cNvPr id="10" name="Tekstboks 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box(in)">
                                      <p:cBhvr>
                                        <p:cTn id="7" dur="500"/>
                                        <p:tgtEl>
                                          <p:spTgt spid="3278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2776"/>
                                        </p:tgtEl>
                                        <p:attrNameLst>
                                          <p:attrName>style.visibility</p:attrName>
                                        </p:attrNameLst>
                                      </p:cBhvr>
                                      <p:to>
                                        <p:strVal val="visible"/>
                                      </p:to>
                                    </p:set>
                                    <p:animEffect transition="in" filter="box(in)">
                                      <p:cBhvr>
                                        <p:cTn id="10" dur="500"/>
                                        <p:tgtEl>
                                          <p:spTgt spid="32776"/>
                                        </p:tgtEl>
                                      </p:cBhvr>
                                    </p:animEffect>
                                  </p:childTnLst>
                                </p:cTn>
                              </p:par>
                            </p:childTnLst>
                          </p:cTn>
                        </p:par>
                        <p:par>
                          <p:cTn id="11" fill="hold">
                            <p:stCondLst>
                              <p:cond delay="500"/>
                            </p:stCondLst>
                            <p:childTnLst>
                              <p:par>
                                <p:cTn id="12" presetID="31" presetClass="entr" presetSubtype="0" fill="hold" nodeType="afterEffect">
                                  <p:stCondLst>
                                    <p:cond delay="1200"/>
                                  </p:stCondLst>
                                  <p:iterate type="lt">
                                    <p:tmPct val="5000"/>
                                  </p:iterate>
                                  <p:childTnLst>
                                    <p:set>
                                      <p:cBhvr>
                                        <p:cTn id="13" dur="1" fill="hold">
                                          <p:stCondLst>
                                            <p:cond delay="0"/>
                                          </p:stCondLst>
                                        </p:cTn>
                                        <p:tgtEl>
                                          <p:spTgt spid="32783"/>
                                        </p:tgtEl>
                                        <p:attrNameLst>
                                          <p:attrName>style.visibility</p:attrName>
                                        </p:attrNameLst>
                                      </p:cBhvr>
                                      <p:to>
                                        <p:strVal val="visible"/>
                                      </p:to>
                                    </p:set>
                                    <p:anim calcmode="lin" valueType="num">
                                      <p:cBhvr>
                                        <p:cTn id="14" dur="5000" fill="hold"/>
                                        <p:tgtEl>
                                          <p:spTgt spid="32783"/>
                                        </p:tgtEl>
                                        <p:attrNameLst>
                                          <p:attrName>ppt_w</p:attrName>
                                        </p:attrNameLst>
                                      </p:cBhvr>
                                      <p:tavLst>
                                        <p:tav tm="0">
                                          <p:val>
                                            <p:fltVal val="0"/>
                                          </p:val>
                                        </p:tav>
                                        <p:tav tm="100000">
                                          <p:val>
                                            <p:strVal val="#ppt_w"/>
                                          </p:val>
                                        </p:tav>
                                      </p:tavLst>
                                    </p:anim>
                                    <p:anim calcmode="lin" valueType="num">
                                      <p:cBhvr>
                                        <p:cTn id="15" dur="5000" fill="hold"/>
                                        <p:tgtEl>
                                          <p:spTgt spid="32783"/>
                                        </p:tgtEl>
                                        <p:attrNameLst>
                                          <p:attrName>ppt_h</p:attrName>
                                        </p:attrNameLst>
                                      </p:cBhvr>
                                      <p:tavLst>
                                        <p:tav tm="0">
                                          <p:val>
                                            <p:fltVal val="0"/>
                                          </p:val>
                                        </p:tav>
                                        <p:tav tm="100000">
                                          <p:val>
                                            <p:strVal val="#ppt_h"/>
                                          </p:val>
                                        </p:tav>
                                      </p:tavLst>
                                    </p:anim>
                                    <p:anim calcmode="lin" valueType="num">
                                      <p:cBhvr>
                                        <p:cTn id="16" dur="5000" fill="hold"/>
                                        <p:tgtEl>
                                          <p:spTgt spid="32783"/>
                                        </p:tgtEl>
                                        <p:attrNameLst>
                                          <p:attrName>style.rotation</p:attrName>
                                        </p:attrNameLst>
                                      </p:cBhvr>
                                      <p:tavLst>
                                        <p:tav tm="0">
                                          <p:val>
                                            <p:fltVal val="90"/>
                                          </p:val>
                                        </p:tav>
                                        <p:tav tm="100000">
                                          <p:val>
                                            <p:fltVal val="0"/>
                                          </p:val>
                                        </p:tav>
                                      </p:tavLst>
                                    </p:anim>
                                    <p:animEffect transition="in" filter="fade">
                                      <p:cBhvr>
                                        <p:cTn id="17" dur="5000"/>
                                        <p:tgtEl>
                                          <p:spTgt spid="32783"/>
                                        </p:tgtEl>
                                      </p:cBhvr>
                                    </p:animEffect>
                                  </p:childTnLst>
                                </p:cTn>
                              </p:par>
                            </p:childTnLst>
                          </p:cTn>
                        </p:par>
                        <p:par>
                          <p:cTn id="18" fill="hold">
                            <p:stCondLst>
                              <p:cond delay="6700"/>
                            </p:stCondLst>
                            <p:childTnLst>
                              <p:par>
                                <p:cTn id="19" presetID="32" presetClass="emph" presetSubtype="0" repeatCount="3000" fill="hold" nodeType="afterEffect">
                                  <p:stCondLst>
                                    <p:cond delay="1500"/>
                                  </p:stCondLst>
                                  <p:iterate type="lt">
                                    <p:tmPct val="0"/>
                                  </p:iterate>
                                  <p:childTnLst>
                                    <p:animClr clrSpc="rgb" dir="cw">
                                      <p:cBhvr override="childStyle">
                                        <p:cTn id="20" dur="50" fill="hold"/>
                                        <p:tgtEl>
                                          <p:spTgt spid="32783"/>
                                        </p:tgtEl>
                                        <p:attrNameLst>
                                          <p:attrName>style.color</p:attrName>
                                        </p:attrNameLst>
                                      </p:cBhvr>
                                      <p:to>
                                        <a:schemeClr val="bg1"/>
                                      </p:to>
                                    </p:animClr>
                                    <p:animClr clrSpc="rgb" dir="cw">
                                      <p:cBhvr>
                                        <p:cTn id="21" dur="50" fill="hold"/>
                                        <p:tgtEl>
                                          <p:spTgt spid="32783"/>
                                        </p:tgtEl>
                                        <p:attrNameLst>
                                          <p:attrName>fillcolor</p:attrName>
                                        </p:attrNameLst>
                                      </p:cBhvr>
                                      <p:to>
                                        <a:schemeClr val="bg1"/>
                                      </p:to>
                                    </p:animClr>
                                    <p:set>
                                      <p:cBhvr>
                                        <p:cTn id="22" dur="50" fill="hold"/>
                                        <p:tgtEl>
                                          <p:spTgt spid="32783"/>
                                        </p:tgtEl>
                                        <p:attrNameLst>
                                          <p:attrName>fill.type</p:attrName>
                                        </p:attrNameLst>
                                      </p:cBhvr>
                                      <p:to>
                                        <p:strVal val="solid"/>
                                      </p:to>
                                    </p:set>
                                    <p:set>
                                      <p:cBhvr>
                                        <p:cTn id="23" dur="50" fill="hold"/>
                                        <p:tgtEl>
                                          <p:spTgt spid="32783"/>
                                        </p:tgtEl>
                                        <p:attrNameLst>
                                          <p:attrName>fill.on</p:attrName>
                                        </p:attrNameLst>
                                      </p:cBhvr>
                                      <p:to>
                                        <p:strVal val="true"/>
                                      </p:to>
                                    </p:set>
                                    <p:animRot by="120000">
                                      <p:cBhvr>
                                        <p:cTn id="24" dur="50" fill="hold">
                                          <p:stCondLst>
                                            <p:cond delay="0"/>
                                          </p:stCondLst>
                                        </p:cTn>
                                        <p:tgtEl>
                                          <p:spTgt spid="32783"/>
                                        </p:tgtEl>
                                        <p:attrNameLst>
                                          <p:attrName>r</p:attrName>
                                        </p:attrNameLst>
                                      </p:cBhvr>
                                    </p:animRot>
                                    <p:animRot by="-240000">
                                      <p:cBhvr>
                                        <p:cTn id="25" dur="100" fill="hold">
                                          <p:stCondLst>
                                            <p:cond delay="100"/>
                                          </p:stCondLst>
                                        </p:cTn>
                                        <p:tgtEl>
                                          <p:spTgt spid="32783"/>
                                        </p:tgtEl>
                                        <p:attrNameLst>
                                          <p:attrName>r</p:attrName>
                                        </p:attrNameLst>
                                      </p:cBhvr>
                                    </p:animRot>
                                    <p:animRot by="240000">
                                      <p:cBhvr>
                                        <p:cTn id="26" dur="100" fill="hold">
                                          <p:stCondLst>
                                            <p:cond delay="200"/>
                                          </p:stCondLst>
                                        </p:cTn>
                                        <p:tgtEl>
                                          <p:spTgt spid="32783"/>
                                        </p:tgtEl>
                                        <p:attrNameLst>
                                          <p:attrName>r</p:attrName>
                                        </p:attrNameLst>
                                      </p:cBhvr>
                                    </p:animRot>
                                    <p:animRot by="-240000">
                                      <p:cBhvr>
                                        <p:cTn id="27" dur="100" fill="hold">
                                          <p:stCondLst>
                                            <p:cond delay="300"/>
                                          </p:stCondLst>
                                        </p:cTn>
                                        <p:tgtEl>
                                          <p:spTgt spid="32783"/>
                                        </p:tgtEl>
                                        <p:attrNameLst>
                                          <p:attrName>r</p:attrName>
                                        </p:attrNameLst>
                                      </p:cBhvr>
                                    </p:animRot>
                                    <p:animRot by="120000">
                                      <p:cBhvr>
                                        <p:cTn id="28" dur="100" fill="hold">
                                          <p:stCondLst>
                                            <p:cond delay="400"/>
                                          </p:stCondLst>
                                        </p:cTn>
                                        <p:tgtEl>
                                          <p:spTgt spid="32783"/>
                                        </p:tgtEl>
                                        <p:attrNameLst>
                                          <p:attrName>r</p:attrName>
                                        </p:attrNameLst>
                                      </p:cBhvr>
                                    </p:animRot>
                                  </p:childTnLst>
                                </p:cTn>
                              </p:par>
                            </p:childTnLst>
                          </p:cTn>
                        </p:par>
                        <p:par>
                          <p:cTn id="29" fill="hold">
                            <p:stCondLst>
                              <p:cond delay="9700"/>
                            </p:stCondLst>
                            <p:childTnLst>
                              <p:par>
                                <p:cTn id="30" presetID="26" presetClass="emph" presetSubtype="0" repeatCount="3000" fill="hold" nodeType="afterEffect">
                                  <p:stCondLst>
                                    <p:cond delay="6500"/>
                                  </p:stCondLst>
                                  <p:iterate type="lt">
                                    <p:tmPct val="0"/>
                                  </p:iterate>
                                  <p:childTnLst>
                                    <p:animEffect transition="out" filter="fade">
                                      <p:cBhvr>
                                        <p:cTn id="31" dur="500" tmFilter="0, 0; .2, .5; .8, .5; 1, 0"/>
                                        <p:tgtEl>
                                          <p:spTgt spid="32783"/>
                                        </p:tgtEl>
                                      </p:cBhvr>
                                    </p:animEffect>
                                    <p:animScale>
                                      <p:cBhvr>
                                        <p:cTn id="32" dur="250" autoRev="1" fill="hold"/>
                                        <p:tgtEl>
                                          <p:spTgt spid="3278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3">
                                            <p:txEl>
                                              <p:pRg st="0" end="0"/>
                                            </p:txEl>
                                          </p:spTgt>
                                        </p:tgtEl>
                                        <p:attrNameLst>
                                          <p:attrName>style.visibility</p:attrName>
                                        </p:attrNameLst>
                                      </p:cBhvr>
                                      <p:to>
                                        <p:strVal val="visible"/>
                                      </p:to>
                                    </p:set>
                                    <p:anim calcmode="lin" valueType="num">
                                      <p:cBhvr additive="base">
                                        <p:cTn id="37" dur="5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3">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6" presetClass="emph" presetSubtype="0" repeatCount="3000" fill="hold" nodeType="afterEffect">
                                  <p:stCondLst>
                                    <p:cond delay="3000"/>
                                  </p:stCondLst>
                                  <p:iterate type="lt">
                                    <p:tmPct val="0"/>
                                  </p:iterate>
                                  <p:childTnLst>
                                    <p:animEffect transition="out" filter="fade">
                                      <p:cBhvr>
                                        <p:cTn id="41" dur="500" tmFilter="0, 0; .2, .5; .8, .5; 1, 0"/>
                                        <p:tgtEl>
                                          <p:spTgt spid="32783"/>
                                        </p:tgtEl>
                                      </p:cBhvr>
                                    </p:animEffect>
                                    <p:animScale>
                                      <p:cBhvr>
                                        <p:cTn id="42" dur="250" autoRev="1" fill="hold"/>
                                        <p:tgtEl>
                                          <p:spTgt spid="32783"/>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773">
                                            <p:txEl>
                                              <p:pRg st="1" end="1"/>
                                            </p:txEl>
                                          </p:spTgt>
                                        </p:tgtEl>
                                        <p:attrNameLst>
                                          <p:attrName>style.visibility</p:attrName>
                                        </p:attrNameLst>
                                      </p:cBhvr>
                                      <p:to>
                                        <p:strVal val="visible"/>
                                      </p:to>
                                    </p:set>
                                    <p:anim calcmode="lin" valueType="num">
                                      <p:cBhvr additive="base">
                                        <p:cTn id="47" dur="500" fill="hold"/>
                                        <p:tgtEl>
                                          <p:spTgt spid="3277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77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a:xfrm>
            <a:off x="457200" y="1600200"/>
            <a:ext cx="8229600" cy="4781128"/>
          </a:xfrm>
        </p:spPr>
        <p:txBody>
          <a:bodyPr/>
          <a:lstStyle/>
          <a:p>
            <a:pPr eaLnBrk="1" hangingPunct="1">
              <a:buNone/>
            </a:pPr>
            <a:r>
              <a:rPr lang="da-DK" sz="1800" u="sng" dirty="0" smtClean="0">
                <a:solidFill>
                  <a:srgbClr val="C87700"/>
                </a:solidFill>
                <a:latin typeface="AGaramond"/>
              </a:rPr>
              <a:t>KLANG OG RIM</a:t>
            </a:r>
          </a:p>
          <a:p>
            <a:pPr eaLnBrk="1" hangingPunct="1"/>
            <a:r>
              <a:rPr lang="da-DK" sz="1800" dirty="0" smtClean="0">
                <a:latin typeface="AGaramond"/>
              </a:rPr>
              <a:t>i rocktekster er der oftest valgt ord der er "gode at synge på"</a:t>
            </a:r>
          </a:p>
          <a:p>
            <a:pPr eaLnBrk="1" hangingPunct="1"/>
            <a:r>
              <a:rPr lang="da-DK" sz="1800" dirty="0" smtClean="0">
                <a:latin typeface="AGaramond"/>
              </a:rPr>
              <a:t>rockmusikken stammer fra en engelsksproget tradition, men tolerancen i forhold til rocktekster på andre sprog er med årene vokset</a:t>
            </a:r>
          </a:p>
          <a:p>
            <a:pPr eaLnBrk="1" hangingPunct="1"/>
            <a:r>
              <a:rPr lang="da-DK" sz="1800" dirty="0" smtClean="0">
                <a:latin typeface="AGaramond"/>
              </a:rPr>
              <a:t>det engelske sprog har dog nogle klangkvaliteter, der især øger tolerancen for tekstlige klichéer – fx "I love </a:t>
            </a:r>
            <a:r>
              <a:rPr lang="da-DK" sz="1800" dirty="0" err="1" smtClean="0">
                <a:latin typeface="AGaramond"/>
              </a:rPr>
              <a:t>you</a:t>
            </a:r>
            <a:r>
              <a:rPr lang="da-DK" sz="1800" dirty="0" smtClean="0">
                <a:latin typeface="AGaramond"/>
              </a:rPr>
              <a:t>", "break </a:t>
            </a:r>
            <a:r>
              <a:rPr lang="da-DK" sz="1800" dirty="0" err="1" smtClean="0">
                <a:latin typeface="AGaramond"/>
              </a:rPr>
              <a:t>my</a:t>
            </a:r>
            <a:r>
              <a:rPr lang="da-DK" sz="1800" dirty="0" smtClean="0">
                <a:latin typeface="AGaramond"/>
              </a:rPr>
              <a:t> </a:t>
            </a:r>
            <a:r>
              <a:rPr lang="da-DK" sz="1800" dirty="0" err="1" smtClean="0">
                <a:latin typeface="AGaramond"/>
              </a:rPr>
              <a:t>heart</a:t>
            </a:r>
            <a:r>
              <a:rPr lang="da-DK" sz="1800" dirty="0" smtClean="0">
                <a:latin typeface="AGaramond"/>
              </a:rPr>
              <a:t>", "dance all </a:t>
            </a:r>
            <a:r>
              <a:rPr lang="da-DK" sz="1800" dirty="0" err="1" smtClean="0">
                <a:latin typeface="AGaramond"/>
              </a:rPr>
              <a:t>night</a:t>
            </a:r>
            <a:r>
              <a:rPr lang="da-DK" sz="1800" dirty="0" smtClean="0">
                <a:latin typeface="AGaramond"/>
              </a:rPr>
              <a:t>" o.l.</a:t>
            </a:r>
          </a:p>
          <a:p>
            <a:pPr eaLnBrk="1" hangingPunct="1"/>
            <a:r>
              <a:rPr lang="da-DK" sz="1800" dirty="0" smtClean="0">
                <a:latin typeface="AGaramond"/>
              </a:rPr>
              <a:t>bogstavrim og enderim er hyppigt benyttede – ordene kan få karakter af </a:t>
            </a:r>
            <a:r>
              <a:rPr lang="da-DK" sz="1800" dirty="0" err="1" smtClean="0">
                <a:latin typeface="AGaramond"/>
              </a:rPr>
              <a:t>fix-punkter</a:t>
            </a:r>
            <a:r>
              <a:rPr lang="da-DK" sz="1800" dirty="0" smtClean="0">
                <a:latin typeface="AGaramond"/>
              </a:rPr>
              <a:t> eller nøgleord i teksten</a:t>
            </a:r>
          </a:p>
          <a:p>
            <a:pPr eaLnBrk="1" hangingPunct="1"/>
            <a:endParaRPr lang="da-DK" sz="1800" dirty="0" smtClean="0">
              <a:latin typeface="AGaramond"/>
            </a:endParaRPr>
          </a:p>
          <a:p>
            <a:pPr eaLnBrk="1" hangingPunct="1">
              <a:buNone/>
            </a:pPr>
            <a:r>
              <a:rPr lang="da-DK" sz="1800" u="sng" dirty="0" smtClean="0">
                <a:solidFill>
                  <a:srgbClr val="C87700"/>
                </a:solidFill>
                <a:latin typeface="AGaramond"/>
              </a:rPr>
              <a:t>TEMA OG BUDSKAB</a:t>
            </a:r>
          </a:p>
          <a:p>
            <a:pPr eaLnBrk="1" hangingPunct="1"/>
            <a:r>
              <a:rPr lang="da-DK" sz="1800" dirty="0" smtClean="0">
                <a:latin typeface="AGaramond"/>
              </a:rPr>
              <a:t>det overordnede tema i rocktekster er ofte </a:t>
            </a:r>
            <a:r>
              <a:rPr lang="da-DK" sz="1800" i="1" dirty="0" smtClean="0">
                <a:latin typeface="AGaramond"/>
              </a:rPr>
              <a:t>kærligheden</a:t>
            </a:r>
            <a:r>
              <a:rPr lang="da-DK" sz="1800" dirty="0" smtClean="0">
                <a:latin typeface="AGaramond"/>
              </a:rPr>
              <a:t>, </a:t>
            </a:r>
            <a:r>
              <a:rPr lang="da-DK" sz="1800" i="1" dirty="0" smtClean="0">
                <a:latin typeface="AGaramond"/>
              </a:rPr>
              <a:t>livet </a:t>
            </a:r>
            <a:r>
              <a:rPr lang="da-DK" sz="1800" dirty="0" smtClean="0">
                <a:latin typeface="AGaramond"/>
              </a:rPr>
              <a:t>eller</a:t>
            </a:r>
            <a:r>
              <a:rPr lang="da-DK" sz="1800" i="1" dirty="0" smtClean="0">
                <a:latin typeface="AGaramond"/>
              </a:rPr>
              <a:t> døden</a:t>
            </a:r>
            <a:endParaRPr lang="da-DK" sz="1800" dirty="0" smtClean="0">
              <a:latin typeface="AGaramond"/>
            </a:endParaRPr>
          </a:p>
          <a:p>
            <a:pPr eaLnBrk="1" hangingPunct="1"/>
            <a:r>
              <a:rPr lang="da-DK" sz="1800" dirty="0" smtClean="0">
                <a:latin typeface="AGaramond"/>
              </a:rPr>
              <a:t>analysen skal afdække den enkelte teksts særlige vinkel på disse temaer</a:t>
            </a:r>
          </a:p>
          <a:p>
            <a:pPr eaLnBrk="1" hangingPunct="1"/>
            <a:r>
              <a:rPr lang="da-DK" sz="1800" dirty="0" smtClean="0">
                <a:latin typeface="AGaramond"/>
              </a:rPr>
              <a:t>nuancerne i teksten og samspillet med musikken kan gøre klicheer meningsfulde og hæve teksten over banale udsagn</a:t>
            </a:r>
          </a:p>
          <a:p>
            <a:pPr eaLnBrk="1" hangingPunct="1"/>
            <a:r>
              <a:rPr lang="da-DK" sz="1800" dirty="0" smtClean="0">
                <a:latin typeface="AGaramond"/>
              </a:rPr>
              <a:t>simple formuleringer kan på den måde rumme store dybder</a:t>
            </a: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ROCKTEKSTER</a:t>
            </a:r>
            <a:endParaRPr lang="da-DK" sz="2400" dirty="0">
              <a:solidFill>
                <a:srgbClr val="C87700"/>
              </a:solidFill>
            </a:endParaRPr>
          </a:p>
        </p:txBody>
      </p:sp>
      <p:pic>
        <p:nvPicPr>
          <p:cNvPr id="6"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699">
                                            <p:txEl>
                                              <p:pRg st="4" end="4"/>
                                            </p:txEl>
                                          </p:spTgt>
                                        </p:tgtEl>
                                        <p:attrNameLst>
                                          <p:attrName>style.visibility</p:attrName>
                                        </p:attrNameLst>
                                      </p:cBhvr>
                                      <p:to>
                                        <p:strVal val="visible"/>
                                      </p:to>
                                    </p:set>
                                    <p:anim calcmode="lin" valueType="num">
                                      <p:cBhvr additive="base">
                                        <p:cTn id="2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Effect transition="in" filter="box(in)">
                                      <p:cBhvr>
                                        <p:cTn id="35" dur="500"/>
                                        <p:tgtEl>
                                          <p:spTgt spid="29699">
                                            <p:txEl>
                                              <p:pRg st="6" end="6"/>
                                            </p:txEl>
                                          </p:spTgt>
                                        </p:tgtEl>
                                      </p:cBhvr>
                                    </p:animEffect>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29699">
                                            <p:txEl>
                                              <p:pRg st="7" end="7"/>
                                            </p:txEl>
                                          </p:spTgt>
                                        </p:tgtEl>
                                        <p:attrNameLst>
                                          <p:attrName>style.visibility</p:attrName>
                                        </p:attrNameLst>
                                      </p:cBhvr>
                                      <p:to>
                                        <p:strVal val="visible"/>
                                      </p:to>
                                    </p:set>
                                    <p:anim calcmode="lin" valueType="num">
                                      <p:cBhvr additive="base">
                                        <p:cTn id="39"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699">
                                            <p:txEl>
                                              <p:pRg st="8" end="8"/>
                                            </p:txEl>
                                          </p:spTgt>
                                        </p:tgtEl>
                                        <p:attrNameLst>
                                          <p:attrName>style.visibility</p:attrName>
                                        </p:attrNameLst>
                                      </p:cBhvr>
                                      <p:to>
                                        <p:strVal val="visible"/>
                                      </p:to>
                                    </p:set>
                                    <p:anim calcmode="lin" valueType="num">
                                      <p:cBhvr additive="base">
                                        <p:cTn id="45" dur="500" fill="hold"/>
                                        <p:tgtEl>
                                          <p:spTgt spid="29699">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6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699">
                                            <p:txEl>
                                              <p:pRg st="9" end="9"/>
                                            </p:txEl>
                                          </p:spTgt>
                                        </p:tgtEl>
                                        <p:attrNameLst>
                                          <p:attrName>style.visibility</p:attrName>
                                        </p:attrNameLst>
                                      </p:cBhvr>
                                      <p:to>
                                        <p:strVal val="visible"/>
                                      </p:to>
                                    </p:set>
                                    <p:anim calcmode="lin" valueType="num">
                                      <p:cBhvr additive="base">
                                        <p:cTn id="51" dur="500" fill="hold"/>
                                        <p:tgtEl>
                                          <p:spTgt spid="29699">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6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9699">
                                            <p:txEl>
                                              <p:pRg st="10" end="10"/>
                                            </p:txEl>
                                          </p:spTgt>
                                        </p:tgtEl>
                                        <p:attrNameLst>
                                          <p:attrName>style.visibility</p:attrName>
                                        </p:attrNameLst>
                                      </p:cBhvr>
                                      <p:to>
                                        <p:strVal val="visible"/>
                                      </p:to>
                                    </p:set>
                                    <p:anim calcmode="lin" valueType="num">
                                      <p:cBhvr additive="base">
                                        <p:cTn id="57" dur="500" fill="hold"/>
                                        <p:tgtEl>
                                          <p:spTgt spid="29699">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96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UDTRYKSFELT</a:t>
            </a:r>
          </a:p>
        </p:txBody>
      </p:sp>
      <p:sp>
        <p:nvSpPr>
          <p:cNvPr id="29699" name="Rectangle 3"/>
          <p:cNvSpPr>
            <a:spLocks noGrp="1" noChangeArrowheads="1"/>
          </p:cNvSpPr>
          <p:nvPr>
            <p:ph type="body" idx="1"/>
          </p:nvPr>
        </p:nvSpPr>
        <p:spPr/>
        <p:txBody>
          <a:bodyPr/>
          <a:lstStyle/>
          <a:p>
            <a:pPr eaLnBrk="1" hangingPunct="1">
              <a:buNone/>
            </a:pPr>
            <a:endParaRPr lang="da-DK" sz="1800" dirty="0" smtClean="0">
              <a:latin typeface="AGaramond"/>
            </a:endParaRPr>
          </a:p>
          <a:p>
            <a:pPr eaLnBrk="1" hangingPunct="1">
              <a:buNone/>
            </a:pPr>
            <a:r>
              <a:rPr lang="da-DK" sz="1800" dirty="0" smtClean="0">
                <a:latin typeface="AGaramond"/>
              </a:rPr>
              <a:t>Resultatet af analyse af musik og tekst kan evt. suppleres med at man inddrager billedmateriale – fx et </a:t>
            </a:r>
            <a:r>
              <a:rPr lang="da-DK" sz="1800" dirty="0" err="1" smtClean="0">
                <a:latin typeface="AGaramond"/>
              </a:rPr>
              <a:t>CD-cover</a:t>
            </a:r>
            <a:r>
              <a:rPr lang="da-DK" sz="1800" dirty="0" smtClean="0">
                <a:latin typeface="AGaramond"/>
              </a:rPr>
              <a:t>. På den måde opstår et </a:t>
            </a:r>
            <a:r>
              <a:rPr lang="da-DK" sz="1800" dirty="0" smtClean="0">
                <a:solidFill>
                  <a:srgbClr val="C87700"/>
                </a:solidFill>
                <a:latin typeface="AGaramond"/>
              </a:rPr>
              <a:t>UDTRYKSFELT</a:t>
            </a:r>
          </a:p>
          <a:p>
            <a:pPr eaLnBrk="1" hangingPunct="1">
              <a:buNone/>
            </a:pPr>
            <a:endParaRPr lang="da-DK" sz="1800" dirty="0" smtClean="0">
              <a:latin typeface="AGaramond"/>
            </a:endParaRPr>
          </a:p>
          <a:p>
            <a:pPr eaLnBrk="1" hangingPunct="1">
              <a:buNone/>
            </a:pPr>
            <a:r>
              <a:rPr lang="da-DK" sz="1800" dirty="0" smtClean="0">
                <a:latin typeface="AGaramond"/>
              </a:rPr>
              <a:t>Andre parametre kan være </a:t>
            </a:r>
            <a:r>
              <a:rPr lang="da-DK" sz="1800" dirty="0" err="1" smtClean="0">
                <a:latin typeface="AGaramond"/>
              </a:rPr>
              <a:t>udenomsmusikalske</a:t>
            </a:r>
            <a:r>
              <a:rPr lang="da-DK" sz="1800" dirty="0" smtClean="0">
                <a:latin typeface="AGaramond"/>
              </a:rPr>
              <a:t> parametre – fx markedsføring fra et pladeselskab o.l.</a:t>
            </a:r>
          </a:p>
        </p:txBody>
      </p:sp>
      <p:pic>
        <p:nvPicPr>
          <p:cNvPr id="29700" name="Picture 4" descr="logo"/>
          <p:cNvPicPr>
            <a:picLocks noChangeAspect="1" noChangeArrowheads="1"/>
          </p:cNvPicPr>
          <p:nvPr/>
        </p:nvPicPr>
        <p:blipFill>
          <a:blip r:embed="rId3" cstate="print"/>
          <a:srcRect/>
          <a:stretch>
            <a:fillRect/>
          </a:stretch>
        </p:blipFill>
        <p:spPr bwMode="auto">
          <a:xfrm>
            <a:off x="1187450" y="44450"/>
            <a:ext cx="449263" cy="950913"/>
          </a:xfrm>
          <a:prstGeom prst="rect">
            <a:avLst/>
          </a:prstGeom>
          <a:noFill/>
          <a:ln w="9525">
            <a:noFill/>
            <a:miter lim="800000"/>
            <a:headEnd/>
            <a:tailEnd/>
          </a:ln>
        </p:spPr>
      </p:pic>
      <p:sp>
        <p:nvSpPr>
          <p:cNvPr id="5" name="Text Box 13"/>
          <p:cNvSpPr txBox="1">
            <a:spLocks noChangeArrowheads="1"/>
          </p:cNvSpPr>
          <p:nvPr/>
        </p:nvSpPr>
        <p:spPr bwMode="auto">
          <a:xfrm>
            <a:off x="2483409" y="1196975"/>
            <a:ext cx="4177183" cy="461665"/>
          </a:xfrm>
          <a:prstGeom prst="rect">
            <a:avLst/>
          </a:prstGeom>
          <a:noFill/>
          <a:ln w="9525">
            <a:noFill/>
            <a:miter lim="800000"/>
            <a:headEnd/>
            <a:tailEnd/>
          </a:ln>
        </p:spPr>
        <p:txBody>
          <a:bodyPr wrap="square">
            <a:spAutoFit/>
          </a:bodyPr>
          <a:lstStyle/>
          <a:p>
            <a:pPr algn="ctr">
              <a:spcBef>
                <a:spcPct val="50000"/>
              </a:spcBef>
            </a:pPr>
            <a:r>
              <a:rPr lang="da-DK" sz="2400" dirty="0" smtClean="0">
                <a:solidFill>
                  <a:srgbClr val="C87700"/>
                </a:solidFill>
              </a:rPr>
              <a:t>UDTRYKSFELT</a:t>
            </a:r>
            <a:endParaRPr lang="da-DK" sz="2400" dirty="0">
              <a:solidFill>
                <a:srgbClr val="C87700"/>
              </a:solidFill>
            </a:endParaRPr>
          </a:p>
        </p:txBody>
      </p:sp>
      <p:pic>
        <p:nvPicPr>
          <p:cNvPr id="2050" name="Picture 2"/>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8604448" y="1196753"/>
            <a:ext cx="432000" cy="395663"/>
          </a:xfrm>
          <a:prstGeom prst="rect">
            <a:avLst/>
          </a:prstGeom>
          <a:noFill/>
          <a:ln w="9525">
            <a:noFill/>
            <a:miter lim="800000"/>
            <a:headEnd/>
            <a:tailEnd/>
          </a:ln>
        </p:spPr>
      </p:pic>
      <p:sp>
        <p:nvSpPr>
          <p:cNvPr id="7" name="Tekstboks 6"/>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Effect transition="in" filter="box(in)">
                                      <p:cBhvr>
                                        <p:cTn id="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tx1"/>
          </a:solidFill>
          <a:ln w="9525">
            <a:noFill/>
            <a:miter lim="800000"/>
            <a:headEnd/>
            <a:tailEnd/>
          </a:ln>
        </p:spPr>
        <p:txBody>
          <a:bodyPr wrap="none" anchor="ctr"/>
          <a:lstStyle/>
          <a:p>
            <a:endParaRPr lang="da-DK"/>
          </a:p>
        </p:txBody>
      </p:sp>
      <p:pic>
        <p:nvPicPr>
          <p:cNvPr id="2052" name="Picture 10" descr="logo"/>
          <p:cNvPicPr>
            <a:picLocks noChangeAspect="1" noChangeArrowheads="1"/>
          </p:cNvPicPr>
          <p:nvPr/>
        </p:nvPicPr>
        <p:blipFill>
          <a:blip r:embed="rId3" cstate="print"/>
          <a:srcRect/>
          <a:stretch>
            <a:fillRect/>
          </a:stretch>
        </p:blipFill>
        <p:spPr bwMode="auto">
          <a:xfrm>
            <a:off x="179388" y="188913"/>
            <a:ext cx="2246312" cy="4757737"/>
          </a:xfrm>
          <a:prstGeom prst="rect">
            <a:avLst/>
          </a:prstGeom>
          <a:noFill/>
          <a:ln w="9525">
            <a:noFill/>
            <a:miter lim="800000"/>
            <a:headEnd/>
            <a:tailEnd/>
          </a:ln>
        </p:spPr>
      </p:pic>
      <p:sp>
        <p:nvSpPr>
          <p:cNvPr id="2053" name="Rectangle 2"/>
          <p:cNvSpPr>
            <a:spLocks noGrp="1" noChangeArrowheads="1"/>
          </p:cNvSpPr>
          <p:nvPr>
            <p:ph type="ctrTitle"/>
          </p:nvPr>
        </p:nvSpPr>
        <p:spPr>
          <a:xfrm>
            <a:off x="1187624" y="446807"/>
            <a:ext cx="7772400" cy="1470025"/>
          </a:xfrm>
        </p:spPr>
        <p:txBody>
          <a:bodyPr/>
          <a:lstStyle/>
          <a:p>
            <a:pPr algn="r" eaLnBrk="1" hangingPunct="1"/>
            <a:r>
              <a:rPr lang="da-DK" sz="4000" b="1" dirty="0" smtClean="0">
                <a:solidFill>
                  <a:srgbClr val="C87700"/>
                </a:solidFill>
                <a:latin typeface="AGaramond"/>
              </a:rPr>
              <a:t>ROCKMUSIK I TID OG RUM</a:t>
            </a:r>
            <a:br>
              <a:rPr lang="da-DK" sz="4000" b="1" dirty="0" smtClean="0">
                <a:solidFill>
                  <a:srgbClr val="C87700"/>
                </a:solidFill>
                <a:latin typeface="AGaramond"/>
              </a:rPr>
            </a:br>
            <a:r>
              <a:rPr lang="da-DK" sz="4000" b="1" dirty="0" smtClean="0">
                <a:solidFill>
                  <a:srgbClr val="C87700"/>
                </a:solidFill>
                <a:latin typeface="AGaramond"/>
              </a:rPr>
              <a:t>- WEBSITE</a:t>
            </a:r>
          </a:p>
        </p:txBody>
      </p:sp>
      <p:sp>
        <p:nvSpPr>
          <p:cNvPr id="7" name="Tekstboks 6"/>
          <p:cNvSpPr txBox="1"/>
          <p:nvPr/>
        </p:nvSpPr>
        <p:spPr>
          <a:xfrm>
            <a:off x="2627784" y="2204864"/>
            <a:ext cx="6264696" cy="3600986"/>
          </a:xfrm>
          <a:prstGeom prst="rect">
            <a:avLst/>
          </a:prstGeom>
          <a:noFill/>
        </p:spPr>
        <p:txBody>
          <a:bodyPr wrap="square" rtlCol="0">
            <a:spAutoFit/>
          </a:bodyPr>
          <a:lstStyle/>
          <a:p>
            <a:r>
              <a:rPr lang="da-DK" sz="2400" dirty="0" smtClean="0">
                <a:solidFill>
                  <a:schemeClr val="accent6">
                    <a:lumMod val="60000"/>
                    <a:lumOff val="40000"/>
                  </a:schemeClr>
                </a:solidFill>
                <a:latin typeface="AGaramond"/>
              </a:rPr>
              <a:t>Bogens </a:t>
            </a:r>
            <a:r>
              <a:rPr lang="da-DK" sz="2400" dirty="0" smtClean="0">
                <a:solidFill>
                  <a:schemeClr val="accent6">
                    <a:lumMod val="60000"/>
                    <a:lumOff val="40000"/>
                  </a:schemeClr>
                </a:solidFill>
                <a:latin typeface="AGaramond"/>
                <a:hlinkClick r:id="rId4"/>
              </a:rPr>
              <a:t>website</a:t>
            </a:r>
            <a:r>
              <a:rPr lang="da-DK" sz="2400" dirty="0" smtClean="0">
                <a:solidFill>
                  <a:schemeClr val="accent6">
                    <a:lumMod val="60000"/>
                    <a:lumOff val="40000"/>
                  </a:schemeClr>
                </a:solidFill>
                <a:latin typeface="AGaramond"/>
              </a:rPr>
              <a:t> på Systime</a:t>
            </a:r>
            <a:endParaRPr lang="da-DK" sz="2400" dirty="0" smtClean="0">
              <a:solidFill>
                <a:schemeClr val="accent6">
                  <a:lumMod val="60000"/>
                  <a:lumOff val="40000"/>
                </a:schemeClr>
              </a:solidFill>
              <a:latin typeface="AGaramond"/>
              <a:hlinkClick r:id="rId4"/>
            </a:endParaRPr>
          </a:p>
          <a:p>
            <a:endParaRPr lang="da-DK" dirty="0" smtClean="0">
              <a:solidFill>
                <a:srgbClr val="FF9900"/>
              </a:solidFill>
              <a:latin typeface="AGaramond"/>
            </a:endParaRPr>
          </a:p>
          <a:p>
            <a:r>
              <a:rPr lang="da-DK" sz="2400" dirty="0" smtClean="0">
                <a:solidFill>
                  <a:srgbClr val="FF9900"/>
                </a:solidFill>
                <a:latin typeface="AGaramond"/>
                <a:hlinkClick r:id="rId5"/>
              </a:rPr>
              <a:t>Download analyseskemaer</a:t>
            </a:r>
            <a:r>
              <a:rPr lang="da-DK" sz="2400" dirty="0" smtClean="0">
                <a:solidFill>
                  <a:srgbClr val="FF9900"/>
                </a:solidFill>
                <a:latin typeface="AGaramond"/>
              </a:rPr>
              <a:t> til:</a:t>
            </a:r>
          </a:p>
          <a:p>
            <a:pPr>
              <a:buFont typeface="Arial" pitchFamily="34" charset="0"/>
              <a:buChar char="•"/>
            </a:pPr>
            <a:r>
              <a:rPr lang="da-DK" dirty="0" smtClean="0">
                <a:solidFill>
                  <a:srgbClr val="FF9900"/>
                </a:solidFill>
                <a:latin typeface="AGaramond"/>
                <a:hlinkClick r:id="rId6"/>
              </a:rPr>
              <a:t>TID&amp;RUM</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FORM</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HARMONIK</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TREKANT</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GROOVE</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SOUND</a:t>
            </a:r>
            <a:endParaRPr lang="da-DK" dirty="0" smtClean="0">
              <a:solidFill>
                <a:srgbClr val="FF9900"/>
              </a:solidFill>
              <a:latin typeface="AGaramond"/>
            </a:endParaRPr>
          </a:p>
          <a:p>
            <a:pPr>
              <a:buFont typeface="Arial" pitchFamily="34" charset="0"/>
              <a:buChar char="•"/>
            </a:pPr>
            <a:r>
              <a:rPr lang="da-DK" dirty="0" smtClean="0">
                <a:solidFill>
                  <a:srgbClr val="FF9900"/>
                </a:solidFill>
                <a:latin typeface="AGaramond"/>
                <a:hlinkClick r:id="rId5"/>
              </a:rPr>
              <a:t>UDTRYKSFELT</a:t>
            </a:r>
            <a:endParaRPr lang="da-DK" dirty="0" smtClean="0">
              <a:solidFill>
                <a:srgbClr val="FF9900"/>
              </a:solidFill>
              <a:latin typeface="AGaramond"/>
            </a:endParaRPr>
          </a:p>
          <a:p>
            <a:endParaRPr lang="da-DK" dirty="0" smtClean="0">
              <a:solidFill>
                <a:srgbClr val="FF9900"/>
              </a:solidFill>
              <a:latin typeface="AGaramond"/>
            </a:endParaRPr>
          </a:p>
          <a:p>
            <a:endParaRPr lang="da-DK"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tx1"/>
          </a:solidFill>
          <a:ln w="9525">
            <a:noFill/>
            <a:miter lim="800000"/>
            <a:headEnd/>
            <a:tailEnd/>
          </a:ln>
        </p:spPr>
        <p:txBody>
          <a:bodyPr wrap="none" anchor="ctr"/>
          <a:lstStyle/>
          <a:p>
            <a:endParaRPr lang="da-DK"/>
          </a:p>
        </p:txBody>
      </p:sp>
      <p:pic>
        <p:nvPicPr>
          <p:cNvPr id="2052" name="Picture 10" descr="logo"/>
          <p:cNvPicPr>
            <a:picLocks noChangeAspect="1" noChangeArrowheads="1"/>
          </p:cNvPicPr>
          <p:nvPr/>
        </p:nvPicPr>
        <p:blipFill>
          <a:blip r:embed="rId3" cstate="print"/>
          <a:srcRect/>
          <a:stretch>
            <a:fillRect/>
          </a:stretch>
        </p:blipFill>
        <p:spPr bwMode="auto">
          <a:xfrm>
            <a:off x="179388" y="188913"/>
            <a:ext cx="2246312" cy="4757737"/>
          </a:xfrm>
          <a:prstGeom prst="rect">
            <a:avLst/>
          </a:prstGeom>
          <a:noFill/>
          <a:ln w="9525">
            <a:noFill/>
            <a:miter lim="800000"/>
            <a:headEnd/>
            <a:tailEnd/>
          </a:ln>
        </p:spPr>
      </p:pic>
      <p:sp>
        <p:nvSpPr>
          <p:cNvPr id="2053" name="Rectangle 2"/>
          <p:cNvSpPr>
            <a:spLocks noGrp="1" noChangeArrowheads="1"/>
          </p:cNvSpPr>
          <p:nvPr>
            <p:ph type="ctrTitle"/>
          </p:nvPr>
        </p:nvSpPr>
        <p:spPr>
          <a:xfrm>
            <a:off x="1187624" y="446807"/>
            <a:ext cx="7772400" cy="1470025"/>
          </a:xfrm>
        </p:spPr>
        <p:txBody>
          <a:bodyPr/>
          <a:lstStyle/>
          <a:p>
            <a:pPr algn="r" eaLnBrk="1" hangingPunct="1"/>
            <a:r>
              <a:rPr lang="da-DK" sz="4000" b="1" dirty="0" smtClean="0">
                <a:solidFill>
                  <a:srgbClr val="C87700"/>
                </a:solidFill>
                <a:latin typeface="AGaramond"/>
              </a:rPr>
              <a:t>ROCKMUSIK I TID OG RUM</a:t>
            </a:r>
            <a:br>
              <a:rPr lang="da-DK" sz="4000" b="1" dirty="0" smtClean="0">
                <a:solidFill>
                  <a:srgbClr val="C87700"/>
                </a:solidFill>
                <a:latin typeface="AGaramond"/>
              </a:rPr>
            </a:br>
            <a:r>
              <a:rPr lang="da-DK" sz="4000" b="1" dirty="0" smtClean="0">
                <a:solidFill>
                  <a:srgbClr val="C87700"/>
                </a:solidFill>
                <a:latin typeface="AGaramond"/>
              </a:rPr>
              <a:t>- LINKS</a:t>
            </a:r>
          </a:p>
        </p:txBody>
      </p:sp>
      <p:sp>
        <p:nvSpPr>
          <p:cNvPr id="8" name="Tekstboks 7"/>
          <p:cNvSpPr txBox="1"/>
          <p:nvPr/>
        </p:nvSpPr>
        <p:spPr>
          <a:xfrm>
            <a:off x="2627784" y="2204864"/>
            <a:ext cx="6264696" cy="3600986"/>
          </a:xfrm>
          <a:prstGeom prst="rect">
            <a:avLst/>
          </a:prstGeom>
          <a:noFill/>
        </p:spPr>
        <p:txBody>
          <a:bodyPr wrap="square" rtlCol="0">
            <a:spAutoFit/>
          </a:bodyPr>
          <a:lstStyle/>
          <a:p>
            <a:r>
              <a:rPr lang="da-DK" sz="2400" dirty="0" smtClean="0">
                <a:solidFill>
                  <a:schemeClr val="accent6">
                    <a:lumMod val="60000"/>
                    <a:lumOff val="40000"/>
                  </a:schemeClr>
                </a:solidFill>
                <a:latin typeface="AGaramond"/>
              </a:rPr>
              <a:t>Bogens </a:t>
            </a:r>
            <a:r>
              <a:rPr lang="da-DK" sz="2400" dirty="0" smtClean="0">
                <a:solidFill>
                  <a:schemeClr val="accent6">
                    <a:lumMod val="60000"/>
                    <a:lumOff val="40000"/>
                  </a:schemeClr>
                </a:solidFill>
                <a:latin typeface="AGaramond"/>
                <a:hlinkClick r:id="rId4"/>
              </a:rPr>
              <a:t>website</a:t>
            </a:r>
            <a:r>
              <a:rPr lang="da-DK" sz="2400" dirty="0" smtClean="0">
                <a:solidFill>
                  <a:schemeClr val="accent6">
                    <a:lumMod val="60000"/>
                    <a:lumOff val="40000"/>
                  </a:schemeClr>
                </a:solidFill>
                <a:latin typeface="AGaramond"/>
              </a:rPr>
              <a:t> på Systime</a:t>
            </a:r>
            <a:endParaRPr lang="da-DK" sz="2400" dirty="0" smtClean="0">
              <a:solidFill>
                <a:schemeClr val="accent6">
                  <a:lumMod val="60000"/>
                  <a:lumOff val="40000"/>
                </a:schemeClr>
              </a:solidFill>
              <a:latin typeface="AGaramond"/>
              <a:hlinkClick r:id="rId4"/>
            </a:endParaRPr>
          </a:p>
          <a:p>
            <a:endParaRPr lang="da-DK" dirty="0" smtClean="0">
              <a:solidFill>
                <a:srgbClr val="FF9900"/>
              </a:solidFill>
              <a:latin typeface="AGaramond"/>
            </a:endParaRPr>
          </a:p>
          <a:p>
            <a:r>
              <a:rPr lang="da-DK" sz="2400" dirty="0" smtClean="0">
                <a:solidFill>
                  <a:srgbClr val="FF9900"/>
                </a:solidFill>
                <a:latin typeface="AGaramond"/>
                <a:hlinkClick r:id="rId5"/>
              </a:rPr>
              <a:t>Groove-værksted</a:t>
            </a:r>
            <a:endParaRPr lang="da-DK" sz="2400" dirty="0" smtClean="0">
              <a:solidFill>
                <a:srgbClr val="FF9900"/>
              </a:solidFill>
              <a:latin typeface="AGaramond"/>
            </a:endParaRPr>
          </a:p>
          <a:p>
            <a:endParaRPr lang="da-DK" sz="2400" dirty="0" smtClean="0">
              <a:solidFill>
                <a:srgbClr val="FF9900"/>
              </a:solidFill>
              <a:latin typeface="AGaramond"/>
            </a:endParaRPr>
          </a:p>
          <a:p>
            <a:r>
              <a:rPr lang="da-DK" sz="2400" dirty="0" err="1" smtClean="0">
                <a:solidFill>
                  <a:srgbClr val="FF9900"/>
                </a:solidFill>
                <a:latin typeface="AGaramond"/>
                <a:hlinkClick r:id="rId6"/>
              </a:rPr>
              <a:t>Sound-værksted</a:t>
            </a:r>
            <a:endParaRPr lang="da-DK" sz="2400" dirty="0" smtClean="0">
              <a:solidFill>
                <a:srgbClr val="FF9900"/>
              </a:solidFill>
              <a:latin typeface="AGaramond"/>
            </a:endParaRPr>
          </a:p>
          <a:p>
            <a:endParaRPr lang="da-DK" sz="2400" dirty="0" smtClean="0">
              <a:solidFill>
                <a:srgbClr val="FF9900"/>
              </a:solidFill>
              <a:latin typeface="AGaramond"/>
            </a:endParaRPr>
          </a:p>
          <a:p>
            <a:r>
              <a:rPr lang="da-DK" sz="2400" dirty="0" smtClean="0">
                <a:solidFill>
                  <a:srgbClr val="FF9900"/>
                </a:solidFill>
                <a:latin typeface="AGaramond"/>
                <a:hlinkClick r:id="rId7"/>
              </a:rPr>
              <a:t>Litteratur-liste</a:t>
            </a:r>
            <a:endParaRPr lang="da-DK" sz="2400" dirty="0" smtClean="0">
              <a:solidFill>
                <a:srgbClr val="FF9900"/>
              </a:solidFill>
              <a:latin typeface="AGaramond"/>
            </a:endParaRPr>
          </a:p>
          <a:p>
            <a:endParaRPr lang="da-DK" sz="2400" dirty="0" smtClean="0">
              <a:solidFill>
                <a:srgbClr val="FF9900"/>
              </a:solidFill>
              <a:latin typeface="AGaramond"/>
            </a:endParaRPr>
          </a:p>
          <a:p>
            <a:r>
              <a:rPr lang="da-DK" sz="2400" dirty="0" smtClean="0">
                <a:solidFill>
                  <a:srgbClr val="FF9900"/>
                </a:solidFill>
                <a:latin typeface="AGaramond"/>
                <a:hlinkClick r:id="rId8"/>
              </a:rPr>
              <a:t>Hjemmesider med bogens bands</a:t>
            </a:r>
            <a:endParaRPr lang="da-DK" dirty="0" smtClean="0">
              <a:solidFill>
                <a:srgbClr val="FF9900"/>
              </a:solidFill>
              <a:latin typeface="AGaramond"/>
            </a:endParaRPr>
          </a:p>
          <a:p>
            <a:endParaRPr lang="da-DK" dirty="0" smtClean="0">
              <a:solidFill>
                <a:srgbClr val="FF9900"/>
              </a:solidFill>
              <a:latin typeface="AGaramon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25538"/>
          </a:xfrm>
          <a:solidFill>
            <a:schemeClr val="tx1"/>
          </a:solidFill>
        </p:spPr>
        <p:txBody>
          <a:bodyPr rIns="720000"/>
          <a:lstStyle/>
          <a:p>
            <a:pPr algn="r" eaLnBrk="1" hangingPunct="1"/>
            <a:r>
              <a:rPr lang="da-DK" sz="2400" dirty="0" smtClean="0">
                <a:solidFill>
                  <a:srgbClr val="C87700"/>
                </a:solidFill>
                <a:latin typeface="AGaramond"/>
              </a:rPr>
              <a:t/>
            </a:r>
            <a:br>
              <a:rPr lang="da-DK" sz="2400" dirty="0" smtClean="0">
                <a:solidFill>
                  <a:srgbClr val="C87700"/>
                </a:solidFill>
                <a:latin typeface="AGaramond"/>
              </a:rPr>
            </a:br>
            <a:r>
              <a:rPr lang="da-DK" sz="2400" dirty="0" smtClean="0">
                <a:solidFill>
                  <a:srgbClr val="C87700"/>
                </a:solidFill>
                <a:latin typeface="AGaramond"/>
              </a:rPr>
              <a:t> HOOK – BREAK – GIMMICK</a:t>
            </a:r>
          </a:p>
        </p:txBody>
      </p:sp>
      <p:pic>
        <p:nvPicPr>
          <p:cNvPr id="9219" name="Picture 3" descr="logo"/>
          <p:cNvPicPr>
            <a:picLocks noChangeAspect="1" noChangeArrowheads="1"/>
          </p:cNvPicPr>
          <p:nvPr/>
        </p:nvPicPr>
        <p:blipFill>
          <a:blip r:embed="rId6" cstate="print"/>
          <a:srcRect/>
          <a:stretch>
            <a:fillRect/>
          </a:stretch>
        </p:blipFill>
        <p:spPr bwMode="auto">
          <a:xfrm>
            <a:off x="1187450" y="44450"/>
            <a:ext cx="449263" cy="950913"/>
          </a:xfrm>
          <a:prstGeom prst="rect">
            <a:avLst/>
          </a:prstGeom>
          <a:noFill/>
          <a:ln w="9525">
            <a:noFill/>
            <a:miter lim="800000"/>
            <a:headEnd/>
            <a:tailEnd/>
          </a:ln>
        </p:spPr>
      </p:pic>
      <p:sp>
        <p:nvSpPr>
          <p:cNvPr id="9220" name="Text Box 4"/>
          <p:cNvSpPr txBox="1">
            <a:spLocks noChangeArrowheads="1"/>
          </p:cNvSpPr>
          <p:nvPr/>
        </p:nvSpPr>
        <p:spPr bwMode="auto">
          <a:xfrm>
            <a:off x="3059113" y="1196975"/>
            <a:ext cx="2592387" cy="457200"/>
          </a:xfrm>
          <a:prstGeom prst="rect">
            <a:avLst/>
          </a:prstGeom>
          <a:noFill/>
          <a:ln w="9525">
            <a:noFill/>
            <a:miter lim="800000"/>
            <a:headEnd/>
            <a:tailEnd/>
          </a:ln>
        </p:spPr>
        <p:txBody>
          <a:bodyPr>
            <a:spAutoFit/>
          </a:bodyPr>
          <a:lstStyle/>
          <a:p>
            <a:pPr algn="ctr">
              <a:spcBef>
                <a:spcPct val="50000"/>
              </a:spcBef>
            </a:pPr>
            <a:r>
              <a:rPr lang="da-DK" sz="2400">
                <a:solidFill>
                  <a:srgbClr val="C87700"/>
                </a:solidFill>
                <a:latin typeface="AGaramond"/>
              </a:rPr>
              <a:t>GIMMICKS</a:t>
            </a:r>
          </a:p>
        </p:txBody>
      </p:sp>
      <p:sp>
        <p:nvSpPr>
          <p:cNvPr id="36870" name="Text Box 6"/>
          <p:cNvSpPr txBox="1">
            <a:spLocks noChangeArrowheads="1"/>
          </p:cNvSpPr>
          <p:nvPr/>
        </p:nvSpPr>
        <p:spPr bwMode="auto">
          <a:xfrm>
            <a:off x="406400" y="1628775"/>
            <a:ext cx="4525963" cy="366713"/>
          </a:xfrm>
          <a:prstGeom prst="rect">
            <a:avLst/>
          </a:prstGeom>
          <a:noFill/>
          <a:ln w="9525">
            <a:noFill/>
            <a:miter lim="800000"/>
            <a:headEnd/>
            <a:tailEnd/>
          </a:ln>
        </p:spPr>
        <p:txBody>
          <a:bodyPr>
            <a:spAutoFit/>
          </a:bodyPr>
          <a:lstStyle/>
          <a:p>
            <a:pPr>
              <a:spcBef>
                <a:spcPct val="50000"/>
              </a:spcBef>
            </a:pPr>
            <a:r>
              <a:rPr lang="da-DK" b="1" dirty="0"/>
              <a:t>EKS. 7:</a:t>
            </a:r>
            <a:r>
              <a:rPr lang="da-DK" dirty="0"/>
              <a:t> </a:t>
            </a:r>
            <a:r>
              <a:rPr lang="da-DK" dirty="0" smtClean="0"/>
              <a:t>"</a:t>
            </a:r>
            <a:r>
              <a:rPr lang="da-DK" dirty="0" err="1" smtClean="0"/>
              <a:t>Reconstrucdead</a:t>
            </a:r>
            <a:r>
              <a:rPr lang="da-DK" dirty="0" smtClean="0"/>
              <a:t>", </a:t>
            </a:r>
            <a:r>
              <a:rPr lang="da-DK" dirty="0"/>
              <a:t>D:A:D (1995). </a:t>
            </a:r>
          </a:p>
        </p:txBody>
      </p:sp>
      <p:pic>
        <p:nvPicPr>
          <p:cNvPr id="36873" name="07 - Hook 7.mp3">
            <a:hlinkHover r:id="" action="ppaction://ole?verb=0"/>
          </p:cNvPr>
          <p:cNvPicPr>
            <a:picLocks noRot="1" noChangeAspect="1" noChangeArrowheads="1"/>
          </p:cNvPicPr>
          <p:nvPr>
            <a:audioFile r:link="rId1"/>
          </p:nvPr>
        </p:nvPicPr>
        <p:blipFill>
          <a:blip r:embed="rId7" cstate="print"/>
          <a:srcRect/>
          <a:stretch>
            <a:fillRect/>
          </a:stretch>
        </p:blipFill>
        <p:spPr bwMode="auto">
          <a:xfrm>
            <a:off x="4914900" y="1646238"/>
            <a:ext cx="304800" cy="304800"/>
          </a:xfrm>
          <a:prstGeom prst="rect">
            <a:avLst/>
          </a:prstGeom>
          <a:noFill/>
          <a:ln w="9525">
            <a:noFill/>
            <a:miter lim="800000"/>
            <a:headEnd/>
            <a:tailEnd/>
          </a:ln>
        </p:spPr>
      </p:pic>
      <p:grpSp>
        <p:nvGrpSpPr>
          <p:cNvPr id="2" name="Group 11"/>
          <p:cNvGrpSpPr>
            <a:grpSpLocks/>
          </p:cNvGrpSpPr>
          <p:nvPr/>
        </p:nvGrpSpPr>
        <p:grpSpPr bwMode="auto">
          <a:xfrm>
            <a:off x="395288" y="1916113"/>
            <a:ext cx="8280400" cy="1054100"/>
            <a:chOff x="249" y="1496"/>
            <a:chExt cx="5216" cy="664"/>
          </a:xfrm>
        </p:grpSpPr>
        <p:sp>
          <p:nvSpPr>
            <p:cNvPr id="9233" name="Text Box 5"/>
            <p:cNvSpPr txBox="1">
              <a:spLocks noChangeArrowheads="1"/>
            </p:cNvSpPr>
            <p:nvPr/>
          </p:nvSpPr>
          <p:spPr bwMode="auto">
            <a:xfrm>
              <a:off x="249" y="1496"/>
              <a:ext cx="5216" cy="664"/>
            </a:xfrm>
            <a:prstGeom prst="rect">
              <a:avLst/>
            </a:prstGeom>
            <a:noFill/>
            <a:ln w="9525">
              <a:noFill/>
              <a:miter lim="800000"/>
              <a:headEnd/>
              <a:tailEnd/>
            </a:ln>
          </p:spPr>
          <p:txBody>
            <a:bodyPr>
              <a:spAutoFit/>
            </a:bodyPr>
            <a:lstStyle/>
            <a:p>
              <a:pPr>
                <a:spcBef>
                  <a:spcPct val="50000"/>
                </a:spcBef>
                <a:buFontTx/>
                <a:buChar char="•"/>
              </a:pPr>
              <a:r>
                <a:rPr lang="da-DK" dirty="0">
                  <a:latin typeface="AGaramond"/>
                </a:rPr>
                <a:t>I starten er en bevidst </a:t>
              </a:r>
              <a:r>
                <a:rPr lang="da-DK" dirty="0" smtClean="0">
                  <a:latin typeface="AGaramond"/>
                </a:rPr>
                <a:t>"grim" </a:t>
              </a:r>
              <a:r>
                <a:rPr lang="da-DK" dirty="0">
                  <a:latin typeface="AGaramond"/>
                </a:rPr>
                <a:t>og enerverende lyd der sætter fokus på nummerets sound</a:t>
              </a:r>
            </a:p>
            <a:p>
              <a:pPr>
                <a:spcBef>
                  <a:spcPct val="50000"/>
                </a:spcBef>
              </a:pPr>
              <a:endParaRPr lang="da-DK" b="1" dirty="0">
                <a:latin typeface="AGaramond"/>
              </a:endParaRPr>
            </a:p>
          </p:txBody>
        </p:sp>
        <p:pic>
          <p:nvPicPr>
            <p:cNvPr id="9234" name="Picture 10"/>
            <p:cNvPicPr>
              <a:picLocks noChangeAspect="1" noChangeArrowheads="1"/>
            </p:cNvPicPr>
            <p:nvPr/>
          </p:nvPicPr>
          <p:blipFill>
            <a:blip r:embed="rId8" cstate="print"/>
            <a:srcRect/>
            <a:stretch>
              <a:fillRect/>
            </a:stretch>
          </p:blipFill>
          <p:spPr bwMode="auto">
            <a:xfrm>
              <a:off x="1987" y="1797"/>
              <a:ext cx="1120" cy="338"/>
            </a:xfrm>
            <a:prstGeom prst="rect">
              <a:avLst/>
            </a:prstGeom>
            <a:noFill/>
            <a:ln w="9525">
              <a:noFill/>
              <a:miter lim="800000"/>
              <a:headEnd/>
              <a:tailEnd/>
            </a:ln>
          </p:spPr>
        </p:pic>
      </p:grpSp>
      <p:sp>
        <p:nvSpPr>
          <p:cNvPr id="36876" name="Text Box 12"/>
          <p:cNvSpPr txBox="1">
            <a:spLocks noChangeArrowheads="1"/>
          </p:cNvSpPr>
          <p:nvPr/>
        </p:nvSpPr>
        <p:spPr bwMode="auto">
          <a:xfrm>
            <a:off x="417513" y="2990850"/>
            <a:ext cx="5450631" cy="369332"/>
          </a:xfrm>
          <a:prstGeom prst="rect">
            <a:avLst/>
          </a:prstGeom>
          <a:noFill/>
          <a:ln w="9525">
            <a:noFill/>
            <a:miter lim="800000"/>
            <a:headEnd/>
            <a:tailEnd/>
          </a:ln>
        </p:spPr>
        <p:txBody>
          <a:bodyPr wrap="square">
            <a:spAutoFit/>
          </a:bodyPr>
          <a:lstStyle/>
          <a:p>
            <a:pPr>
              <a:spcBef>
                <a:spcPct val="50000"/>
              </a:spcBef>
            </a:pPr>
            <a:r>
              <a:rPr lang="da-DK" b="1" dirty="0"/>
              <a:t>EKS. 6:</a:t>
            </a:r>
            <a:r>
              <a:rPr lang="da-DK" dirty="0"/>
              <a:t> </a:t>
            </a:r>
            <a:r>
              <a:rPr lang="da-DK" dirty="0" smtClean="0"/>
              <a:t>"Smuk </a:t>
            </a:r>
            <a:r>
              <a:rPr lang="da-DK" dirty="0"/>
              <a:t>og </a:t>
            </a:r>
            <a:r>
              <a:rPr lang="da-DK" dirty="0" smtClean="0"/>
              <a:t>dejlig", </a:t>
            </a:r>
            <a:r>
              <a:rPr lang="da-DK" dirty="0" err="1"/>
              <a:t>Shit</a:t>
            </a:r>
            <a:r>
              <a:rPr lang="da-DK" dirty="0"/>
              <a:t> &amp; Chanel (1975). </a:t>
            </a:r>
          </a:p>
        </p:txBody>
      </p:sp>
      <p:pic>
        <p:nvPicPr>
          <p:cNvPr id="36877" name="06 - Hook 6.mp3">
            <a:hlinkHover r:id="" action="ppaction://ole?verb=0"/>
          </p:cNvPr>
          <p:cNvPicPr>
            <a:picLocks noRot="1" noChangeAspect="1" noChangeArrowheads="1"/>
          </p:cNvPicPr>
          <p:nvPr>
            <a:audioFile r:link="rId2"/>
          </p:nvPr>
        </p:nvPicPr>
        <p:blipFill>
          <a:blip r:embed="rId7" cstate="print"/>
          <a:srcRect/>
          <a:stretch>
            <a:fillRect/>
          </a:stretch>
        </p:blipFill>
        <p:spPr bwMode="auto">
          <a:xfrm>
            <a:off x="5491163" y="3019425"/>
            <a:ext cx="304800" cy="304800"/>
          </a:xfrm>
          <a:prstGeom prst="rect">
            <a:avLst/>
          </a:prstGeom>
          <a:noFill/>
          <a:ln w="9525">
            <a:noFill/>
            <a:miter lim="800000"/>
            <a:headEnd/>
            <a:tailEnd/>
          </a:ln>
        </p:spPr>
      </p:pic>
      <p:grpSp>
        <p:nvGrpSpPr>
          <p:cNvPr id="3" name="Group 18"/>
          <p:cNvGrpSpPr>
            <a:grpSpLocks/>
          </p:cNvGrpSpPr>
          <p:nvPr/>
        </p:nvGrpSpPr>
        <p:grpSpPr bwMode="auto">
          <a:xfrm>
            <a:off x="395288" y="3311525"/>
            <a:ext cx="8280400" cy="1341438"/>
            <a:chOff x="249" y="2086"/>
            <a:chExt cx="5216" cy="845"/>
          </a:xfrm>
        </p:grpSpPr>
        <p:sp>
          <p:nvSpPr>
            <p:cNvPr id="9231" name="Text Box 15"/>
            <p:cNvSpPr txBox="1">
              <a:spLocks noChangeArrowheads="1"/>
            </p:cNvSpPr>
            <p:nvPr/>
          </p:nvSpPr>
          <p:spPr bwMode="auto">
            <a:xfrm>
              <a:off x="249" y="2086"/>
              <a:ext cx="5216" cy="577"/>
            </a:xfrm>
            <a:prstGeom prst="rect">
              <a:avLst/>
            </a:prstGeom>
            <a:noFill/>
            <a:ln w="9525">
              <a:noFill/>
              <a:miter lim="800000"/>
              <a:headEnd/>
              <a:tailEnd/>
            </a:ln>
          </p:spPr>
          <p:txBody>
            <a:bodyPr>
              <a:spAutoFit/>
            </a:bodyPr>
            <a:lstStyle/>
            <a:p>
              <a:pPr>
                <a:spcBef>
                  <a:spcPct val="50000"/>
                </a:spcBef>
                <a:buFontTx/>
                <a:buChar char="•"/>
              </a:pPr>
              <a:r>
                <a:rPr lang="da-DK">
                  <a:latin typeface="AGaramond"/>
                </a:rPr>
                <a:t>Trommerne spiller en enkel rytme med stortromme og tamburin. Stortromme og de andre instrumenter har tør klang (uden rumklang), tamburinens 4-slag har meget rumklang.</a:t>
              </a:r>
              <a:endParaRPr lang="da-DK" b="1">
                <a:latin typeface="AGaramond"/>
              </a:endParaRPr>
            </a:p>
          </p:txBody>
        </p:sp>
        <p:pic>
          <p:nvPicPr>
            <p:cNvPr id="9232" name="Picture 17"/>
            <p:cNvPicPr>
              <a:picLocks noChangeAspect="1" noChangeArrowheads="1"/>
            </p:cNvPicPr>
            <p:nvPr/>
          </p:nvPicPr>
          <p:blipFill>
            <a:blip r:embed="rId9" cstate="print"/>
            <a:srcRect/>
            <a:stretch>
              <a:fillRect/>
            </a:stretch>
          </p:blipFill>
          <p:spPr bwMode="auto">
            <a:xfrm>
              <a:off x="2018" y="2480"/>
              <a:ext cx="1136" cy="451"/>
            </a:xfrm>
            <a:prstGeom prst="rect">
              <a:avLst/>
            </a:prstGeom>
            <a:noFill/>
            <a:ln w="9525">
              <a:noFill/>
              <a:miter lim="800000"/>
              <a:headEnd/>
              <a:tailEnd/>
            </a:ln>
          </p:spPr>
        </p:pic>
      </p:grpSp>
      <p:sp>
        <p:nvSpPr>
          <p:cNvPr id="36884" name="Text Box 20"/>
          <p:cNvSpPr txBox="1">
            <a:spLocks noChangeArrowheads="1"/>
          </p:cNvSpPr>
          <p:nvPr/>
        </p:nvSpPr>
        <p:spPr bwMode="auto">
          <a:xfrm>
            <a:off x="412750" y="4679950"/>
            <a:ext cx="5022850" cy="366713"/>
          </a:xfrm>
          <a:prstGeom prst="rect">
            <a:avLst/>
          </a:prstGeom>
          <a:noFill/>
          <a:ln w="9525">
            <a:noFill/>
            <a:miter lim="800000"/>
            <a:headEnd/>
            <a:tailEnd/>
          </a:ln>
        </p:spPr>
        <p:txBody>
          <a:bodyPr>
            <a:spAutoFit/>
          </a:bodyPr>
          <a:lstStyle/>
          <a:p>
            <a:pPr>
              <a:spcBef>
                <a:spcPct val="50000"/>
              </a:spcBef>
            </a:pPr>
            <a:r>
              <a:rPr lang="da-DK" b="1" dirty="0"/>
              <a:t>EKS. 5:</a:t>
            </a:r>
            <a:r>
              <a:rPr lang="da-DK" dirty="0"/>
              <a:t> </a:t>
            </a:r>
            <a:r>
              <a:rPr lang="da-DK" dirty="0" smtClean="0"/>
              <a:t>"</a:t>
            </a:r>
            <a:r>
              <a:rPr lang="da-DK" dirty="0" err="1" smtClean="0"/>
              <a:t>She</a:t>
            </a:r>
            <a:r>
              <a:rPr lang="da-DK" dirty="0" smtClean="0"/>
              <a:t> </a:t>
            </a:r>
            <a:r>
              <a:rPr lang="da-DK" dirty="0"/>
              <a:t>loves </a:t>
            </a:r>
            <a:r>
              <a:rPr lang="da-DK" dirty="0" err="1" smtClean="0"/>
              <a:t>you</a:t>
            </a:r>
            <a:r>
              <a:rPr lang="da-DK" dirty="0" smtClean="0"/>
              <a:t>", </a:t>
            </a:r>
            <a:r>
              <a:rPr lang="da-DK" dirty="0"/>
              <a:t>The Beatles (1963). </a:t>
            </a:r>
          </a:p>
        </p:txBody>
      </p:sp>
      <p:sp>
        <p:nvSpPr>
          <p:cNvPr id="36887" name="Text Box 23"/>
          <p:cNvSpPr txBox="1">
            <a:spLocks noChangeArrowheads="1"/>
          </p:cNvSpPr>
          <p:nvPr/>
        </p:nvSpPr>
        <p:spPr bwMode="auto">
          <a:xfrm>
            <a:off x="401638" y="4967288"/>
            <a:ext cx="8280400" cy="641350"/>
          </a:xfrm>
          <a:prstGeom prst="rect">
            <a:avLst/>
          </a:prstGeom>
          <a:noFill/>
          <a:ln w="9525">
            <a:noFill/>
            <a:miter lim="800000"/>
            <a:headEnd/>
            <a:tailEnd/>
          </a:ln>
        </p:spPr>
        <p:txBody>
          <a:bodyPr>
            <a:spAutoFit/>
          </a:bodyPr>
          <a:lstStyle/>
          <a:p>
            <a:pPr>
              <a:spcBef>
                <a:spcPct val="50000"/>
              </a:spcBef>
              <a:buFontTx/>
              <a:buChar char="•"/>
            </a:pPr>
            <a:r>
              <a:rPr lang="da-DK" dirty="0">
                <a:latin typeface="AGaramond"/>
              </a:rPr>
              <a:t>Det høje </a:t>
            </a:r>
            <a:r>
              <a:rPr lang="da-DK" dirty="0" smtClean="0">
                <a:latin typeface="AGaramond"/>
              </a:rPr>
              <a:t>"</a:t>
            </a:r>
            <a:r>
              <a:rPr lang="da-DK" dirty="0" err="1" smtClean="0">
                <a:latin typeface="AGaramond"/>
              </a:rPr>
              <a:t>ooh</a:t>
            </a:r>
            <a:r>
              <a:rPr lang="da-DK" dirty="0" smtClean="0">
                <a:latin typeface="AGaramond"/>
              </a:rPr>
              <a:t>" </a:t>
            </a:r>
            <a:r>
              <a:rPr lang="da-DK" dirty="0">
                <a:latin typeface="AGaramond"/>
              </a:rPr>
              <a:t>sunget i falset er en tydelig gimmick. Beatles-drengene rystede på dette sted deres </a:t>
            </a:r>
            <a:r>
              <a:rPr lang="da-DK" dirty="0" smtClean="0">
                <a:latin typeface="AGaramond"/>
              </a:rPr>
              <a:t>"lange" </a:t>
            </a:r>
            <a:r>
              <a:rPr lang="da-DK" dirty="0">
                <a:latin typeface="AGaramond"/>
              </a:rPr>
              <a:t>hår.</a:t>
            </a:r>
            <a:endParaRPr lang="da-DK" b="1" dirty="0">
              <a:latin typeface="AGaramond"/>
            </a:endParaRPr>
          </a:p>
        </p:txBody>
      </p:sp>
      <p:pic>
        <p:nvPicPr>
          <p:cNvPr id="36889" name="05 - Hook 5.mp3">
            <a:hlinkHover r:id="" action="ppaction://ole?verb=0"/>
          </p:cNvPr>
          <p:cNvPicPr>
            <a:picLocks noRot="1" noChangeAspect="1" noChangeArrowheads="1"/>
          </p:cNvPicPr>
          <p:nvPr>
            <a:audioFile r:link="rId3"/>
          </p:nvPr>
        </p:nvPicPr>
        <p:blipFill>
          <a:blip r:embed="rId7" cstate="print"/>
          <a:srcRect/>
          <a:stretch>
            <a:fillRect/>
          </a:stretch>
        </p:blipFill>
        <p:spPr bwMode="auto">
          <a:xfrm>
            <a:off x="5292725" y="4724400"/>
            <a:ext cx="304800" cy="304800"/>
          </a:xfrm>
          <a:prstGeom prst="rect">
            <a:avLst/>
          </a:prstGeom>
          <a:noFill/>
          <a:ln w="9525">
            <a:noFill/>
            <a:miter lim="800000"/>
            <a:headEnd/>
            <a:tailEnd/>
          </a:ln>
        </p:spPr>
      </p:pic>
      <p:pic>
        <p:nvPicPr>
          <p:cNvPr id="36892" name="Picture 28"/>
          <p:cNvPicPr>
            <a:picLocks noChangeAspect="1" noChangeArrowheads="1"/>
          </p:cNvPicPr>
          <p:nvPr/>
        </p:nvPicPr>
        <p:blipFill>
          <a:blip r:embed="rId10" cstate="print"/>
          <a:srcRect/>
          <a:stretch>
            <a:fillRect/>
          </a:stretch>
        </p:blipFill>
        <p:spPr bwMode="auto">
          <a:xfrm rot="1020086">
            <a:off x="5807075" y="5435600"/>
            <a:ext cx="1357313" cy="1233488"/>
          </a:xfrm>
          <a:prstGeom prst="rect">
            <a:avLst/>
          </a:prstGeom>
          <a:noFill/>
          <a:ln w="9525">
            <a:noFill/>
            <a:miter lim="800000"/>
            <a:headEnd/>
            <a:tailEnd/>
          </a:ln>
        </p:spPr>
      </p:pic>
      <p:pic>
        <p:nvPicPr>
          <p:cNvPr id="7170" name="Picture 2"/>
          <p:cNvPicPr>
            <a:picLocks noChangeAspect="1" noChangeArrowheads="1"/>
          </p:cNvPicPr>
          <p:nvPr/>
        </p:nvPicPr>
        <p:blipFill>
          <a:blip r:embed="rId11" cstate="print">
            <a:duotone>
              <a:schemeClr val="accent5">
                <a:shade val="45000"/>
                <a:satMod val="135000"/>
              </a:schemeClr>
              <a:prstClr val="white"/>
            </a:duotone>
          </a:blip>
          <a:srcRect/>
          <a:stretch>
            <a:fillRect/>
          </a:stretch>
        </p:blipFill>
        <p:spPr bwMode="auto">
          <a:xfrm>
            <a:off x="8604448" y="1157839"/>
            <a:ext cx="432000" cy="689912"/>
          </a:xfrm>
          <a:prstGeom prst="rect">
            <a:avLst/>
          </a:prstGeom>
          <a:noFill/>
          <a:ln w="9525">
            <a:noFill/>
            <a:miter lim="800000"/>
            <a:headEnd/>
            <a:tailEnd/>
          </a:ln>
        </p:spPr>
      </p:pic>
      <p:sp>
        <p:nvSpPr>
          <p:cNvPr id="20" name="Tekstboks 19"/>
          <p:cNvSpPr txBox="1"/>
          <p:nvPr/>
        </p:nvSpPr>
        <p:spPr>
          <a:xfrm>
            <a:off x="5390376" y="188640"/>
            <a:ext cx="3168352" cy="369332"/>
          </a:xfrm>
          <a:prstGeom prst="rect">
            <a:avLst/>
          </a:prstGeom>
          <a:noFill/>
        </p:spPr>
        <p:txBody>
          <a:bodyPr wrap="square" rtlCol="0">
            <a:spAutoFit/>
          </a:bodyPr>
          <a:lstStyle/>
          <a:p>
            <a:r>
              <a:rPr lang="da-DK" dirty="0" smtClean="0">
                <a:solidFill>
                  <a:srgbClr val="C87700"/>
                </a:solidFill>
                <a:latin typeface="AGaramond"/>
              </a:rPr>
              <a:t>ROCKMUSIK I TID OG RUM </a:t>
            </a:r>
            <a:endParaRPr lang="da-D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ox(in)">
                                      <p:cBhvr>
                                        <p:cTn id="7" dur="500"/>
                                        <p:tgtEl>
                                          <p:spTgt spid="36870"/>
                                        </p:tgtEl>
                                      </p:cBhvr>
                                    </p:animEffect>
                                  </p:childTnLst>
                                </p:cTn>
                              </p:par>
                              <p:par>
                                <p:cTn id="8" presetID="4" presetClass="entr" presetSubtype="16" fill="hold" nodeType="withEffect">
                                  <p:stCondLst>
                                    <p:cond delay="0"/>
                                  </p:stCondLst>
                                  <p:childTnLst>
                                    <p:set>
                                      <p:cBhvr>
                                        <p:cTn id="9" dur="1" fill="hold">
                                          <p:stCondLst>
                                            <p:cond delay="0"/>
                                          </p:stCondLst>
                                        </p:cTn>
                                        <p:tgtEl>
                                          <p:spTgt spid="36873"/>
                                        </p:tgtEl>
                                        <p:attrNameLst>
                                          <p:attrName>style.visibility</p:attrName>
                                        </p:attrNameLst>
                                      </p:cBhvr>
                                      <p:to>
                                        <p:strVal val="visible"/>
                                      </p:to>
                                    </p:set>
                                    <p:animEffect transition="in" filter="box(in)">
                                      <p:cBhvr>
                                        <p:cTn id="10" dur="500"/>
                                        <p:tgtEl>
                                          <p:spTgt spid="3687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6876"/>
                                        </p:tgtEl>
                                        <p:attrNameLst>
                                          <p:attrName>style.visibility</p:attrName>
                                        </p:attrNameLst>
                                      </p:cBhvr>
                                      <p:to>
                                        <p:strVal val="visible"/>
                                      </p:to>
                                    </p:set>
                                    <p:animEffect transition="in" filter="box(in)">
                                      <p:cBhvr>
                                        <p:cTn id="21" dur="500"/>
                                        <p:tgtEl>
                                          <p:spTgt spid="36876"/>
                                        </p:tgtEl>
                                      </p:cBhvr>
                                    </p:animEffect>
                                  </p:childTnLst>
                                </p:cTn>
                              </p:par>
                              <p:par>
                                <p:cTn id="22" presetID="4" presetClass="entr" presetSubtype="16" fill="hold" nodeType="withEffect">
                                  <p:stCondLst>
                                    <p:cond delay="0"/>
                                  </p:stCondLst>
                                  <p:childTnLst>
                                    <p:set>
                                      <p:cBhvr>
                                        <p:cTn id="23" dur="1" fill="hold">
                                          <p:stCondLst>
                                            <p:cond delay="0"/>
                                          </p:stCondLst>
                                        </p:cTn>
                                        <p:tgtEl>
                                          <p:spTgt spid="36877"/>
                                        </p:tgtEl>
                                        <p:attrNameLst>
                                          <p:attrName>style.visibility</p:attrName>
                                        </p:attrNameLst>
                                      </p:cBhvr>
                                      <p:to>
                                        <p:strVal val="visible"/>
                                      </p:to>
                                    </p:set>
                                    <p:animEffect transition="in" filter="box(in)">
                                      <p:cBhvr>
                                        <p:cTn id="24" dur="500"/>
                                        <p:tgtEl>
                                          <p:spTgt spid="3687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6884"/>
                                        </p:tgtEl>
                                        <p:attrNameLst>
                                          <p:attrName>style.visibility</p:attrName>
                                        </p:attrNameLst>
                                      </p:cBhvr>
                                      <p:to>
                                        <p:strVal val="visible"/>
                                      </p:to>
                                    </p:set>
                                    <p:animEffect transition="in" filter="box(in)">
                                      <p:cBhvr>
                                        <p:cTn id="35" dur="500"/>
                                        <p:tgtEl>
                                          <p:spTgt spid="36884"/>
                                        </p:tgtEl>
                                      </p:cBhvr>
                                    </p:animEffect>
                                  </p:childTnLst>
                                </p:cTn>
                              </p:par>
                              <p:par>
                                <p:cTn id="36" presetID="4" presetClass="entr" presetSubtype="16" fill="hold" nodeType="withEffect">
                                  <p:stCondLst>
                                    <p:cond delay="0"/>
                                  </p:stCondLst>
                                  <p:childTnLst>
                                    <p:set>
                                      <p:cBhvr>
                                        <p:cTn id="37" dur="1" fill="hold">
                                          <p:stCondLst>
                                            <p:cond delay="0"/>
                                          </p:stCondLst>
                                        </p:cTn>
                                        <p:tgtEl>
                                          <p:spTgt spid="36889"/>
                                        </p:tgtEl>
                                        <p:attrNameLst>
                                          <p:attrName>style.visibility</p:attrName>
                                        </p:attrNameLst>
                                      </p:cBhvr>
                                      <p:to>
                                        <p:strVal val="visible"/>
                                      </p:to>
                                    </p:set>
                                    <p:animEffect transition="in" filter="box(in)">
                                      <p:cBhvr>
                                        <p:cTn id="38" dur="500"/>
                                        <p:tgtEl>
                                          <p:spTgt spid="3688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87"/>
                                        </p:tgtEl>
                                        <p:attrNameLst>
                                          <p:attrName>style.visibility</p:attrName>
                                        </p:attrNameLst>
                                      </p:cBhvr>
                                      <p:to>
                                        <p:strVal val="visible"/>
                                      </p:to>
                                    </p:set>
                                    <p:anim calcmode="lin" valueType="num">
                                      <p:cBhvr additive="base">
                                        <p:cTn id="43" dur="500" fill="hold"/>
                                        <p:tgtEl>
                                          <p:spTgt spid="36887"/>
                                        </p:tgtEl>
                                        <p:attrNameLst>
                                          <p:attrName>ppt_x</p:attrName>
                                        </p:attrNameLst>
                                      </p:cBhvr>
                                      <p:tavLst>
                                        <p:tav tm="0">
                                          <p:val>
                                            <p:strVal val="#ppt_x"/>
                                          </p:val>
                                        </p:tav>
                                        <p:tav tm="100000">
                                          <p:val>
                                            <p:strVal val="#ppt_x"/>
                                          </p:val>
                                        </p:tav>
                                      </p:tavLst>
                                    </p:anim>
                                    <p:anim calcmode="lin" valueType="num">
                                      <p:cBhvr additive="base">
                                        <p:cTn id="44" dur="500" fill="hold"/>
                                        <p:tgtEl>
                                          <p:spTgt spid="3688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2" presetClass="entr" presetSubtype="0" fill="hold" nodeType="afterEffect">
                                  <p:stCondLst>
                                    <p:cond delay="2000"/>
                                  </p:stCondLst>
                                  <p:childTnLst>
                                    <p:set>
                                      <p:cBhvr>
                                        <p:cTn id="47" dur="1" fill="hold">
                                          <p:stCondLst>
                                            <p:cond delay="0"/>
                                          </p:stCondLst>
                                        </p:cTn>
                                        <p:tgtEl>
                                          <p:spTgt spid="36892"/>
                                        </p:tgtEl>
                                        <p:attrNameLst>
                                          <p:attrName>style.visibility</p:attrName>
                                        </p:attrNameLst>
                                      </p:cBhvr>
                                      <p:to>
                                        <p:strVal val="visible"/>
                                      </p:to>
                                    </p:set>
                                    <p:animScale>
                                      <p:cBhvr>
                                        <p:cTn id="48" dur="1000" decel="50000" fill="hold">
                                          <p:stCondLst>
                                            <p:cond delay="0"/>
                                          </p:stCondLst>
                                        </p:cTn>
                                        <p:tgtEl>
                                          <p:spTgt spid="368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6892"/>
                                        </p:tgtEl>
                                        <p:attrNameLst>
                                          <p:attrName>ppt_x</p:attrName>
                                          <p:attrName>ppt_y</p:attrName>
                                        </p:attrNameLst>
                                      </p:cBhvr>
                                    </p:animMotion>
                                    <p:animEffect transition="in" filter="fade">
                                      <p:cBhvr>
                                        <p:cTn id="50" dur="1000"/>
                                        <p:tgtEl>
                                          <p:spTgt spid="36892"/>
                                        </p:tgtEl>
                                      </p:cBhvr>
                                    </p:animEffect>
                                  </p:childTnLst>
                                </p:cTn>
                              </p:par>
                            </p:childTnLst>
                          </p:cTn>
                        </p:par>
                        <p:par>
                          <p:cTn id="51" fill="hold">
                            <p:stCondLst>
                              <p:cond delay="3500"/>
                            </p:stCondLst>
                            <p:childTnLst>
                              <p:par>
                                <p:cTn id="52" presetID="32" presetClass="emph" presetSubtype="0" repeatCount="indefinite" fill="hold" nodeType="afterEffect">
                                  <p:stCondLst>
                                    <p:cond delay="0"/>
                                  </p:stCondLst>
                                  <p:endCondLst>
                                    <p:cond evt="onNext" delay="0">
                                      <p:tgtEl>
                                        <p:sldTgt/>
                                      </p:tgtEl>
                                    </p:cond>
                                  </p:endCondLst>
                                  <p:childTnLst>
                                    <p:animClr clrSpc="rgb">
                                      <p:cBhvr override="childStyle">
                                        <p:cTn id="53" dur="50" fill="hold"/>
                                        <p:tgtEl>
                                          <p:spTgt spid="36892"/>
                                        </p:tgtEl>
                                        <p:attrNameLst>
                                          <p:attrName>style.color</p:attrName>
                                        </p:attrNameLst>
                                      </p:cBhvr>
                                      <p:to>
                                        <a:schemeClr val="bg1"/>
                                      </p:to>
                                    </p:animClr>
                                    <p:animClr clrSpc="rgb">
                                      <p:cBhvr>
                                        <p:cTn id="54" dur="50" fill="hold"/>
                                        <p:tgtEl>
                                          <p:spTgt spid="36892"/>
                                        </p:tgtEl>
                                        <p:attrNameLst>
                                          <p:attrName>fillcolor</p:attrName>
                                        </p:attrNameLst>
                                      </p:cBhvr>
                                      <p:to>
                                        <a:schemeClr val="bg1"/>
                                      </p:to>
                                    </p:animClr>
                                    <p:set>
                                      <p:cBhvr>
                                        <p:cTn id="55" dur="50" fill="hold"/>
                                        <p:tgtEl>
                                          <p:spTgt spid="36892"/>
                                        </p:tgtEl>
                                        <p:attrNameLst>
                                          <p:attrName>fill.type</p:attrName>
                                        </p:attrNameLst>
                                      </p:cBhvr>
                                      <p:to>
                                        <p:strVal val="solid"/>
                                      </p:to>
                                    </p:set>
                                    <p:set>
                                      <p:cBhvr>
                                        <p:cTn id="56" dur="50" fill="hold"/>
                                        <p:tgtEl>
                                          <p:spTgt spid="36892"/>
                                        </p:tgtEl>
                                        <p:attrNameLst>
                                          <p:attrName>fill.on</p:attrName>
                                        </p:attrNameLst>
                                      </p:cBhvr>
                                      <p:to>
                                        <p:strVal val="true"/>
                                      </p:to>
                                    </p:set>
                                    <p:animRot by="120000">
                                      <p:cBhvr>
                                        <p:cTn id="57" dur="50" fill="hold">
                                          <p:stCondLst>
                                            <p:cond delay="0"/>
                                          </p:stCondLst>
                                        </p:cTn>
                                        <p:tgtEl>
                                          <p:spTgt spid="36892"/>
                                        </p:tgtEl>
                                        <p:attrNameLst>
                                          <p:attrName>r</p:attrName>
                                        </p:attrNameLst>
                                      </p:cBhvr>
                                    </p:animRot>
                                    <p:animRot by="-240000">
                                      <p:cBhvr>
                                        <p:cTn id="58" dur="100" fill="hold">
                                          <p:stCondLst>
                                            <p:cond delay="100"/>
                                          </p:stCondLst>
                                        </p:cTn>
                                        <p:tgtEl>
                                          <p:spTgt spid="36892"/>
                                        </p:tgtEl>
                                        <p:attrNameLst>
                                          <p:attrName>r</p:attrName>
                                        </p:attrNameLst>
                                      </p:cBhvr>
                                    </p:animRot>
                                    <p:animRot by="240000">
                                      <p:cBhvr>
                                        <p:cTn id="59" dur="100" fill="hold">
                                          <p:stCondLst>
                                            <p:cond delay="200"/>
                                          </p:stCondLst>
                                        </p:cTn>
                                        <p:tgtEl>
                                          <p:spTgt spid="36892"/>
                                        </p:tgtEl>
                                        <p:attrNameLst>
                                          <p:attrName>r</p:attrName>
                                        </p:attrNameLst>
                                      </p:cBhvr>
                                    </p:animRot>
                                    <p:animRot by="-240000">
                                      <p:cBhvr>
                                        <p:cTn id="60" dur="100" fill="hold">
                                          <p:stCondLst>
                                            <p:cond delay="300"/>
                                          </p:stCondLst>
                                        </p:cTn>
                                        <p:tgtEl>
                                          <p:spTgt spid="36892"/>
                                        </p:tgtEl>
                                        <p:attrNameLst>
                                          <p:attrName>r</p:attrName>
                                        </p:attrNameLst>
                                      </p:cBhvr>
                                    </p:animRot>
                                    <p:animRot by="120000">
                                      <p:cBhvr>
                                        <p:cTn id="61" dur="100" fill="hold">
                                          <p:stCondLst>
                                            <p:cond delay="400"/>
                                          </p:stCondLst>
                                        </p:cTn>
                                        <p:tgtEl>
                                          <p:spTgt spid="368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36873"/>
                </p:tgtEl>
              </p:cMediaNode>
            </p:audio>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36877"/>
                </p:tgtEl>
              </p:cMediaNode>
            </p:audio>
            <p:audio>
              <p:cMediaNode>
                <p:cTn id="64" fill="hold" display="0">
                  <p:stCondLst>
                    <p:cond delay="indefinite"/>
                  </p:stCondLst>
                  <p:endCondLst>
                    <p:cond evt="onNext" delay="0">
                      <p:tgtEl>
                        <p:sldTgt/>
                      </p:tgtEl>
                    </p:cond>
                    <p:cond evt="onPrev" delay="0">
                      <p:tgtEl>
                        <p:sldTgt/>
                      </p:tgtEl>
                    </p:cond>
                    <p:cond evt="onStopAudio" delay="0">
                      <p:tgtEl>
                        <p:sldTgt/>
                      </p:tgtEl>
                    </p:cond>
                  </p:endCondLst>
                </p:cTn>
                <p:tgtEl>
                  <p:spTgt spid="36889"/>
                </p:tgtEl>
              </p:cMediaNode>
            </p:audio>
          </p:childTnLst>
        </p:cTn>
      </p:par>
    </p:tnLst>
    <p:bldLst>
      <p:bldP spid="36870" grpId="0"/>
      <p:bldP spid="36876" grpId="0"/>
      <p:bldP spid="36884" grpId="0"/>
      <p:bldP spid="36887" grpId="0"/>
    </p:bldLst>
  </p:timing>
</p:sld>
</file>

<file path=ppt/theme/theme1.xml><?xml version="1.0" encoding="utf-8"?>
<a:theme xmlns:a="http://schemas.openxmlformats.org/drawingml/2006/main" name="Standarddesign">
  <a:themeElements>
    <a:clrScheme name="Rockmusik-ppt">
      <a:dk1>
        <a:srgbClr val="000000"/>
      </a:dk1>
      <a:lt1>
        <a:srgbClr val="FFFFFF"/>
      </a:lt1>
      <a:dk2>
        <a:srgbClr val="000000"/>
      </a:dk2>
      <a:lt2>
        <a:srgbClr val="808080"/>
      </a:lt2>
      <a:accent1>
        <a:srgbClr val="F2D25C"/>
      </a:accent1>
      <a:accent2>
        <a:srgbClr val="FFCC00"/>
      </a:accent2>
      <a:accent3>
        <a:srgbClr val="FFFFFF"/>
      </a:accent3>
      <a:accent4>
        <a:srgbClr val="000000"/>
      </a:accent4>
      <a:accent5>
        <a:srgbClr val="EA8B00"/>
      </a:accent5>
      <a:accent6>
        <a:srgbClr val="FF9900"/>
      </a:accent6>
      <a:hlink>
        <a:srgbClr val="C87700"/>
      </a:hlink>
      <a:folHlink>
        <a:srgbClr val="DE84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4838</TotalTime>
  <Words>5149</Words>
  <Application>Microsoft Office PowerPoint</Application>
  <PresentationFormat>Skærmshow (4:3)</PresentationFormat>
  <Paragraphs>946</Paragraphs>
  <Slides>83</Slides>
  <Notes>83</Notes>
  <HiddenSlides>0</HiddenSlides>
  <MMClips>83</MMClips>
  <ScaleCrop>false</ScaleCrop>
  <HeadingPairs>
    <vt:vector size="4" baseType="variant">
      <vt:variant>
        <vt:lpstr>Tema</vt:lpstr>
      </vt:variant>
      <vt:variant>
        <vt:i4>1</vt:i4>
      </vt:variant>
      <vt:variant>
        <vt:lpstr>Diastitler</vt:lpstr>
      </vt:variant>
      <vt:variant>
        <vt:i4>83</vt:i4>
      </vt:variant>
    </vt:vector>
  </HeadingPairs>
  <TitlesOfParts>
    <vt:vector size="84" baseType="lpstr">
      <vt:lpstr>Standarddesign</vt:lpstr>
      <vt:lpstr>ROCKMUSIK I TID OG RUM</vt:lpstr>
      <vt:lpstr>ROCKMUSIK I TID OG RUM - INDHOLD</vt:lpstr>
      <vt:lpstr> TID &amp; RUM</vt:lpstr>
      <vt:lpstr> TID &amp; RUM</vt:lpstr>
      <vt:lpstr> HOOK – BREAK – GIMMICK</vt:lpstr>
      <vt:lpstr>  HOOK – BREAK – GIMMICK</vt:lpstr>
      <vt:lpstr>  HOOK – BREAK – GIMMICK</vt:lpstr>
      <vt:lpstr>  HOOK – BREAK – GIMMICK</vt:lpstr>
      <vt:lpstr>  HOOK – BREAK – GIMMICK</vt:lpstr>
      <vt:lpstr> FORM – MUSIKKENS HUS</vt:lpstr>
      <vt:lpstr> FORM – MUSIKKENS HUS</vt:lpstr>
      <vt:lpstr> FORM – MUSIKKENS HUS</vt:lpstr>
      <vt:lpstr> FORM – MUSIKKENS HUS</vt:lpstr>
      <vt:lpstr> FORM – MUSIKKENS HUS</vt:lpstr>
      <vt:lpstr> FORM – MUSIKKENS HUS</vt:lpstr>
      <vt:lpstr> FORM – MUSIKKENS HUS</vt:lpstr>
      <vt:lpstr> FORM – MUSIKKENS HUS</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TONALITET OG HARMONIK</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GROOVE</vt:lpstr>
      <vt:lpstr> SOUND</vt:lpstr>
      <vt:lpstr> SOUND</vt:lpstr>
      <vt:lpstr> SOUNDBOX-MODELLEN</vt:lpstr>
      <vt:lpstr> SOUNDBOX-MODELLEN</vt:lpstr>
      <vt:lpstr> SOUNDBOX-MODELLEN</vt:lpstr>
      <vt:lpstr> SOUNDBOX-MODELLEN</vt:lpstr>
      <vt:lpstr> LIVE-LYD ELLER SOUNDSCAPE</vt:lpstr>
      <vt:lpstr> LIVE-LYD ELLER SOUNDSCAPE</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MELODIK OG MOTIVER</vt:lpstr>
      <vt:lpstr> UDTRYKSFELT</vt:lpstr>
      <vt:lpstr> UDTRYKSFELT</vt:lpstr>
      <vt:lpstr> UDTRYKSFELT</vt:lpstr>
      <vt:lpstr> UDTRYKSFELT</vt:lpstr>
      <vt:lpstr> UDTRYKSFELT</vt:lpstr>
      <vt:lpstr> UDTRYKSFELT</vt:lpstr>
      <vt:lpstr>ROCKMUSIK I TID OG RUM - WEBSITE</vt:lpstr>
      <vt:lpstr>ROCKMUSIK I TID OG RUM - LINKS</vt:lpstr>
    </vt:vector>
  </TitlesOfParts>
  <Company>FA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Rockmusik i Tid og Rum</dc:title>
  <dc:creator>Rikke Juel Enemærke</dc:creator>
  <cp:lastModifiedBy>Rikke Juel Enemærke</cp:lastModifiedBy>
  <cp:revision>350</cp:revision>
  <dcterms:created xsi:type="dcterms:W3CDTF">2007-06-08T11:42:42Z</dcterms:created>
  <dcterms:modified xsi:type="dcterms:W3CDTF">2010-08-05T20:53:04Z</dcterms:modified>
</cp:coreProperties>
</file>